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9"/>
  </p:notesMasterIdLst>
  <p:handoutMasterIdLst>
    <p:handoutMasterId r:id="rId50"/>
  </p:handoutMasterIdLst>
  <p:sldIdLst>
    <p:sldId id="289" r:id="rId6"/>
    <p:sldId id="268" r:id="rId7"/>
    <p:sldId id="280" r:id="rId8"/>
    <p:sldId id="287" r:id="rId9"/>
    <p:sldId id="271" r:id="rId10"/>
    <p:sldId id="269" r:id="rId11"/>
    <p:sldId id="281" r:id="rId12"/>
    <p:sldId id="284" r:id="rId13"/>
    <p:sldId id="282" r:id="rId14"/>
    <p:sldId id="286" r:id="rId15"/>
    <p:sldId id="285" r:id="rId16"/>
    <p:sldId id="290" r:id="rId17"/>
    <p:sldId id="297" r:id="rId18"/>
    <p:sldId id="298" r:id="rId19"/>
    <p:sldId id="299" r:id="rId20"/>
    <p:sldId id="300" r:id="rId21"/>
    <p:sldId id="301" r:id="rId22"/>
    <p:sldId id="303" r:id="rId23"/>
    <p:sldId id="305" r:id="rId24"/>
    <p:sldId id="310" r:id="rId25"/>
    <p:sldId id="311" r:id="rId26"/>
    <p:sldId id="312" r:id="rId27"/>
    <p:sldId id="313" r:id="rId28"/>
    <p:sldId id="314" r:id="rId29"/>
    <p:sldId id="315" r:id="rId30"/>
    <p:sldId id="316" r:id="rId31"/>
    <p:sldId id="317" r:id="rId32"/>
    <p:sldId id="318" r:id="rId33"/>
    <p:sldId id="319" r:id="rId34"/>
    <p:sldId id="320" r:id="rId35"/>
    <p:sldId id="322" r:id="rId36"/>
    <p:sldId id="345" r:id="rId37"/>
    <p:sldId id="347" r:id="rId38"/>
    <p:sldId id="348" r:id="rId39"/>
    <p:sldId id="349" r:id="rId40"/>
    <p:sldId id="350" r:id="rId41"/>
    <p:sldId id="351" r:id="rId42"/>
    <p:sldId id="352" r:id="rId43"/>
    <p:sldId id="353" r:id="rId44"/>
    <p:sldId id="354" r:id="rId45"/>
    <p:sldId id="346" r:id="rId46"/>
    <p:sldId id="356" r:id="rId47"/>
    <p:sldId id="355" r:id="rId48"/>
  </p:sldIdLst>
  <p:sldSz cx="9144000" cy="6858000" type="screen4x3"/>
  <p:notesSz cx="6858000" cy="91440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1" algn="l" defTabSz="457039" rtl="0" eaLnBrk="1" latinLnBrk="0" hangingPunct="1">
      <a:defRPr sz="1800" kern="1200">
        <a:solidFill>
          <a:schemeClr val="tx1"/>
        </a:solidFill>
        <a:latin typeface="+mn-lt"/>
        <a:ea typeface="+mn-ea"/>
        <a:cs typeface="+mn-cs"/>
      </a:defRPr>
    </a:lvl3pPr>
    <a:lvl4pPr marL="1371122" algn="l" defTabSz="457039" rtl="0" eaLnBrk="1" latinLnBrk="0" hangingPunct="1">
      <a:defRPr sz="1800" kern="1200">
        <a:solidFill>
          <a:schemeClr val="tx1"/>
        </a:solidFill>
        <a:latin typeface="+mn-lt"/>
        <a:ea typeface="+mn-ea"/>
        <a:cs typeface="+mn-cs"/>
      </a:defRPr>
    </a:lvl4pPr>
    <a:lvl5pPr marL="1828163" algn="l" defTabSz="457039" rtl="0" eaLnBrk="1" latinLnBrk="0" hangingPunct="1">
      <a:defRPr sz="1800" kern="1200">
        <a:solidFill>
          <a:schemeClr val="tx1"/>
        </a:solidFill>
        <a:latin typeface="+mn-lt"/>
        <a:ea typeface="+mn-ea"/>
        <a:cs typeface="+mn-cs"/>
      </a:defRPr>
    </a:lvl5pPr>
    <a:lvl6pPr marL="2285200" algn="l" defTabSz="457039" rtl="0" eaLnBrk="1" latinLnBrk="0" hangingPunct="1">
      <a:defRPr sz="1800" kern="1200">
        <a:solidFill>
          <a:schemeClr val="tx1"/>
        </a:solidFill>
        <a:latin typeface="+mn-lt"/>
        <a:ea typeface="+mn-ea"/>
        <a:cs typeface="+mn-cs"/>
      </a:defRPr>
    </a:lvl6pPr>
    <a:lvl7pPr marL="2742241" algn="l" defTabSz="457039" rtl="0" eaLnBrk="1" latinLnBrk="0" hangingPunct="1">
      <a:defRPr sz="1800" kern="1200">
        <a:solidFill>
          <a:schemeClr val="tx1"/>
        </a:solidFill>
        <a:latin typeface="+mn-lt"/>
        <a:ea typeface="+mn-ea"/>
        <a:cs typeface="+mn-cs"/>
      </a:defRPr>
    </a:lvl7pPr>
    <a:lvl8pPr marL="3199280" algn="l" defTabSz="457039" rtl="0" eaLnBrk="1" latinLnBrk="0" hangingPunct="1">
      <a:defRPr sz="1800" kern="1200">
        <a:solidFill>
          <a:schemeClr val="tx1"/>
        </a:solidFill>
        <a:latin typeface="+mn-lt"/>
        <a:ea typeface="+mn-ea"/>
        <a:cs typeface="+mn-cs"/>
      </a:defRPr>
    </a:lvl8pPr>
    <a:lvl9pPr marL="3656321"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92E"/>
    <a:srgbClr val="0056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1" autoAdjust="0"/>
    <p:restoredTop sz="94660"/>
  </p:normalViewPr>
  <p:slideViewPr>
    <p:cSldViewPr snapToGrid="0" snapToObjects="1">
      <p:cViewPr varScale="1">
        <p:scale>
          <a:sx n="95" d="100"/>
          <a:sy n="95" d="100"/>
        </p:scale>
        <p:origin x="754" y="77"/>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3" d="100"/>
          <a:sy n="73" d="100"/>
        </p:scale>
        <p:origin x="213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PHDATA5_SERVER\EPHDATA5\SHARED\TCC\CRASH2\CloseOut\Analysis%20final%20data%20set\Publications\Correct%20dead%20by%20day%20and%20cau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222929778405798E-2"/>
          <c:y val="3.1563666481988301E-2"/>
          <c:w val="0.88647152511440197"/>
          <c:h val="0.81581115793361703"/>
        </c:manualLayout>
      </c:layout>
      <c:barChart>
        <c:barDir val="col"/>
        <c:grouping val="stacked"/>
        <c:varyColors val="0"/>
        <c:ser>
          <c:idx val="0"/>
          <c:order val="0"/>
          <c:tx>
            <c:strRef>
              <c:f>'Bleeding versus All Other'!$B$1</c:f>
              <c:strCache>
                <c:ptCount val="1"/>
                <c:pt idx="0">
                  <c:v>Deaths due to bleeding</c:v>
                </c:pt>
              </c:strCache>
            </c:strRef>
          </c:tx>
          <c:spPr>
            <a:solidFill>
              <a:srgbClr val="FF0000"/>
            </a:solidFill>
            <a:ln>
              <a:solidFill>
                <a:srgbClr val="FF0000"/>
              </a:solidFill>
            </a:ln>
          </c:spPr>
          <c:invertIfNegative val="0"/>
          <c:cat>
            <c:numRef>
              <c:f>'Bleeding versus All Other'!$A$2:$A$30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cat>
          <c:val>
            <c:numRef>
              <c:f>'Bleeding versus All Other'!$B$2:$B$30</c:f>
              <c:numCache>
                <c:formatCode>General</c:formatCode>
                <c:ptCount val="29"/>
                <c:pt idx="0">
                  <c:v>637</c:v>
                </c:pt>
                <c:pt idx="1">
                  <c:v>289</c:v>
                </c:pt>
                <c:pt idx="2">
                  <c:v>58</c:v>
                </c:pt>
                <c:pt idx="3">
                  <c:v>27</c:v>
                </c:pt>
                <c:pt idx="4">
                  <c:v>15</c:v>
                </c:pt>
                <c:pt idx="5">
                  <c:v>6</c:v>
                </c:pt>
                <c:pt idx="6">
                  <c:v>6</c:v>
                </c:pt>
                <c:pt idx="7">
                  <c:v>5</c:v>
                </c:pt>
                <c:pt idx="8">
                  <c:v>2</c:v>
                </c:pt>
                <c:pt idx="9">
                  <c:v>3</c:v>
                </c:pt>
                <c:pt idx="10">
                  <c:v>5</c:v>
                </c:pt>
                <c:pt idx="11">
                  <c:v>3</c:v>
                </c:pt>
                <c:pt idx="12">
                  <c:v>1</c:v>
                </c:pt>
                <c:pt idx="13">
                  <c:v>0</c:v>
                </c:pt>
                <c:pt idx="14">
                  <c:v>0</c:v>
                </c:pt>
                <c:pt idx="15">
                  <c:v>2</c:v>
                </c:pt>
                <c:pt idx="16">
                  <c:v>0</c:v>
                </c:pt>
                <c:pt idx="17">
                  <c:v>0</c:v>
                </c:pt>
                <c:pt idx="18">
                  <c:v>0</c:v>
                </c:pt>
                <c:pt idx="19">
                  <c:v>0</c:v>
                </c:pt>
                <c:pt idx="20">
                  <c:v>0</c:v>
                </c:pt>
                <c:pt idx="21">
                  <c:v>2</c:v>
                </c:pt>
                <c:pt idx="22">
                  <c:v>0</c:v>
                </c:pt>
                <c:pt idx="23">
                  <c:v>0</c:v>
                </c:pt>
                <c:pt idx="24">
                  <c:v>0</c:v>
                </c:pt>
                <c:pt idx="25">
                  <c:v>1</c:v>
                </c:pt>
                <c:pt idx="26">
                  <c:v>1</c:v>
                </c:pt>
                <c:pt idx="27">
                  <c:v>0</c:v>
                </c:pt>
                <c:pt idx="28">
                  <c:v>0</c:v>
                </c:pt>
              </c:numCache>
            </c:numRef>
          </c:val>
          <c:extLst>
            <c:ext xmlns:c16="http://schemas.microsoft.com/office/drawing/2014/chart" uri="{C3380CC4-5D6E-409C-BE32-E72D297353CC}">
              <c16:uniqueId val="{00000000-50D9-4BD1-9E37-7909ECF82B1A}"/>
            </c:ext>
          </c:extLst>
        </c:ser>
        <c:ser>
          <c:idx val="1"/>
          <c:order val="1"/>
          <c:tx>
            <c:strRef>
              <c:f>'Bleeding versus All Other'!$C$1</c:f>
              <c:strCache>
                <c:ptCount val="1"/>
                <c:pt idx="0">
                  <c:v>Deaths due to all other causes</c:v>
                </c:pt>
              </c:strCache>
            </c:strRef>
          </c:tx>
          <c:spPr>
            <a:solidFill>
              <a:schemeClr val="tx1"/>
            </a:solidFill>
            <a:ln>
              <a:solidFill>
                <a:schemeClr val="tx1"/>
              </a:solidFill>
            </a:ln>
          </c:spPr>
          <c:invertIfNegative val="0"/>
          <c:cat>
            <c:numRef>
              <c:f>'Bleeding versus All Other'!$A$2:$A$30</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cat>
          <c:val>
            <c:numRef>
              <c:f>'Bleeding versus All Other'!$C$2:$C$30</c:f>
              <c:numCache>
                <c:formatCode>General</c:formatCode>
                <c:ptCount val="29"/>
                <c:pt idx="0">
                  <c:v>449</c:v>
                </c:pt>
                <c:pt idx="1">
                  <c:v>427</c:v>
                </c:pt>
                <c:pt idx="2">
                  <c:v>240</c:v>
                </c:pt>
                <c:pt idx="3">
                  <c:v>150</c:v>
                </c:pt>
                <c:pt idx="4">
                  <c:v>120</c:v>
                </c:pt>
                <c:pt idx="5">
                  <c:v>90</c:v>
                </c:pt>
                <c:pt idx="6">
                  <c:v>76</c:v>
                </c:pt>
                <c:pt idx="7">
                  <c:v>61</c:v>
                </c:pt>
                <c:pt idx="8">
                  <c:v>60</c:v>
                </c:pt>
                <c:pt idx="9">
                  <c:v>43</c:v>
                </c:pt>
                <c:pt idx="10">
                  <c:v>34</c:v>
                </c:pt>
                <c:pt idx="11">
                  <c:v>39</c:v>
                </c:pt>
                <c:pt idx="12">
                  <c:v>33</c:v>
                </c:pt>
                <c:pt idx="13">
                  <c:v>26</c:v>
                </c:pt>
                <c:pt idx="14">
                  <c:v>18</c:v>
                </c:pt>
                <c:pt idx="15">
                  <c:v>18</c:v>
                </c:pt>
                <c:pt idx="16">
                  <c:v>23</c:v>
                </c:pt>
                <c:pt idx="17">
                  <c:v>19</c:v>
                </c:pt>
                <c:pt idx="18">
                  <c:v>11</c:v>
                </c:pt>
                <c:pt idx="19">
                  <c:v>14</c:v>
                </c:pt>
                <c:pt idx="20">
                  <c:v>6</c:v>
                </c:pt>
                <c:pt idx="21">
                  <c:v>9</c:v>
                </c:pt>
                <c:pt idx="22">
                  <c:v>6</c:v>
                </c:pt>
                <c:pt idx="23">
                  <c:v>10</c:v>
                </c:pt>
                <c:pt idx="24">
                  <c:v>11</c:v>
                </c:pt>
                <c:pt idx="25">
                  <c:v>9</c:v>
                </c:pt>
                <c:pt idx="26">
                  <c:v>2</c:v>
                </c:pt>
                <c:pt idx="27">
                  <c:v>5</c:v>
                </c:pt>
                <c:pt idx="28">
                  <c:v>4</c:v>
                </c:pt>
              </c:numCache>
            </c:numRef>
          </c:val>
          <c:extLst>
            <c:ext xmlns:c16="http://schemas.microsoft.com/office/drawing/2014/chart" uri="{C3380CC4-5D6E-409C-BE32-E72D297353CC}">
              <c16:uniqueId val="{00000001-50D9-4BD1-9E37-7909ECF82B1A}"/>
            </c:ext>
          </c:extLst>
        </c:ser>
        <c:dLbls>
          <c:showLegendKey val="0"/>
          <c:showVal val="0"/>
          <c:showCatName val="0"/>
          <c:showSerName val="0"/>
          <c:showPercent val="0"/>
          <c:showBubbleSize val="0"/>
        </c:dLbls>
        <c:gapWidth val="83"/>
        <c:overlap val="100"/>
        <c:axId val="-2107390744"/>
        <c:axId val="-1997670408"/>
      </c:barChart>
      <c:catAx>
        <c:axId val="-2107390744"/>
        <c:scaling>
          <c:orientation val="minMax"/>
        </c:scaling>
        <c:delete val="0"/>
        <c:axPos val="b"/>
        <c:title>
          <c:tx>
            <c:rich>
              <a:bodyPr/>
              <a:lstStyle/>
              <a:p>
                <a:pPr>
                  <a:defRPr lang="en-US" sz="1800" b="1">
                    <a:latin typeface="+mn-lt"/>
                    <a:cs typeface="Arial" pitchFamily="34" charset="0"/>
                  </a:defRPr>
                </a:pPr>
                <a:r>
                  <a:rPr lang="en-US" sz="1800" b="1">
                    <a:latin typeface="+mn-lt"/>
                    <a:cs typeface="Arial" pitchFamily="34" charset="0"/>
                  </a:rPr>
                  <a:t>Days</a:t>
                </a:r>
              </a:p>
            </c:rich>
          </c:tx>
          <c:layout/>
          <c:overlay val="0"/>
        </c:title>
        <c:numFmt formatCode="General" sourceLinked="1"/>
        <c:majorTickMark val="out"/>
        <c:minorTickMark val="none"/>
        <c:tickLblPos val="nextTo"/>
        <c:txPr>
          <a:bodyPr/>
          <a:lstStyle/>
          <a:p>
            <a:pPr>
              <a:defRPr lang="en-US" sz="1400"/>
            </a:pPr>
            <a:endParaRPr lang="en-US"/>
          </a:p>
        </c:txPr>
        <c:crossAx val="-1997670408"/>
        <c:crosses val="autoZero"/>
        <c:auto val="1"/>
        <c:lblAlgn val="ctr"/>
        <c:lblOffset val="100"/>
        <c:noMultiLvlLbl val="0"/>
      </c:catAx>
      <c:valAx>
        <c:axId val="-1997670408"/>
        <c:scaling>
          <c:orientation val="minMax"/>
        </c:scaling>
        <c:delete val="0"/>
        <c:axPos val="l"/>
        <c:title>
          <c:tx>
            <c:rich>
              <a:bodyPr rot="-5400000" vert="horz"/>
              <a:lstStyle/>
              <a:p>
                <a:pPr>
                  <a:defRPr lang="en-US" sz="1800">
                    <a:latin typeface="+mn-lt"/>
                    <a:cs typeface="Arial" pitchFamily="34" charset="0"/>
                  </a:defRPr>
                </a:pPr>
                <a:r>
                  <a:rPr lang="en-US" sz="1800">
                    <a:latin typeface="+mn-lt"/>
                    <a:cs typeface="Arial" pitchFamily="34" charset="0"/>
                  </a:rPr>
                  <a:t>Number of deaths</a:t>
                </a:r>
              </a:p>
            </c:rich>
          </c:tx>
          <c:layout/>
          <c:overlay val="0"/>
        </c:title>
        <c:numFmt formatCode="General" sourceLinked="1"/>
        <c:majorTickMark val="out"/>
        <c:minorTickMark val="none"/>
        <c:tickLblPos val="nextTo"/>
        <c:txPr>
          <a:bodyPr/>
          <a:lstStyle/>
          <a:p>
            <a:pPr>
              <a:defRPr lang="en-US"/>
            </a:pPr>
            <a:endParaRPr lang="en-US"/>
          </a:p>
        </c:txPr>
        <c:crossAx val="-2107390744"/>
        <c:crosses val="autoZero"/>
        <c:crossBetween val="between"/>
      </c:valAx>
    </c:plotArea>
    <c:legend>
      <c:legendPos val="r"/>
      <c:legendEntry>
        <c:idx val="0"/>
        <c:txPr>
          <a:bodyPr/>
          <a:lstStyle/>
          <a:p>
            <a:pPr>
              <a:defRPr lang="en-US" sz="2000" b="0">
                <a:latin typeface="+mn-lt"/>
                <a:cs typeface="Arial" pitchFamily="34" charset="0"/>
              </a:defRPr>
            </a:pPr>
            <a:endParaRPr lang="en-US"/>
          </a:p>
        </c:txPr>
      </c:legendEntry>
      <c:legendEntry>
        <c:idx val="1"/>
        <c:txPr>
          <a:bodyPr/>
          <a:lstStyle/>
          <a:p>
            <a:pPr>
              <a:defRPr lang="en-US" sz="2000" b="0">
                <a:latin typeface="+mn-lt"/>
                <a:cs typeface="Arial" pitchFamily="34" charset="0"/>
              </a:defRPr>
            </a:pPr>
            <a:endParaRPr lang="en-US"/>
          </a:p>
        </c:txPr>
      </c:legendEntry>
      <c:layout>
        <c:manualLayout>
          <c:xMode val="edge"/>
          <c:yMode val="edge"/>
          <c:x val="0.49965980816669697"/>
          <c:y val="0.182720249550793"/>
          <c:w val="0.474678999042147"/>
          <c:h val="0.21029452614379099"/>
        </c:manualLayout>
      </c:layout>
      <c:overlay val="0"/>
      <c:txPr>
        <a:bodyPr/>
        <a:lstStyle/>
        <a:p>
          <a:pPr>
            <a:defRPr lang="en-US" sz="2000" b="0">
              <a:latin typeface="+mn-lt"/>
              <a:cs typeface="Arial" pitchFamily="34" charset="0"/>
            </a:defRPr>
          </a:pPr>
          <a:endParaRPr lang="en-US"/>
        </a:p>
      </c:txPr>
    </c:legend>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8E0E0E-6D5C-4C19-A21C-495844337C43}" type="datetimeFigureOut">
              <a:rPr lang="en-US" smtClean="0"/>
              <a:t>1/20/2016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0527F7-92CC-49A7-8199-6185F366B9D0}" type="slidenum">
              <a:rPr lang="en-US" smtClean="0"/>
              <a:t>‹#›</a:t>
            </a:fld>
            <a:endParaRPr lang="en-US"/>
          </a:p>
        </p:txBody>
      </p:sp>
    </p:spTree>
    <p:extLst>
      <p:ext uri="{BB962C8B-B14F-4D97-AF65-F5344CB8AC3E}">
        <p14:creationId xmlns:p14="http://schemas.microsoft.com/office/powerpoint/2010/main" val="1357512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594CF6-78CD-BB47-A6A0-ED291F47BAD2}" type="datetimeFigureOut">
              <a:rPr lang="en-US" smtClean="0"/>
              <a:t>1/20/2016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3B5B1-E8ED-3648-AF7E-DA1BE4AC8835}" type="slidenum">
              <a:rPr lang="en-US" smtClean="0"/>
              <a:t>‹#›</a:t>
            </a:fld>
            <a:endParaRPr lang="en-US"/>
          </a:p>
        </p:txBody>
      </p:sp>
    </p:spTree>
    <p:extLst>
      <p:ext uri="{BB962C8B-B14F-4D97-AF65-F5344CB8AC3E}">
        <p14:creationId xmlns:p14="http://schemas.microsoft.com/office/powerpoint/2010/main" val="3969886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TextEdit="1"/>
          </p:cNvSpPr>
          <p:nvPr>
            <p:ph type="sldImg"/>
          </p:nvPr>
        </p:nvSpPr>
        <p:spPr bwMode="auto">
          <a:noFill/>
          <a:ln>
            <a:solidFill>
              <a:srgbClr val="000000"/>
            </a:solidFill>
            <a:miter lim="800000"/>
            <a:headEnd/>
            <a:tailEnd/>
          </a:ln>
        </p:spPr>
      </p:sp>
      <p:sp>
        <p:nvSpPr>
          <p:cNvPr id="163843" name="Rectangle 3"/>
          <p:cNvSpPr>
            <a:spLocks noGrp="1"/>
          </p:cNvSpPr>
          <p:nvPr>
            <p:ph type="body" idx="1"/>
          </p:nvPr>
        </p:nvSpPr>
        <p:spPr bwMode="auto">
          <a:noFill/>
        </p:spPr>
        <p:txBody>
          <a:bodyPr wrap="square" numCol="1" anchor="t" anchorCtr="0" compatLnSpc="1">
            <a:prstTxWarp prst="textNoShape">
              <a:avLst/>
            </a:prstTxWarp>
          </a:bodyPr>
          <a:lstStyle/>
          <a:p>
            <a:pPr>
              <a:lnSpc>
                <a:spcPct val="90000"/>
              </a:lnSpc>
            </a:pP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1D6BB-51B6-48E7-B4DD-0E0772F62DD9}" type="slidenum">
              <a:rPr lang="en-GB"/>
              <a:pPr/>
              <a:t>27</a:t>
            </a:fld>
            <a:endParaRPr lang="en-GB"/>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r>
              <a:rPr lang="en-GB" sz="1800" dirty="0" smtClean="0"/>
              <a:t>This is just reiterating the main effect on all cause mortality. </a:t>
            </a:r>
          </a:p>
          <a:p>
            <a:endParaRPr lang="en-GB" sz="1800" dirty="0" smtClean="0"/>
          </a:p>
          <a:p>
            <a:r>
              <a:rPr lang="en-GB" sz="1800" dirty="0" smtClean="0"/>
              <a:t>The bottom line is that this is very good news for trauma patients.</a:t>
            </a:r>
          </a:p>
          <a:p>
            <a:endParaRPr lang="en-GB" sz="1800" dirty="0" smtClean="0"/>
          </a:p>
          <a:p>
            <a:r>
              <a:rPr lang="en-GB" sz="1800" dirty="0" smtClean="0"/>
              <a:t>The vertical line crossing 1 signifies the line of no-effect.</a:t>
            </a:r>
            <a:endParaRPr lang="en-GB" sz="18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ternal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04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66936" y="2846828"/>
            <a:ext cx="7612829" cy="1143000"/>
          </a:xfrm>
        </p:spPr>
        <p:txBody>
          <a:bodyPr>
            <a:normAutofit/>
          </a:bodyPr>
          <a:lstStyle>
            <a:lvl1pPr algn="ctr">
              <a:defRPr sz="42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35900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8C541C-6514-4444-93D4-2537D33ECE99}"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341804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Box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8059"/>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solidFill>
            <a:srgbClr val="FFFFFF"/>
          </a:solidFill>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8C541C-6514-4444-93D4-2537D33ECE99}"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3677563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rde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4910" y="1852449"/>
            <a:ext cx="3888828" cy="4059621"/>
          </a:xfrm>
          <a:solidFill>
            <a:srgbClr val="FFFFFF"/>
          </a:solidFill>
          <a:ln w="15875">
            <a:noFill/>
          </a:ln>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F8C541C-6514-4444-93D4-2537D33ECE99}"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a:p>
        </p:txBody>
      </p:sp>
      <p:sp>
        <p:nvSpPr>
          <p:cNvPr id="15" name="Rectangle 14"/>
          <p:cNvSpPr/>
          <p:nvPr userDrawn="1"/>
        </p:nvSpPr>
        <p:spPr>
          <a:xfrm>
            <a:off x="4495800" y="1600200"/>
            <a:ext cx="4356538" cy="4525963"/>
          </a:xfrm>
          <a:prstGeom prst="rect">
            <a:avLst/>
          </a:prstGeom>
          <a:noFill/>
          <a:ln w="9525">
            <a:solidFill>
              <a:srgbClr val="EEE9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397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407" y="392113"/>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39" indent="0">
              <a:buNone/>
              <a:defRPr sz="2000" b="1"/>
            </a:lvl2pPr>
            <a:lvl3pPr marL="914081" indent="0">
              <a:buNone/>
              <a:defRPr sz="1800" b="1"/>
            </a:lvl3pPr>
            <a:lvl4pPr marL="1371122" indent="0">
              <a:buNone/>
              <a:defRPr sz="1600" b="1"/>
            </a:lvl4pPr>
            <a:lvl5pPr marL="1828163" indent="0">
              <a:buNone/>
              <a:defRPr sz="1600" b="1"/>
            </a:lvl5pPr>
            <a:lvl6pPr marL="2285200" indent="0">
              <a:buNone/>
              <a:defRPr sz="1600" b="1"/>
            </a:lvl6pPr>
            <a:lvl7pPr marL="2742241" indent="0">
              <a:buNone/>
              <a:defRPr sz="1600" b="1"/>
            </a:lvl7pPr>
            <a:lvl8pPr marL="3199280" indent="0">
              <a:buNone/>
              <a:defRPr sz="1600" b="1"/>
            </a:lvl8pPr>
            <a:lvl9pPr marL="3656321"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39" indent="0">
              <a:buNone/>
              <a:defRPr sz="2000" b="1"/>
            </a:lvl2pPr>
            <a:lvl3pPr marL="914081" indent="0">
              <a:buNone/>
              <a:defRPr sz="1800" b="1"/>
            </a:lvl3pPr>
            <a:lvl4pPr marL="1371122" indent="0">
              <a:buNone/>
              <a:defRPr sz="1600" b="1"/>
            </a:lvl4pPr>
            <a:lvl5pPr marL="1828163" indent="0">
              <a:buNone/>
              <a:defRPr sz="1600" b="1"/>
            </a:lvl5pPr>
            <a:lvl6pPr marL="2285200" indent="0">
              <a:buNone/>
              <a:defRPr sz="1600" b="1"/>
            </a:lvl6pPr>
            <a:lvl7pPr marL="2742241" indent="0">
              <a:buNone/>
              <a:defRPr sz="1600" b="1"/>
            </a:lvl7pPr>
            <a:lvl8pPr marL="3199280" indent="0">
              <a:buNone/>
              <a:defRPr sz="1600" b="1"/>
            </a:lvl8pPr>
            <a:lvl9pPr marL="36563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C541C-6514-4444-93D4-2537D33ECE99}" type="datetimeFigureOut">
              <a:rPr lang="en-US" smtClean="0"/>
              <a:t>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2004230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7" y="1435100"/>
            <a:ext cx="3008313" cy="4691063"/>
          </a:xfrm>
        </p:spPr>
        <p:txBody>
          <a:bodyPr/>
          <a:lstStyle>
            <a:lvl1pPr marL="0" indent="0">
              <a:buNone/>
              <a:defRPr sz="1400"/>
            </a:lvl1pPr>
            <a:lvl2pPr marL="457039" indent="0">
              <a:buNone/>
              <a:defRPr sz="1200"/>
            </a:lvl2pPr>
            <a:lvl3pPr marL="914081" indent="0">
              <a:buNone/>
              <a:defRPr sz="1000"/>
            </a:lvl3pPr>
            <a:lvl4pPr marL="1371122" indent="0">
              <a:buNone/>
              <a:defRPr sz="900"/>
            </a:lvl4pPr>
            <a:lvl5pPr marL="1828163" indent="0">
              <a:buNone/>
              <a:defRPr sz="900"/>
            </a:lvl5pPr>
            <a:lvl6pPr marL="2285200" indent="0">
              <a:buNone/>
              <a:defRPr sz="900"/>
            </a:lvl6pPr>
            <a:lvl7pPr marL="2742241" indent="0">
              <a:buNone/>
              <a:defRPr sz="900"/>
            </a:lvl7pPr>
            <a:lvl8pPr marL="3199280" indent="0">
              <a:buNone/>
              <a:defRPr sz="900"/>
            </a:lvl8pPr>
            <a:lvl9pPr marL="36563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C541C-6514-4444-93D4-2537D33ECE99}"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375253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39" indent="0">
              <a:buNone/>
              <a:defRPr sz="2800"/>
            </a:lvl2pPr>
            <a:lvl3pPr marL="914081" indent="0">
              <a:buNone/>
              <a:defRPr sz="2400"/>
            </a:lvl3pPr>
            <a:lvl4pPr marL="1371122" indent="0">
              <a:buNone/>
              <a:defRPr sz="2000"/>
            </a:lvl4pPr>
            <a:lvl5pPr marL="1828163" indent="0">
              <a:buNone/>
              <a:defRPr sz="2000"/>
            </a:lvl5pPr>
            <a:lvl6pPr marL="2285200" indent="0">
              <a:buNone/>
              <a:defRPr sz="2000"/>
            </a:lvl6pPr>
            <a:lvl7pPr marL="2742241" indent="0">
              <a:buNone/>
              <a:defRPr sz="2000"/>
            </a:lvl7pPr>
            <a:lvl8pPr marL="3199280" indent="0">
              <a:buNone/>
              <a:defRPr sz="2000"/>
            </a:lvl8pPr>
            <a:lvl9pPr marL="365632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81" indent="0">
              <a:buNone/>
              <a:defRPr sz="1000"/>
            </a:lvl3pPr>
            <a:lvl4pPr marL="1371122" indent="0">
              <a:buNone/>
              <a:defRPr sz="900"/>
            </a:lvl4pPr>
            <a:lvl5pPr marL="1828163" indent="0">
              <a:buNone/>
              <a:defRPr sz="900"/>
            </a:lvl5pPr>
            <a:lvl6pPr marL="2285200" indent="0">
              <a:buNone/>
              <a:defRPr sz="900"/>
            </a:lvl6pPr>
            <a:lvl7pPr marL="2742241" indent="0">
              <a:buNone/>
              <a:defRPr sz="900"/>
            </a:lvl7pPr>
            <a:lvl8pPr marL="3199280" indent="0">
              <a:buNone/>
              <a:defRPr sz="900"/>
            </a:lvl8pPr>
            <a:lvl9pPr marL="36563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C541C-6514-4444-93D4-2537D33ECE99}" type="datetimeFigureOut">
              <a:rPr lang="en-US" smtClean="0"/>
              <a:t>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207735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8C541C-6514-4444-93D4-2537D33ECE99}"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117109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70490"/>
            <a:ext cx="2057400" cy="575567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70490"/>
            <a:ext cx="6019800" cy="57556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C541C-6514-4444-93D4-2537D33ECE99}"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1878258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pic>
        <p:nvPicPr>
          <p:cNvPr id="71701" name="Picture 21" descr="helicopter above and beyond"/>
          <p:cNvPicPr>
            <a:picLocks noChangeAspect="1" noChangeArrowheads="1"/>
          </p:cNvPicPr>
          <p:nvPr userDrawn="1"/>
        </p:nvPicPr>
        <p:blipFill>
          <a:blip r:embed="rId2" cstate="print"/>
          <a:srcRect/>
          <a:stretch>
            <a:fillRect/>
          </a:stretch>
        </p:blipFill>
        <p:spPr bwMode="auto">
          <a:xfrm>
            <a:off x="0" y="0"/>
            <a:ext cx="9140825" cy="6858000"/>
          </a:xfrm>
          <a:prstGeom prst="rect">
            <a:avLst/>
          </a:prstGeom>
          <a:noFill/>
        </p:spPr>
      </p:pic>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Title Placeholder 8"/>
          <p:cNvSpPr>
            <a:spLocks noGrp="1"/>
          </p:cNvSpPr>
          <p:nvPr>
            <p:ph type="title"/>
          </p:nvPr>
        </p:nvSpPr>
        <p:spPr>
          <a:xfrm>
            <a:off x="2133600" y="2130425"/>
            <a:ext cx="5715000" cy="1470025"/>
          </a:xfrm>
        </p:spPr>
        <p:txBody>
          <a:bodyPr wrap="square" lIns="91440" tIns="45720" rIns="91440" bIns="45720" numCol="1" anchorCtr="0" compatLnSpc="1">
            <a:prstTxWarp prst="textNoShape">
              <a:avLst/>
            </a:prstTxWarp>
          </a:bodyPr>
          <a:lstStyle>
            <a:lvl1pPr algn="ctr">
              <a:defRPr smtClean="0">
                <a:effectLst/>
              </a:defRPr>
            </a:lvl1pPr>
          </a:lstStyle>
          <a:p>
            <a:r>
              <a:rPr lang="en-US" smtClean="0"/>
              <a:t>Click to edit Master title style</a:t>
            </a:r>
          </a:p>
        </p:txBody>
      </p:sp>
      <p:sp>
        <p:nvSpPr>
          <p:cNvPr id="71689" name="Text Placeholder 29"/>
          <p:cNvSpPr>
            <a:spLocks noGrp="1"/>
          </p:cNvSpPr>
          <p:nvPr>
            <p:ph type="subTitle" idx="1"/>
          </p:nvPr>
        </p:nvSpPr>
        <p:spPr>
          <a:xfrm>
            <a:off x="2133600" y="3886200"/>
            <a:ext cx="5638800" cy="1752600"/>
          </a:xfrm>
        </p:spPr>
        <p:txBody>
          <a:bodyPr/>
          <a:lstStyle>
            <a:lvl1pPr marL="109538" indent="0" algn="ctr">
              <a:buFont typeface="Wingdings 3" pitchFamily="18" charset="2"/>
              <a:buNone/>
              <a:defRPr smtClean="0"/>
            </a:lvl1pPr>
          </a:lstStyle>
          <a:p>
            <a:r>
              <a:rPr lang="en-US" smtClean="0"/>
              <a:t>Click to edit Master subtitle style</a:t>
            </a:r>
          </a:p>
        </p:txBody>
      </p:sp>
    </p:spTree>
    <p:extLst>
      <p:ext uri="{BB962C8B-B14F-4D97-AF65-F5344CB8AC3E}">
        <p14:creationId xmlns:p14="http://schemas.microsoft.com/office/powerpoint/2010/main" val="100972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l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371451"/>
            <a:ext cx="8229600" cy="1143000"/>
          </a:xfrm>
        </p:spPr>
        <p:txBody>
          <a:bodyPr>
            <a:normAutofit/>
          </a:bodyPr>
          <a:lstStyle>
            <a:lvl1pPr algn="ctr">
              <a:defRPr sz="5000">
                <a:solidFill>
                  <a:srgbClr val="005695"/>
                </a:solidFill>
              </a:defRPr>
            </a:lvl1pPr>
          </a:lstStyle>
          <a:p>
            <a:r>
              <a:rPr lang="en-US" dirty="0" smtClean="0"/>
              <a:t>Click to edit Master title</a:t>
            </a:r>
            <a:endParaRPr lang="en-US" dirty="0"/>
          </a:p>
        </p:txBody>
      </p:sp>
      <p:grpSp>
        <p:nvGrpSpPr>
          <p:cNvPr id="6" name="Group 5"/>
          <p:cNvGrpSpPr>
            <a:grpSpLocks/>
          </p:cNvGrpSpPr>
          <p:nvPr userDrawn="1"/>
        </p:nvGrpSpPr>
        <p:grpSpPr>
          <a:xfrm>
            <a:off x="1097280" y="3478611"/>
            <a:ext cx="6949440" cy="71679"/>
            <a:chOff x="-2189645" y="5087956"/>
            <a:chExt cx="14190790" cy="86015"/>
          </a:xfrm>
        </p:grpSpPr>
        <p:sp>
          <p:nvSpPr>
            <p:cNvPr id="7" name="Rectangle 6"/>
            <p:cNvSpPr/>
            <p:nvPr/>
          </p:nvSpPr>
          <p:spPr>
            <a:xfrm>
              <a:off x="7039282" y="5087956"/>
              <a:ext cx="4961863" cy="86015"/>
            </a:xfrm>
            <a:prstGeom prst="rect">
              <a:avLst/>
            </a:prstGeom>
            <a:solidFill>
              <a:srgbClr val="EEE9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69959" y="5087956"/>
              <a:ext cx="4759604" cy="86015"/>
            </a:xfrm>
            <a:prstGeom prst="rect">
              <a:avLst/>
            </a:prstGeom>
            <a:solidFill>
              <a:srgbClr val="7AB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89645" y="5087956"/>
              <a:ext cx="4759604" cy="86015"/>
            </a:xfrm>
            <a:prstGeom prst="rect">
              <a:avLst/>
            </a:prstGeom>
            <a:solidFill>
              <a:srgbClr val="149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49D47"/>
                </a:solidFill>
              </a:endParaRPr>
            </a:p>
          </p:txBody>
        </p:sp>
      </p:grpSp>
      <p:pic>
        <p:nvPicPr>
          <p:cNvPr id="11" name="Picture 10" descr="peace-ppt-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1176" y="5446439"/>
            <a:ext cx="2745618" cy="731819"/>
          </a:xfrm>
          <a:prstGeom prst="rect">
            <a:avLst/>
          </a:prstGeom>
        </p:spPr>
      </p:pic>
      <p:sp>
        <p:nvSpPr>
          <p:cNvPr id="12" name="Subtitle 2"/>
          <p:cNvSpPr>
            <a:spLocks noGrp="1"/>
          </p:cNvSpPr>
          <p:nvPr>
            <p:ph type="subTitle" idx="1"/>
          </p:nvPr>
        </p:nvSpPr>
        <p:spPr>
          <a:xfrm>
            <a:off x="1533197" y="3825111"/>
            <a:ext cx="6077607" cy="654269"/>
          </a:xfrm>
        </p:spPr>
        <p:txBody>
          <a:bodyPr>
            <a:normAutofit/>
          </a:bodyPr>
          <a:lstStyle>
            <a:lvl1pPr marL="0" indent="0" algn="ctr">
              <a:buNone/>
              <a:defRPr sz="1800">
                <a:solidFill>
                  <a:schemeClr val="tx1">
                    <a:tint val="75000"/>
                  </a:schemeClr>
                </a:solidFill>
                <a:latin typeface="+mn-lt"/>
              </a:defRPr>
            </a:lvl1pPr>
            <a:lvl2pPr marL="457039" indent="0" algn="ctr">
              <a:buNone/>
              <a:defRPr>
                <a:solidFill>
                  <a:schemeClr val="tx1">
                    <a:tint val="75000"/>
                  </a:schemeClr>
                </a:solidFill>
              </a:defRPr>
            </a:lvl2pPr>
            <a:lvl3pPr marL="914081" indent="0" algn="ctr">
              <a:buNone/>
              <a:defRPr>
                <a:solidFill>
                  <a:schemeClr val="tx1">
                    <a:tint val="75000"/>
                  </a:schemeClr>
                </a:solidFill>
              </a:defRPr>
            </a:lvl3pPr>
            <a:lvl4pPr marL="1371122" indent="0" algn="ctr">
              <a:buNone/>
              <a:defRPr>
                <a:solidFill>
                  <a:schemeClr val="tx1">
                    <a:tint val="75000"/>
                  </a:schemeClr>
                </a:solidFill>
              </a:defRPr>
            </a:lvl4pPr>
            <a:lvl5pPr marL="1828163" indent="0" algn="ctr">
              <a:buNone/>
              <a:defRPr>
                <a:solidFill>
                  <a:schemeClr val="tx1">
                    <a:tint val="75000"/>
                  </a:schemeClr>
                </a:solidFill>
              </a:defRPr>
            </a:lvl5pPr>
            <a:lvl6pPr marL="2285200" indent="0" algn="ctr">
              <a:buNone/>
              <a:defRPr>
                <a:solidFill>
                  <a:schemeClr val="tx1">
                    <a:tint val="75000"/>
                  </a:schemeClr>
                </a:solidFill>
              </a:defRPr>
            </a:lvl6pPr>
            <a:lvl7pPr marL="2742241" indent="0" algn="ctr">
              <a:buNone/>
              <a:defRPr>
                <a:solidFill>
                  <a:schemeClr val="tx1">
                    <a:tint val="75000"/>
                  </a:schemeClr>
                </a:solidFill>
              </a:defRPr>
            </a:lvl7pPr>
            <a:lvl8pPr marL="3199280" indent="0" algn="ctr">
              <a:buNone/>
              <a:defRPr>
                <a:solidFill>
                  <a:schemeClr val="tx1">
                    <a:tint val="75000"/>
                  </a:schemeClr>
                </a:solidFill>
              </a:defRPr>
            </a:lvl8pPr>
            <a:lvl9pPr marL="3656321" indent="0" algn="ctr">
              <a:buNone/>
              <a:defRPr>
                <a:solidFill>
                  <a:schemeClr val="tx1">
                    <a:tint val="75000"/>
                  </a:schemeClr>
                </a:solidFill>
              </a:defRPr>
            </a:lvl9pPr>
          </a:lstStyle>
          <a:p>
            <a:r>
              <a:rPr lang="en-US" dirty="0" smtClean="0"/>
              <a:t>Click to edit Master subtitle</a:t>
            </a:r>
            <a:endParaRPr lang="en-US" dirty="0"/>
          </a:p>
        </p:txBody>
      </p:sp>
    </p:spTree>
    <p:extLst>
      <p:ext uri="{BB962C8B-B14F-4D97-AF65-F5344CB8AC3E}">
        <p14:creationId xmlns:p14="http://schemas.microsoft.com/office/powerpoint/2010/main" val="329570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29EE7D6-8E7A-46C0-9EFF-C3C740FEF015}" type="datetimeFigureOut">
              <a:rPr lang="en-US"/>
              <a:pPr>
                <a:defRPr/>
              </a:pPr>
              <a:t>1/20/2016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A40A582-29B3-4820-89AB-2F1789DC1FFD}" type="slidenum">
              <a:rPr lang="en-US"/>
              <a:pPr>
                <a:defRPr/>
              </a:pPr>
              <a:t>‹#›</a:t>
            </a:fld>
            <a:endParaRPr lang="en-US"/>
          </a:p>
        </p:txBody>
      </p:sp>
    </p:spTree>
    <p:extLst>
      <p:ext uri="{BB962C8B-B14F-4D97-AF65-F5344CB8AC3E}">
        <p14:creationId xmlns:p14="http://schemas.microsoft.com/office/powerpoint/2010/main" val="386479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8C541C-6514-4444-93D4-2537D33ECE99}" type="datetimeFigureOut">
              <a:rPr lang="en-US" smtClean="0"/>
              <a:t>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121528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7F8C541C-6514-4444-93D4-2537D33ECE99}" type="datetimeFigureOut">
              <a:rPr lang="en-US" smtClean="0"/>
              <a:t>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4F1408-D370-CF49-931A-FB0ED46C5B10}" type="slidenum">
              <a:rPr lang="en-US" smtClean="0"/>
              <a:t>‹#›</a:t>
            </a:fld>
            <a:endParaRPr lang="en-US"/>
          </a:p>
        </p:txBody>
      </p:sp>
    </p:spTree>
    <p:extLst>
      <p:ext uri="{BB962C8B-B14F-4D97-AF65-F5344CB8AC3E}">
        <p14:creationId xmlns:p14="http://schemas.microsoft.com/office/powerpoint/2010/main" val="134439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71451"/>
            <a:ext cx="8229600" cy="1143000"/>
          </a:xfrm>
        </p:spPr>
        <p:txBody>
          <a:bodyPr>
            <a:normAutofit/>
          </a:bodyPr>
          <a:lstStyle>
            <a:lvl1pPr algn="ctr">
              <a:defRPr sz="5000">
                <a:solidFill>
                  <a:srgbClr val="005695"/>
                </a:solidFill>
              </a:defRPr>
            </a:lvl1pPr>
          </a:lstStyle>
          <a:p>
            <a:r>
              <a:rPr lang="en-US" dirty="0" smtClean="0"/>
              <a:t>Click to edit section header</a:t>
            </a:r>
            <a:endParaRPr lang="en-US" dirty="0"/>
          </a:p>
        </p:txBody>
      </p:sp>
      <p:grpSp>
        <p:nvGrpSpPr>
          <p:cNvPr id="6" name="Group 5"/>
          <p:cNvGrpSpPr>
            <a:grpSpLocks/>
          </p:cNvGrpSpPr>
          <p:nvPr userDrawn="1"/>
        </p:nvGrpSpPr>
        <p:grpSpPr>
          <a:xfrm>
            <a:off x="1097280" y="3478611"/>
            <a:ext cx="6949440" cy="71679"/>
            <a:chOff x="-2189645" y="5087956"/>
            <a:chExt cx="14190790" cy="86015"/>
          </a:xfrm>
        </p:grpSpPr>
        <p:sp>
          <p:nvSpPr>
            <p:cNvPr id="7" name="Rectangle 6"/>
            <p:cNvSpPr/>
            <p:nvPr/>
          </p:nvSpPr>
          <p:spPr>
            <a:xfrm>
              <a:off x="7039282" y="5087956"/>
              <a:ext cx="4961863" cy="86015"/>
            </a:xfrm>
            <a:prstGeom prst="rect">
              <a:avLst/>
            </a:prstGeom>
            <a:solidFill>
              <a:srgbClr val="EEE9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569959" y="5087956"/>
              <a:ext cx="4759604" cy="86015"/>
            </a:xfrm>
            <a:prstGeom prst="rect">
              <a:avLst/>
            </a:prstGeom>
            <a:solidFill>
              <a:srgbClr val="7ABE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89645" y="5087956"/>
              <a:ext cx="4759604" cy="86015"/>
            </a:xfrm>
            <a:prstGeom prst="rect">
              <a:avLst/>
            </a:prstGeom>
            <a:solidFill>
              <a:srgbClr val="149D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49D47"/>
                </a:solidFill>
              </a:endParaRPr>
            </a:p>
          </p:txBody>
        </p:sp>
      </p:grpSp>
      <p:sp>
        <p:nvSpPr>
          <p:cNvPr id="12" name="Subtitle 2"/>
          <p:cNvSpPr>
            <a:spLocks noGrp="1"/>
          </p:cNvSpPr>
          <p:nvPr>
            <p:ph type="subTitle" idx="1" hasCustomPrompt="1"/>
          </p:nvPr>
        </p:nvSpPr>
        <p:spPr>
          <a:xfrm>
            <a:off x="1533197" y="3825111"/>
            <a:ext cx="6077607" cy="654269"/>
          </a:xfrm>
        </p:spPr>
        <p:txBody>
          <a:bodyPr>
            <a:normAutofit/>
          </a:bodyPr>
          <a:lstStyle>
            <a:lvl1pPr marL="0" indent="0" algn="ctr">
              <a:buNone/>
              <a:defRPr sz="1800">
                <a:solidFill>
                  <a:schemeClr val="tx1">
                    <a:tint val="75000"/>
                  </a:schemeClr>
                </a:solidFill>
                <a:latin typeface="+mn-lt"/>
              </a:defRPr>
            </a:lvl1pPr>
            <a:lvl2pPr marL="457039" indent="0" algn="ctr">
              <a:buNone/>
              <a:defRPr>
                <a:solidFill>
                  <a:schemeClr val="tx1">
                    <a:tint val="75000"/>
                  </a:schemeClr>
                </a:solidFill>
              </a:defRPr>
            </a:lvl2pPr>
            <a:lvl3pPr marL="914081" indent="0" algn="ctr">
              <a:buNone/>
              <a:defRPr>
                <a:solidFill>
                  <a:schemeClr val="tx1">
                    <a:tint val="75000"/>
                  </a:schemeClr>
                </a:solidFill>
              </a:defRPr>
            </a:lvl3pPr>
            <a:lvl4pPr marL="1371122" indent="0" algn="ctr">
              <a:buNone/>
              <a:defRPr>
                <a:solidFill>
                  <a:schemeClr val="tx1">
                    <a:tint val="75000"/>
                  </a:schemeClr>
                </a:solidFill>
              </a:defRPr>
            </a:lvl4pPr>
            <a:lvl5pPr marL="1828163" indent="0" algn="ctr">
              <a:buNone/>
              <a:defRPr>
                <a:solidFill>
                  <a:schemeClr val="tx1">
                    <a:tint val="75000"/>
                  </a:schemeClr>
                </a:solidFill>
              </a:defRPr>
            </a:lvl5pPr>
            <a:lvl6pPr marL="2285200" indent="0" algn="ctr">
              <a:buNone/>
              <a:defRPr>
                <a:solidFill>
                  <a:schemeClr val="tx1">
                    <a:tint val="75000"/>
                  </a:schemeClr>
                </a:solidFill>
              </a:defRPr>
            </a:lvl6pPr>
            <a:lvl7pPr marL="2742241" indent="0" algn="ctr">
              <a:buNone/>
              <a:defRPr>
                <a:solidFill>
                  <a:schemeClr val="tx1">
                    <a:tint val="75000"/>
                  </a:schemeClr>
                </a:solidFill>
              </a:defRPr>
            </a:lvl7pPr>
            <a:lvl8pPr marL="3199280" indent="0" algn="ctr">
              <a:buNone/>
              <a:defRPr>
                <a:solidFill>
                  <a:schemeClr val="tx1">
                    <a:tint val="75000"/>
                  </a:schemeClr>
                </a:solidFill>
              </a:defRPr>
            </a:lvl8pPr>
            <a:lvl9pPr marL="3656321" indent="0" algn="ctr">
              <a:buNone/>
              <a:defRPr>
                <a:solidFill>
                  <a:schemeClr val="tx1">
                    <a:tint val="75000"/>
                  </a:schemeClr>
                </a:solidFill>
              </a:defRPr>
            </a:lvl9pPr>
          </a:lstStyle>
          <a:p>
            <a:r>
              <a:rPr lang="en-US" dirty="0" smtClean="0"/>
              <a:t>Click to edit section header subtitle</a:t>
            </a:r>
            <a:endParaRPr lang="en-US" dirty="0"/>
          </a:p>
        </p:txBody>
      </p:sp>
    </p:spTree>
    <p:extLst>
      <p:ext uri="{BB962C8B-B14F-4D97-AF65-F5344CB8AC3E}">
        <p14:creationId xmlns:p14="http://schemas.microsoft.com/office/powerpoint/2010/main" val="181488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3138403"/>
            <a:ext cx="8229600" cy="1143000"/>
          </a:xfrm>
        </p:spPr>
        <p:txBody>
          <a:bodyPr>
            <a:normAutofit/>
          </a:bodyPr>
          <a:lstStyle>
            <a:lvl1pPr algn="ctr">
              <a:defRPr sz="4200">
                <a:solidFill>
                  <a:schemeClr val="bg1"/>
                </a:solidFill>
              </a:defRPr>
            </a:lvl1pPr>
          </a:lstStyle>
          <a:p>
            <a:r>
              <a:rPr lang="en-US" dirty="0" smtClean="0"/>
              <a:t>Click to edit section header</a:t>
            </a:r>
            <a:endParaRPr lang="en-US" dirty="0"/>
          </a:p>
        </p:txBody>
      </p:sp>
    </p:spTree>
    <p:extLst>
      <p:ext uri="{BB962C8B-B14F-4D97-AF65-F5344CB8AC3E}">
        <p14:creationId xmlns:p14="http://schemas.microsoft.com/office/powerpoint/2010/main" val="375873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Header Slid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764628" y="2050668"/>
            <a:ext cx="7612829" cy="1143000"/>
          </a:xfrm>
        </p:spPr>
        <p:txBody>
          <a:bodyPr>
            <a:normAutofit/>
          </a:bodyPr>
          <a:lstStyle>
            <a:lvl1pPr algn="ctr">
              <a:defRPr sz="4200">
                <a:solidFill>
                  <a:schemeClr val="bg1"/>
                </a:solidFill>
              </a:defRPr>
            </a:lvl1pPr>
          </a:lstStyle>
          <a:p>
            <a:r>
              <a:rPr lang="en-US" dirty="0" smtClean="0"/>
              <a:t>Click to edit closing title</a:t>
            </a:r>
            <a:endParaRPr lang="en-US" dirty="0"/>
          </a:p>
        </p:txBody>
      </p:sp>
      <p:sp>
        <p:nvSpPr>
          <p:cNvPr id="11" name="Subtitle 2"/>
          <p:cNvSpPr>
            <a:spLocks noGrp="1"/>
          </p:cNvSpPr>
          <p:nvPr>
            <p:ph type="subTitle" idx="1" hasCustomPrompt="1"/>
          </p:nvPr>
        </p:nvSpPr>
        <p:spPr>
          <a:xfrm>
            <a:off x="1532238" y="3825111"/>
            <a:ext cx="6077607" cy="654269"/>
          </a:xfrm>
        </p:spPr>
        <p:txBody>
          <a:bodyPr>
            <a:normAutofit/>
          </a:bodyPr>
          <a:lstStyle>
            <a:lvl1pPr marL="0" indent="0" algn="ctr">
              <a:buNone/>
              <a:defRPr sz="1800" baseline="0">
                <a:solidFill>
                  <a:schemeClr val="tx1">
                    <a:tint val="75000"/>
                  </a:schemeClr>
                </a:solidFill>
                <a:latin typeface="+mn-lt"/>
              </a:defRPr>
            </a:lvl1pPr>
            <a:lvl2pPr marL="457039" indent="0" algn="ctr">
              <a:buNone/>
              <a:defRPr>
                <a:solidFill>
                  <a:schemeClr val="tx1">
                    <a:tint val="75000"/>
                  </a:schemeClr>
                </a:solidFill>
              </a:defRPr>
            </a:lvl2pPr>
            <a:lvl3pPr marL="914081" indent="0" algn="ctr">
              <a:buNone/>
              <a:defRPr>
                <a:solidFill>
                  <a:schemeClr val="tx1">
                    <a:tint val="75000"/>
                  </a:schemeClr>
                </a:solidFill>
              </a:defRPr>
            </a:lvl3pPr>
            <a:lvl4pPr marL="1371122" indent="0" algn="ctr">
              <a:buNone/>
              <a:defRPr>
                <a:solidFill>
                  <a:schemeClr val="tx1">
                    <a:tint val="75000"/>
                  </a:schemeClr>
                </a:solidFill>
              </a:defRPr>
            </a:lvl4pPr>
            <a:lvl5pPr marL="1828163" indent="0" algn="ctr">
              <a:buNone/>
              <a:defRPr>
                <a:solidFill>
                  <a:schemeClr val="tx1">
                    <a:tint val="75000"/>
                  </a:schemeClr>
                </a:solidFill>
              </a:defRPr>
            </a:lvl5pPr>
            <a:lvl6pPr marL="2285200" indent="0" algn="ctr">
              <a:buNone/>
              <a:defRPr>
                <a:solidFill>
                  <a:schemeClr val="tx1">
                    <a:tint val="75000"/>
                  </a:schemeClr>
                </a:solidFill>
              </a:defRPr>
            </a:lvl6pPr>
            <a:lvl7pPr marL="2742241" indent="0" algn="ctr">
              <a:buNone/>
              <a:defRPr>
                <a:solidFill>
                  <a:schemeClr val="tx1">
                    <a:tint val="75000"/>
                  </a:schemeClr>
                </a:solidFill>
              </a:defRPr>
            </a:lvl7pPr>
            <a:lvl8pPr marL="3199280" indent="0" algn="ctr">
              <a:buNone/>
              <a:defRPr>
                <a:solidFill>
                  <a:schemeClr val="tx1">
                    <a:tint val="75000"/>
                  </a:schemeClr>
                </a:solidFill>
              </a:defRPr>
            </a:lvl8pPr>
            <a:lvl9pPr marL="3656321" indent="0" algn="ctr">
              <a:buNone/>
              <a:defRPr>
                <a:solidFill>
                  <a:schemeClr val="tx1">
                    <a:tint val="75000"/>
                  </a:schemeClr>
                </a:solidFill>
              </a:defRPr>
            </a:lvl9pPr>
          </a:lstStyle>
          <a:p>
            <a:r>
              <a:rPr lang="en-US" dirty="0" smtClean="0"/>
              <a:t>Click to add closing comments or contact information</a:t>
            </a:r>
            <a:endParaRPr lang="en-US" dirty="0"/>
          </a:p>
        </p:txBody>
      </p:sp>
    </p:spTree>
    <p:extLst>
      <p:ext uri="{BB962C8B-B14F-4D97-AF65-F5344CB8AC3E}">
        <p14:creationId xmlns:p14="http://schemas.microsoft.com/office/powerpoint/2010/main" val="346639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59222" y="3848023"/>
            <a:ext cx="7612829" cy="1143000"/>
          </a:xfrm>
        </p:spPr>
        <p:txBody>
          <a:bodyPr>
            <a:normAutofit/>
          </a:bodyPr>
          <a:lstStyle>
            <a:lvl1pPr algn="ctr">
              <a:defRPr sz="42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427276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859222" y="3848023"/>
            <a:ext cx="7612829" cy="1143000"/>
          </a:xfrm>
        </p:spPr>
        <p:txBody>
          <a:bodyPr>
            <a:normAutofit/>
          </a:bodyPr>
          <a:lstStyle>
            <a:lvl1pPr algn="ctr">
              <a:defRPr sz="42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49408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7" tIns="45704" rIns="91407" bIns="45704"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07" tIns="45704" rIns="91407" bIns="45704" rtlCol="0">
            <a:normAutofit/>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3"/>
            <a:ext cx="2133600" cy="365125"/>
          </a:xfrm>
          <a:prstGeom prst="rect">
            <a:avLst/>
          </a:prstGeom>
        </p:spPr>
        <p:txBody>
          <a:bodyPr vert="horz" lIns="91407" tIns="45704" rIns="91407" bIns="45704" rtlCol="0" anchor="ctr"/>
          <a:lstStyle>
            <a:lvl1pPr algn="l">
              <a:defRPr sz="1200">
                <a:solidFill>
                  <a:schemeClr val="tx1">
                    <a:tint val="75000"/>
                  </a:schemeClr>
                </a:solidFill>
              </a:defRPr>
            </a:lvl1pPr>
          </a:lstStyle>
          <a:p>
            <a:fld id="{7F8C541C-6514-4444-93D4-2537D33ECE99}" type="datetimeFigureOut">
              <a:rPr lang="en-US" smtClean="0"/>
              <a:t>1/20/2016</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07" tIns="45704" rIns="91407" bIns="4570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07" tIns="45704" rIns="91407" bIns="45704" rtlCol="0" anchor="ctr"/>
          <a:lstStyle>
            <a:lvl1pPr algn="r">
              <a:defRPr sz="1200">
                <a:solidFill>
                  <a:schemeClr val="tx1">
                    <a:tint val="75000"/>
                  </a:schemeClr>
                </a:solidFill>
              </a:defRPr>
            </a:lvl1pPr>
          </a:lstStyle>
          <a:p>
            <a:fld id="{C54F1408-D370-CF49-931A-FB0ED46C5B10}" type="slidenum">
              <a:rPr lang="en-US" smtClean="0"/>
              <a:t>‹#›</a:t>
            </a:fld>
            <a:endParaRPr lang="en-US"/>
          </a:p>
        </p:txBody>
      </p:sp>
    </p:spTree>
    <p:extLst>
      <p:ext uri="{BB962C8B-B14F-4D97-AF65-F5344CB8AC3E}">
        <p14:creationId xmlns:p14="http://schemas.microsoft.com/office/powerpoint/2010/main" val="3377300302"/>
      </p:ext>
    </p:extLst>
  </p:cSld>
  <p:clrMap bg1="lt1" tx1="dk1" bg2="lt2" tx2="dk2" accent1="accent1" accent2="accent2" accent3="accent3" accent4="accent4" accent5="accent5" accent6="accent6" hlink="hlink" folHlink="folHlink"/>
  <p:sldLayoutIdLst>
    <p:sldLayoutId id="2147483663" r:id="rId1"/>
    <p:sldLayoutId id="2147483660" r:id="rId2"/>
    <p:sldLayoutId id="2147483650" r:id="rId3"/>
    <p:sldLayoutId id="2147483654" r:id="rId4"/>
    <p:sldLayoutId id="2147483664" r:id="rId5"/>
    <p:sldLayoutId id="2147483655" r:id="rId6"/>
    <p:sldLayoutId id="2147483649" r:id="rId7"/>
    <p:sldLayoutId id="2147483665" r:id="rId8"/>
    <p:sldLayoutId id="2147483666" r:id="rId9"/>
    <p:sldLayoutId id="2147483667" r:id="rId10"/>
    <p:sldLayoutId id="2147483652" r:id="rId11"/>
    <p:sldLayoutId id="2147483662" r:id="rId12"/>
    <p:sldLayoutId id="2147483661" r:id="rId13"/>
    <p:sldLayoutId id="2147483653" r:id="rId14"/>
    <p:sldLayoutId id="2147483656" r:id="rId15"/>
    <p:sldLayoutId id="2147483657" r:id="rId16"/>
    <p:sldLayoutId id="2147483658" r:id="rId17"/>
    <p:sldLayoutId id="2147483659" r:id="rId18"/>
    <p:sldLayoutId id="2147483668" r:id="rId19"/>
    <p:sldLayoutId id="2147483669" r:id="rId20"/>
  </p:sldLayoutIdLst>
  <p:txStyles>
    <p:titleStyle>
      <a:lvl1pPr algn="l" defTabSz="457039" rtl="0" eaLnBrk="1" latinLnBrk="0" hangingPunct="1">
        <a:spcBef>
          <a:spcPct val="0"/>
        </a:spcBef>
        <a:buNone/>
        <a:defRPr sz="3800" kern="1200">
          <a:solidFill>
            <a:schemeClr val="bg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defRPr>
      </a:lvl1pPr>
    </p:titleStyle>
    <p:bodyStyle>
      <a:lvl1pPr marL="342781" indent="-342781" algn="l" defTabSz="457039" rtl="0" eaLnBrk="1" latinLnBrk="0" hangingPunct="1">
        <a:spcBef>
          <a:spcPct val="20000"/>
        </a:spcBef>
        <a:buClr>
          <a:schemeClr val="bg1">
            <a:lumMod val="50000"/>
          </a:schemeClr>
        </a:buClr>
        <a:buFont typeface="Wingdings" panose="05000000000000000000" pitchFamily="2" charset="2"/>
        <a:buChar char="§"/>
        <a:defRPr sz="3000" kern="1200">
          <a:solidFill>
            <a:schemeClr val="tx1"/>
          </a:solidFill>
          <a:latin typeface="+mn-lt"/>
          <a:ea typeface="+mn-ea"/>
          <a:cs typeface="+mn-cs"/>
        </a:defRPr>
      </a:lvl1pPr>
      <a:lvl2pPr marL="742691" indent="-285652" algn="l" defTabSz="457039" rtl="0" eaLnBrk="1" latinLnBrk="0" hangingPunct="1">
        <a:spcBef>
          <a:spcPct val="20000"/>
        </a:spcBef>
        <a:buClr>
          <a:schemeClr val="bg1">
            <a:lumMod val="50000"/>
          </a:schemeClr>
        </a:buClr>
        <a:buFont typeface="Arial"/>
        <a:buChar char="–"/>
        <a:defRPr sz="2800" kern="1200">
          <a:solidFill>
            <a:schemeClr val="tx1"/>
          </a:solidFill>
          <a:latin typeface="+mn-lt"/>
          <a:ea typeface="+mn-ea"/>
          <a:cs typeface="+mn-cs"/>
        </a:defRPr>
      </a:lvl2pPr>
      <a:lvl3pPr marL="1142601" indent="-228519" algn="l" defTabSz="457039" rtl="0" eaLnBrk="1" latinLnBrk="0" hangingPunct="1">
        <a:spcBef>
          <a:spcPct val="20000"/>
        </a:spcBef>
        <a:buClr>
          <a:schemeClr val="bg1">
            <a:lumMod val="50000"/>
          </a:schemeClr>
        </a:buClr>
        <a:buFont typeface="Arial"/>
        <a:buChar char="•"/>
        <a:defRPr sz="2400" kern="1200">
          <a:solidFill>
            <a:schemeClr val="tx1"/>
          </a:solidFill>
          <a:latin typeface="+mn-lt"/>
          <a:ea typeface="+mn-ea"/>
          <a:cs typeface="+mn-cs"/>
        </a:defRPr>
      </a:lvl3pPr>
      <a:lvl4pPr marL="1599640" indent="-228519" algn="l" defTabSz="457039" rtl="0" eaLnBrk="1" latinLnBrk="0" hangingPunct="1">
        <a:spcBef>
          <a:spcPct val="20000"/>
        </a:spcBef>
        <a:buClr>
          <a:schemeClr val="bg1">
            <a:lumMod val="50000"/>
          </a:schemeClr>
        </a:buClr>
        <a:buFont typeface="Courier New" panose="02070309020205020404" pitchFamily="49" charset="0"/>
        <a:buChar char="o"/>
        <a:defRPr sz="2000" kern="1200">
          <a:solidFill>
            <a:schemeClr val="tx1"/>
          </a:solidFill>
          <a:latin typeface="+mn-lt"/>
          <a:ea typeface="+mn-ea"/>
          <a:cs typeface="+mn-cs"/>
        </a:defRPr>
      </a:lvl4pPr>
      <a:lvl5pPr marL="2056679" indent="-228519" algn="l" defTabSz="457039" rtl="0" eaLnBrk="1" latinLnBrk="0" hangingPunct="1">
        <a:spcBef>
          <a:spcPct val="20000"/>
        </a:spcBef>
        <a:buClr>
          <a:schemeClr val="bg1">
            <a:lumMod val="50000"/>
          </a:schemeClr>
        </a:buClr>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9"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800"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40" indent="-228519"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81" algn="l" defTabSz="457039" rtl="0" eaLnBrk="1" latinLnBrk="0" hangingPunct="1">
        <a:defRPr sz="1800" kern="1200">
          <a:solidFill>
            <a:schemeClr val="tx1"/>
          </a:solidFill>
          <a:latin typeface="+mn-lt"/>
          <a:ea typeface="+mn-ea"/>
          <a:cs typeface="+mn-cs"/>
        </a:defRPr>
      </a:lvl3pPr>
      <a:lvl4pPr marL="1371122" algn="l" defTabSz="457039" rtl="0" eaLnBrk="1" latinLnBrk="0" hangingPunct="1">
        <a:defRPr sz="1800" kern="1200">
          <a:solidFill>
            <a:schemeClr val="tx1"/>
          </a:solidFill>
          <a:latin typeface="+mn-lt"/>
          <a:ea typeface="+mn-ea"/>
          <a:cs typeface="+mn-cs"/>
        </a:defRPr>
      </a:lvl4pPr>
      <a:lvl5pPr marL="1828163" algn="l" defTabSz="457039" rtl="0" eaLnBrk="1" latinLnBrk="0" hangingPunct="1">
        <a:defRPr sz="1800" kern="1200">
          <a:solidFill>
            <a:schemeClr val="tx1"/>
          </a:solidFill>
          <a:latin typeface="+mn-lt"/>
          <a:ea typeface="+mn-ea"/>
          <a:cs typeface="+mn-cs"/>
        </a:defRPr>
      </a:lvl5pPr>
      <a:lvl6pPr marL="2285200" algn="l" defTabSz="457039" rtl="0" eaLnBrk="1" latinLnBrk="0" hangingPunct="1">
        <a:defRPr sz="1800" kern="1200">
          <a:solidFill>
            <a:schemeClr val="tx1"/>
          </a:solidFill>
          <a:latin typeface="+mn-lt"/>
          <a:ea typeface="+mn-ea"/>
          <a:cs typeface="+mn-cs"/>
        </a:defRPr>
      </a:lvl6pPr>
      <a:lvl7pPr marL="2742241" algn="l" defTabSz="457039" rtl="0" eaLnBrk="1" latinLnBrk="0" hangingPunct="1">
        <a:defRPr sz="1800" kern="1200">
          <a:solidFill>
            <a:schemeClr val="tx1"/>
          </a:solidFill>
          <a:latin typeface="+mn-lt"/>
          <a:ea typeface="+mn-ea"/>
          <a:cs typeface="+mn-cs"/>
        </a:defRPr>
      </a:lvl7pPr>
      <a:lvl8pPr marL="3199280" algn="l" defTabSz="457039" rtl="0" eaLnBrk="1" latinLnBrk="0" hangingPunct="1">
        <a:defRPr sz="1800" kern="1200">
          <a:solidFill>
            <a:schemeClr val="tx1"/>
          </a:solidFill>
          <a:latin typeface="+mn-lt"/>
          <a:ea typeface="+mn-ea"/>
          <a:cs typeface="+mn-cs"/>
        </a:defRPr>
      </a:lvl8pPr>
      <a:lvl9pPr marL="3656321"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www.ncbi.nlm.nih.gov/pubmed/21610356"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obgmanagement.com" TargetMode="External"/><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rash2.lshtm.ac.uk/" TargetMode="External"/><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23.gif"/><Relationship Id="rId13" Type="http://schemas.openxmlformats.org/officeDocument/2006/relationships/image" Target="../media/image28.jpeg"/><Relationship Id="rId18" Type="http://schemas.openxmlformats.org/officeDocument/2006/relationships/image" Target="../media/image33.gif"/><Relationship Id="rId26" Type="http://schemas.openxmlformats.org/officeDocument/2006/relationships/image" Target="../media/image41.gif"/><Relationship Id="rId39" Type="http://schemas.openxmlformats.org/officeDocument/2006/relationships/image" Target="../media/image54.gif"/><Relationship Id="rId3" Type="http://schemas.openxmlformats.org/officeDocument/2006/relationships/image" Target="../media/image18.emf"/><Relationship Id="rId21" Type="http://schemas.openxmlformats.org/officeDocument/2006/relationships/image" Target="../media/image36.jpeg"/><Relationship Id="rId34" Type="http://schemas.openxmlformats.org/officeDocument/2006/relationships/image" Target="../media/image49.gif"/><Relationship Id="rId42" Type="http://schemas.openxmlformats.org/officeDocument/2006/relationships/image" Target="../media/image57.gif"/><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gif"/><Relationship Id="rId25" Type="http://schemas.openxmlformats.org/officeDocument/2006/relationships/image" Target="../media/image40.gif"/><Relationship Id="rId33" Type="http://schemas.openxmlformats.org/officeDocument/2006/relationships/image" Target="../media/image48.gif"/><Relationship Id="rId38" Type="http://schemas.openxmlformats.org/officeDocument/2006/relationships/image" Target="../media/image53.jpeg"/><Relationship Id="rId2" Type="http://schemas.openxmlformats.org/officeDocument/2006/relationships/image" Target="../media/image17.emf"/><Relationship Id="rId16" Type="http://schemas.openxmlformats.org/officeDocument/2006/relationships/image" Target="../media/image31.jpeg"/><Relationship Id="rId20" Type="http://schemas.openxmlformats.org/officeDocument/2006/relationships/image" Target="../media/image35.gif"/><Relationship Id="rId29" Type="http://schemas.openxmlformats.org/officeDocument/2006/relationships/image" Target="../media/image44.jpeg"/><Relationship Id="rId41" Type="http://schemas.openxmlformats.org/officeDocument/2006/relationships/image" Target="../media/image56.jpeg"/><Relationship Id="rId1" Type="http://schemas.openxmlformats.org/officeDocument/2006/relationships/slideLayout" Target="../slideLayouts/slideLayout20.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jpeg"/><Relationship Id="rId32" Type="http://schemas.openxmlformats.org/officeDocument/2006/relationships/image" Target="../media/image47.jpeg"/><Relationship Id="rId37" Type="http://schemas.openxmlformats.org/officeDocument/2006/relationships/image" Target="../media/image52.gif"/><Relationship Id="rId40" Type="http://schemas.openxmlformats.org/officeDocument/2006/relationships/image" Target="../media/image55.jpeg"/><Relationship Id="rId5" Type="http://schemas.openxmlformats.org/officeDocument/2006/relationships/image" Target="../media/image20.gif"/><Relationship Id="rId15" Type="http://schemas.openxmlformats.org/officeDocument/2006/relationships/image" Target="../media/image30.jpeg"/><Relationship Id="rId23" Type="http://schemas.openxmlformats.org/officeDocument/2006/relationships/image" Target="../media/image38.gif"/><Relationship Id="rId28" Type="http://schemas.openxmlformats.org/officeDocument/2006/relationships/image" Target="../media/image43.jpeg"/><Relationship Id="rId36" Type="http://schemas.openxmlformats.org/officeDocument/2006/relationships/image" Target="../media/image51.jpeg"/><Relationship Id="rId10" Type="http://schemas.openxmlformats.org/officeDocument/2006/relationships/image" Target="../media/image25.gif"/><Relationship Id="rId19" Type="http://schemas.openxmlformats.org/officeDocument/2006/relationships/image" Target="../media/image34.jpeg"/><Relationship Id="rId31" Type="http://schemas.openxmlformats.org/officeDocument/2006/relationships/image" Target="../media/image46.gif"/><Relationship Id="rId4" Type="http://schemas.openxmlformats.org/officeDocument/2006/relationships/image" Target="../media/image19.gif"/><Relationship Id="rId9" Type="http://schemas.openxmlformats.org/officeDocument/2006/relationships/image" Target="../media/image24.gif"/><Relationship Id="rId14" Type="http://schemas.openxmlformats.org/officeDocument/2006/relationships/image" Target="../media/image29.gif"/><Relationship Id="rId22" Type="http://schemas.openxmlformats.org/officeDocument/2006/relationships/image" Target="../media/image37.gif"/><Relationship Id="rId27" Type="http://schemas.openxmlformats.org/officeDocument/2006/relationships/image" Target="../media/image42.gif"/><Relationship Id="rId30" Type="http://schemas.openxmlformats.org/officeDocument/2006/relationships/image" Target="../media/image45.jpeg"/><Relationship Id="rId35" Type="http://schemas.openxmlformats.org/officeDocument/2006/relationships/image" Target="../media/image50.jpeg"/><Relationship Id="rId43" Type="http://schemas.openxmlformats.org/officeDocument/2006/relationships/image" Target="../media/image58.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hyperlink" Target="mailto:jcole3@peacehealth.org"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ipsapp003.lwwonline.com/content/getfile/3100/15/24/abstract.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rcsed.ac.uk/journal/vol47_2/4720002.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EMS Grand Rounds January 2016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1716313"/>
            <a:ext cx="5221992" cy="1652529"/>
          </a:xfrm>
          <a:prstGeom prst="rect">
            <a:avLst/>
          </a:prstGeom>
        </p:spPr>
      </p:pic>
      <p:pic>
        <p:nvPicPr>
          <p:cNvPr id="6" name="Content Placeholder 5" descr="REACH logo 300 dpi.jpg"/>
          <p:cNvPicPr>
            <a:picLocks noChangeAspect="1"/>
          </p:cNvPicPr>
          <p:nvPr/>
        </p:nvPicPr>
        <p:blipFill>
          <a:blip r:embed="rId3">
            <a:extLst>
              <a:ext uri="{28A0092B-C50C-407E-A947-70E740481C1C}">
                <a14:useLocalDpi xmlns:a14="http://schemas.microsoft.com/office/drawing/2010/main" val="0"/>
              </a:ext>
            </a:extLst>
          </a:blip>
          <a:srcRect t="-42313" b="-42313"/>
          <a:stretch>
            <a:fillRect/>
          </a:stretch>
        </p:blipFill>
        <p:spPr>
          <a:xfrm>
            <a:off x="3418795" y="3746500"/>
            <a:ext cx="5143696" cy="2827869"/>
          </a:xfrm>
          <a:prstGeom prst="rect">
            <a:avLst/>
          </a:prstGeom>
        </p:spPr>
      </p:pic>
    </p:spTree>
    <p:extLst>
      <p:ext uri="{BB962C8B-B14F-4D97-AF65-F5344CB8AC3E}">
        <p14:creationId xmlns:p14="http://schemas.microsoft.com/office/powerpoint/2010/main" val="3825526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dirty="0">
                <a:hlinkClick r:id="rId2" tooltip="The Journal of trauma."/>
              </a:rPr>
              <a:t>J Trauma.</a:t>
            </a:r>
            <a:r>
              <a:rPr lang="pt-BR" dirty="0"/>
              <a:t> 2011 Mar;70(3):652-63.</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Hypotensive resuscitation is a safe strategy for use in the trauma population and results in a </a:t>
            </a:r>
            <a:r>
              <a:rPr lang="en-US" b="1" dirty="0"/>
              <a:t>significant reduction in blood product transfusions</a:t>
            </a:r>
            <a:r>
              <a:rPr lang="en-US" dirty="0"/>
              <a:t> and overall IV fluid administration. Specifically, resuscitating patients with the intent of maintaining a </a:t>
            </a:r>
            <a:r>
              <a:rPr lang="en-US" b="1" dirty="0"/>
              <a:t>target minimum MAP of 50 mm Hg</a:t>
            </a:r>
            <a:r>
              <a:rPr lang="en-US" dirty="0"/>
              <a:t>, rather than 65 mm Hg, significantly decreases postoperative coagulopathy and lowers the risk of early postoperative death and coagulopathy. These preliminary results provide convincing evidence that support the continued investigation and use of hypotensive resuscitation in the trauma setting.</a:t>
            </a:r>
          </a:p>
        </p:txBody>
      </p:sp>
    </p:spTree>
    <p:extLst>
      <p:ext uri="{BB962C8B-B14F-4D97-AF65-F5344CB8AC3E}">
        <p14:creationId xmlns:p14="http://schemas.microsoft.com/office/powerpoint/2010/main" val="635356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2013 American Association of Critical-Care Nurses </a:t>
            </a:r>
          </a:p>
        </p:txBody>
      </p:sp>
      <p:sp>
        <p:nvSpPr>
          <p:cNvPr id="3" name="Content Placeholder 2"/>
          <p:cNvSpPr>
            <a:spLocks noGrp="1"/>
          </p:cNvSpPr>
          <p:nvPr>
            <p:ph idx="1"/>
          </p:nvPr>
        </p:nvSpPr>
        <p:spPr/>
        <p:txBody>
          <a:bodyPr>
            <a:normAutofit/>
          </a:bodyPr>
          <a:lstStyle/>
          <a:p>
            <a:r>
              <a:rPr lang="en-US" dirty="0"/>
              <a:t>Life-threatening hemorrhage, however, can also </a:t>
            </a:r>
            <a:r>
              <a:rPr lang="en-US" dirty="0" smtClean="0"/>
              <a:t>be managed </a:t>
            </a:r>
            <a:r>
              <a:rPr lang="en-US" dirty="0"/>
              <a:t>by maintaining a state of permissive </a:t>
            </a:r>
            <a:r>
              <a:rPr lang="en-US" dirty="0" smtClean="0"/>
              <a:t>hypotension(systolic </a:t>
            </a:r>
            <a:r>
              <a:rPr lang="en-US" dirty="0"/>
              <a:t>blood pressure &lt;80 mm Hg) while the patient </a:t>
            </a:r>
            <a:r>
              <a:rPr lang="en-US" dirty="0" smtClean="0"/>
              <a:t>is transferred </a:t>
            </a:r>
            <a:r>
              <a:rPr lang="en-US" dirty="0"/>
              <a:t>from the accident site to the operating </a:t>
            </a:r>
            <a:r>
              <a:rPr lang="en-US" dirty="0" smtClean="0"/>
              <a:t>room. Evidence </a:t>
            </a:r>
            <a:r>
              <a:rPr lang="en-US" dirty="0"/>
              <a:t>indicates that the hypotensive state may be </a:t>
            </a:r>
            <a:r>
              <a:rPr lang="en-US" dirty="0" smtClean="0"/>
              <a:t>more beneficial </a:t>
            </a:r>
            <a:r>
              <a:rPr lang="en-US" dirty="0"/>
              <a:t>to patients, by limiting coagulopathy </a:t>
            </a:r>
            <a:r>
              <a:rPr lang="en-US" dirty="0" smtClean="0"/>
              <a:t>and hypothermia</a:t>
            </a:r>
            <a:r>
              <a:rPr lang="en-US" dirty="0"/>
              <a:t>.</a:t>
            </a:r>
          </a:p>
        </p:txBody>
      </p:sp>
    </p:spTree>
    <p:extLst>
      <p:ext uri="{BB962C8B-B14F-4D97-AF65-F5344CB8AC3E}">
        <p14:creationId xmlns:p14="http://schemas.microsoft.com/office/powerpoint/2010/main" val="195695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ctrTitle"/>
          </p:nvPr>
        </p:nvSpPr>
        <p:spPr bwMode="auto">
          <a:noFill/>
        </p:spPr>
        <p:txBody>
          <a:bodyPr/>
          <a:lstStyle/>
          <a:p>
            <a:r>
              <a:rPr lang="en-US" dirty="0" err="1" smtClean="0">
                <a:latin typeface="+mn-lt"/>
              </a:rPr>
              <a:t>Tranexamic</a:t>
            </a:r>
            <a:r>
              <a:rPr lang="en-US" dirty="0" smtClean="0">
                <a:latin typeface="+mn-lt"/>
              </a:rPr>
              <a:t> Acid</a:t>
            </a:r>
            <a:endParaRPr lang="en-US" dirty="0">
              <a:latin typeface="+mn-lt"/>
            </a:endParaRPr>
          </a:p>
        </p:txBody>
      </p:sp>
      <p:sp>
        <p:nvSpPr>
          <p:cNvPr id="73732" name="Text Box 4"/>
          <p:cNvSpPr txBox="1">
            <a:spLocks noChangeArrowheads="1"/>
          </p:cNvSpPr>
          <p:nvPr/>
        </p:nvSpPr>
        <p:spPr bwMode="auto">
          <a:xfrm>
            <a:off x="2819400" y="3276600"/>
            <a:ext cx="4495800" cy="369332"/>
          </a:xfrm>
          <a:prstGeom prst="rect">
            <a:avLst/>
          </a:prstGeom>
          <a:noFill/>
          <a:ln w="9525">
            <a:noFill/>
            <a:miter lim="800000"/>
            <a:headEnd/>
            <a:tailEnd/>
          </a:ln>
          <a:effectLst/>
        </p:spPr>
        <p:txBody>
          <a:bodyPr wrap="square">
            <a:spAutoFit/>
          </a:bodyPr>
          <a:lstStyle/>
          <a:p>
            <a:pPr algn="ctr">
              <a:lnSpc>
                <a:spcPct val="70000"/>
              </a:lnSpc>
              <a:spcBef>
                <a:spcPct val="50000"/>
              </a:spcBef>
            </a:pPr>
            <a:r>
              <a:rPr lang="en-US" sz="2400" dirty="0" smtClean="0">
                <a:latin typeface="Tahoma" pitchFamily="34" charset="0"/>
              </a:rPr>
              <a:t>An Old Dog With New Tricks</a:t>
            </a:r>
            <a:endParaRPr lang="en-US" sz="2400" dirty="0">
              <a:latin typeface="Times New Roman" charset="0"/>
            </a:endParaRPr>
          </a:p>
        </p:txBody>
      </p:sp>
      <p:sp>
        <p:nvSpPr>
          <p:cNvPr id="2" name="TextBox 1"/>
          <p:cNvSpPr txBox="1"/>
          <p:nvPr/>
        </p:nvSpPr>
        <p:spPr>
          <a:xfrm>
            <a:off x="2590800" y="4191000"/>
            <a:ext cx="4724400" cy="1200329"/>
          </a:xfrm>
          <a:prstGeom prst="rect">
            <a:avLst/>
          </a:prstGeom>
          <a:noFill/>
        </p:spPr>
        <p:txBody>
          <a:bodyPr wrap="square" rtlCol="0">
            <a:spAutoFit/>
          </a:bodyPr>
          <a:lstStyle/>
          <a:p>
            <a:pPr algn="ctr"/>
            <a:r>
              <a:rPr lang="en-US" dirty="0" smtClean="0"/>
              <a:t>Jeff Cress LP, CCEMT-P</a:t>
            </a:r>
          </a:p>
          <a:p>
            <a:pPr algn="ctr"/>
            <a:r>
              <a:rPr lang="en-US" dirty="0" smtClean="0"/>
              <a:t>Program Manager</a:t>
            </a:r>
          </a:p>
          <a:p>
            <a:pPr algn="ctr"/>
            <a:r>
              <a:rPr lang="en-US" dirty="0" smtClean="0"/>
              <a:t>Santa Rosa, Lakeport, and Willits</a:t>
            </a:r>
          </a:p>
          <a:p>
            <a:pPr algn="ctr"/>
            <a:r>
              <a:rPr lang="en-US" dirty="0" smtClean="0"/>
              <a:t>California</a:t>
            </a:r>
          </a:p>
        </p:txBody>
      </p:sp>
    </p:spTree>
    <p:custDataLst>
      <p:tags r:id="rId1"/>
    </p:custDataLst>
    <p:extLst>
      <p:ext uri="{BB962C8B-B14F-4D97-AF65-F5344CB8AC3E}">
        <p14:creationId xmlns:p14="http://schemas.microsoft.com/office/powerpoint/2010/main" val="329640058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Bleeding Stop?</a:t>
            </a:r>
            <a:endParaRPr lang="en-US" dirty="0"/>
          </a:p>
        </p:txBody>
      </p:sp>
      <p:sp>
        <p:nvSpPr>
          <p:cNvPr id="3" name="Content Placeholder 2"/>
          <p:cNvSpPr>
            <a:spLocks noGrp="1"/>
          </p:cNvSpPr>
          <p:nvPr>
            <p:ph idx="1"/>
          </p:nvPr>
        </p:nvSpPr>
        <p:spPr>
          <a:xfrm>
            <a:off x="457200" y="1493838"/>
            <a:ext cx="8229600" cy="4525962"/>
          </a:xfrm>
        </p:spPr>
        <p:txBody>
          <a:bodyPr/>
          <a:lstStyle/>
          <a:p>
            <a:r>
              <a:rPr lang="en-US" sz="2800" dirty="0" smtClean="0"/>
              <a:t>Three processes occur to stop bleeding:</a:t>
            </a:r>
          </a:p>
          <a:p>
            <a:endParaRPr lang="en-US" dirty="0"/>
          </a:p>
          <a:p>
            <a:pPr marL="849313" lvl="1" indent="-457200">
              <a:buFont typeface="+mj-lt"/>
              <a:buAutoNum type="arabicPeriod"/>
            </a:pPr>
            <a:r>
              <a:rPr lang="en-US" sz="2800" dirty="0" smtClean="0"/>
              <a:t>Vasoconstriction</a:t>
            </a:r>
          </a:p>
          <a:p>
            <a:pPr marL="849313" lvl="1" indent="-457200">
              <a:buFont typeface="+mj-lt"/>
              <a:buAutoNum type="arabicPeriod"/>
            </a:pPr>
            <a:endParaRPr lang="en-US" dirty="0"/>
          </a:p>
          <a:p>
            <a:pPr marL="849313" lvl="1" indent="-457200">
              <a:buFont typeface="+mj-lt"/>
              <a:buAutoNum type="arabicPeriod"/>
            </a:pPr>
            <a:r>
              <a:rPr lang="en-US" sz="2800" dirty="0" smtClean="0"/>
              <a:t>Platelet Adhesion</a:t>
            </a:r>
          </a:p>
          <a:p>
            <a:pPr marL="849313" lvl="1" indent="-457200">
              <a:buFont typeface="+mj-lt"/>
              <a:buAutoNum type="arabicPeriod"/>
            </a:pPr>
            <a:endParaRPr lang="en-US" dirty="0"/>
          </a:p>
          <a:p>
            <a:pPr marL="849313" lvl="1" indent="-457200">
              <a:buFont typeface="+mj-lt"/>
              <a:buAutoNum type="arabicPeriod"/>
            </a:pPr>
            <a:r>
              <a:rPr lang="en-US" sz="2800" dirty="0" smtClean="0"/>
              <a:t>Fibrin Clot</a:t>
            </a:r>
            <a:endParaRPr lang="en-US" sz="2800" dirty="0"/>
          </a:p>
        </p:txBody>
      </p:sp>
    </p:spTree>
    <p:extLst>
      <p:ext uri="{BB962C8B-B14F-4D97-AF65-F5344CB8AC3E}">
        <p14:creationId xmlns:p14="http://schemas.microsoft.com/office/powerpoint/2010/main" val="90764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5"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3">
                                            <p:txEl>
                                              <p:pRg st="2" end="2"/>
                                            </p:txEl>
                                          </p:spTgt>
                                        </p:tgtEl>
                                      </p:cBhvr>
                                    </p:animEffect>
                                  </p:childTnLst>
                                </p:cTn>
                              </p:par>
                              <p:par>
                                <p:cTn id="19" presetID="52"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Scale>
                                      <p:cBhvr>
                                        <p:cTn id="2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4" end="4"/>
                                            </p:txEl>
                                          </p:spTgt>
                                        </p:tgtEl>
                                        <p:attrNameLst>
                                          <p:attrName>ppt_x</p:attrName>
                                          <p:attrName>ppt_y</p:attrName>
                                        </p:attrNameLst>
                                      </p:cBhvr>
                                    </p:animMotion>
                                    <p:animEffect transition="in" filter="fade">
                                      <p:cBhvr>
                                        <p:cTn id="23" dur="1000"/>
                                        <p:tgtEl>
                                          <p:spTgt spid="3">
                                            <p:txEl>
                                              <p:pRg st="4" end="4"/>
                                            </p:txEl>
                                          </p:spTgt>
                                        </p:tgtEl>
                                      </p:cBhvr>
                                    </p:animEffect>
                                  </p:childTnLst>
                                </p:cTn>
                              </p:par>
                              <p:par>
                                <p:cTn id="24" presetID="35"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2000"/>
                                        <p:tgtEl>
                                          <p:spTgt spid="3">
                                            <p:txEl>
                                              <p:pRg st="6" end="6"/>
                                            </p:txEl>
                                          </p:spTgt>
                                        </p:tgtEl>
                                      </p:cBhvr>
                                    </p:animEffect>
                                    <p:anim calcmode="lin" valueType="num">
                                      <p:cBhvr>
                                        <p:cTn id="27"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28"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9"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a:srcRect l="3097" r="2784" b="3012"/>
          <a:stretch/>
        </p:blipFill>
        <p:spPr>
          <a:xfrm>
            <a:off x="0" y="0"/>
            <a:ext cx="9144000" cy="6950076"/>
          </a:xfrm>
        </p:spPr>
      </p:pic>
    </p:spTree>
    <p:extLst>
      <p:ext uri="{BB962C8B-B14F-4D97-AF65-F5344CB8AC3E}">
        <p14:creationId xmlns:p14="http://schemas.microsoft.com/office/powerpoint/2010/main" val="129144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371600"/>
            <a:ext cx="6832600" cy="4775200"/>
          </a:xfrm>
          <a:prstGeom prst="rect">
            <a:avLst/>
          </a:prstGeom>
        </p:spPr>
      </p:pic>
      <p:sp>
        <p:nvSpPr>
          <p:cNvPr id="7" name="Title 6"/>
          <p:cNvSpPr>
            <a:spLocks noGrp="1"/>
          </p:cNvSpPr>
          <p:nvPr>
            <p:ph type="title"/>
          </p:nvPr>
        </p:nvSpPr>
        <p:spPr/>
        <p:txBody>
          <a:bodyPr/>
          <a:lstStyle/>
          <a:p>
            <a:r>
              <a:rPr lang="en-US" b="1" dirty="0" smtClean="0"/>
              <a:t>Fibrin Clot</a:t>
            </a:r>
            <a:endParaRPr lang="en-US" b="1" dirty="0"/>
          </a:p>
        </p:txBody>
      </p:sp>
      <p:sp>
        <p:nvSpPr>
          <p:cNvPr id="8" name="TextBox 7"/>
          <p:cNvSpPr txBox="1"/>
          <p:nvPr/>
        </p:nvSpPr>
        <p:spPr>
          <a:xfrm>
            <a:off x="3733800" y="6172200"/>
            <a:ext cx="3810000" cy="276999"/>
          </a:xfrm>
          <a:prstGeom prst="rect">
            <a:avLst/>
          </a:prstGeom>
          <a:noFill/>
        </p:spPr>
        <p:txBody>
          <a:bodyPr wrap="square" rtlCol="0">
            <a:spAutoFit/>
          </a:bodyPr>
          <a:lstStyle/>
          <a:p>
            <a:r>
              <a:rPr lang="en-US" sz="1200" dirty="0" smtClean="0"/>
              <a:t>Image from </a:t>
            </a:r>
            <a:r>
              <a:rPr lang="en-US" sz="1200" dirty="0" err="1" smtClean="0"/>
              <a:t>www.daviddarling.info</a:t>
            </a:r>
            <a:endParaRPr lang="en-US" sz="1200" dirty="0"/>
          </a:p>
        </p:txBody>
      </p:sp>
    </p:spTree>
    <p:extLst>
      <p:ext uri="{BB962C8B-B14F-4D97-AF65-F5344CB8AC3E}">
        <p14:creationId xmlns:p14="http://schemas.microsoft.com/office/powerpoint/2010/main" val="3992703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smtClean="0"/>
              <a:t>Tranexamic</a:t>
            </a:r>
            <a:r>
              <a:rPr lang="en-US" dirty="0" smtClean="0"/>
              <a:t> Acid?</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a:t>TXA was created in the 1950’s in Japan by scientists </a:t>
            </a:r>
            <a:r>
              <a:rPr lang="en-US" sz="2800" dirty="0" err="1"/>
              <a:t>Shosuke</a:t>
            </a:r>
            <a:r>
              <a:rPr lang="en-US" sz="2800" dirty="0"/>
              <a:t> and </a:t>
            </a:r>
            <a:r>
              <a:rPr lang="en-US" sz="2800" dirty="0" err="1"/>
              <a:t>Utako</a:t>
            </a:r>
            <a:r>
              <a:rPr lang="en-US" sz="2800" dirty="0"/>
              <a:t> Okamoto. </a:t>
            </a:r>
          </a:p>
          <a:p>
            <a:pPr marL="109537" indent="0">
              <a:buNone/>
            </a:pPr>
            <a:r>
              <a:rPr lang="en-US" sz="2800" dirty="0" smtClean="0"/>
              <a:t> </a:t>
            </a:r>
          </a:p>
          <a:p>
            <a:r>
              <a:rPr lang="en-US" sz="2800" dirty="0"/>
              <a:t>TXA is a synthetic derivative of the amino acid lysine</a:t>
            </a:r>
            <a:r>
              <a:rPr lang="en-US" sz="2800" dirty="0" smtClean="0"/>
              <a:t>.</a:t>
            </a:r>
          </a:p>
          <a:p>
            <a:pPr marL="109537" indent="0">
              <a:buNone/>
            </a:pPr>
            <a:endParaRPr lang="en-US" sz="1200" dirty="0" smtClean="0"/>
          </a:p>
          <a:p>
            <a:r>
              <a:rPr lang="en-US" sz="2800" dirty="0"/>
              <a:t>TXA is an anti-</a:t>
            </a:r>
            <a:r>
              <a:rPr lang="en-US" sz="2800" dirty="0" err="1"/>
              <a:t>fibrinolytic</a:t>
            </a:r>
            <a:r>
              <a:rPr lang="en-US" sz="2800" dirty="0"/>
              <a:t> that competitively inhibits the activation of plasminogen to </a:t>
            </a:r>
            <a:r>
              <a:rPr lang="en-US" sz="2800" dirty="0" smtClean="0"/>
              <a:t>plasmin. Plasmin breaks down fibrin. </a:t>
            </a:r>
          </a:p>
          <a:p>
            <a:pPr marL="109537" indent="0">
              <a:buNone/>
            </a:pPr>
            <a:endParaRPr lang="en-US" sz="1200" dirty="0" smtClean="0"/>
          </a:p>
          <a:p>
            <a:r>
              <a:rPr lang="en-US" sz="2800" dirty="0"/>
              <a:t>TXA may reduce the pro-inflammatory effects of plasmin</a:t>
            </a:r>
            <a:r>
              <a:rPr lang="en-US" sz="2800" dirty="0" smtClean="0"/>
              <a:t>.</a:t>
            </a:r>
          </a:p>
          <a:p>
            <a:pPr marL="109537" indent="0">
              <a:buNone/>
            </a:pPr>
            <a:endParaRPr lang="en-US" sz="2800" dirty="0"/>
          </a:p>
          <a:p>
            <a:endParaRPr lang="en-US" sz="2800" dirty="0"/>
          </a:p>
          <a:p>
            <a:endParaRPr lang="en-US" dirty="0"/>
          </a:p>
        </p:txBody>
      </p:sp>
    </p:spTree>
    <p:extLst>
      <p:ext uri="{BB962C8B-B14F-4D97-AF65-F5344CB8AC3E}">
        <p14:creationId xmlns:p14="http://schemas.microsoft.com/office/powerpoint/2010/main" val="60493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838200"/>
            <a:ext cx="7213600" cy="5338064"/>
          </a:xfrm>
          <a:prstGeom prst="rect">
            <a:avLst/>
          </a:prstGeom>
        </p:spPr>
      </p:pic>
      <p:sp>
        <p:nvSpPr>
          <p:cNvPr id="3" name="TextBox 2"/>
          <p:cNvSpPr txBox="1"/>
          <p:nvPr/>
        </p:nvSpPr>
        <p:spPr>
          <a:xfrm>
            <a:off x="3581400" y="6248400"/>
            <a:ext cx="5029200" cy="276999"/>
          </a:xfrm>
          <a:prstGeom prst="rect">
            <a:avLst/>
          </a:prstGeom>
          <a:noFill/>
        </p:spPr>
        <p:txBody>
          <a:bodyPr wrap="square" rtlCol="0">
            <a:spAutoFit/>
          </a:bodyPr>
          <a:lstStyle/>
          <a:p>
            <a:r>
              <a:rPr lang="en-US" sz="1200" dirty="0" smtClean="0"/>
              <a:t>Image from </a:t>
            </a:r>
            <a:r>
              <a:rPr lang="en-US" sz="1200" dirty="0" smtClean="0">
                <a:hlinkClick r:id="rId3"/>
              </a:rPr>
              <a:t>www.obgmanagement.com</a:t>
            </a:r>
            <a:r>
              <a:rPr lang="en-US" sz="1200" dirty="0" smtClean="0"/>
              <a:t>, Oct. 2010 – Vol. 22, No. 10</a:t>
            </a:r>
            <a:endParaRPr lang="en-US" sz="1200" dirty="0"/>
          </a:p>
        </p:txBody>
      </p:sp>
    </p:spTree>
    <p:extLst>
      <p:ext uri="{BB962C8B-B14F-4D97-AF65-F5344CB8AC3E}">
        <p14:creationId xmlns:p14="http://schemas.microsoft.com/office/powerpoint/2010/main" val="2936908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Uses </a:t>
            </a:r>
            <a:r>
              <a:rPr lang="en-US" dirty="0"/>
              <a:t>for TXA</a:t>
            </a:r>
          </a:p>
        </p:txBody>
      </p:sp>
      <p:sp>
        <p:nvSpPr>
          <p:cNvPr id="3" name="Content Placeholder 2"/>
          <p:cNvSpPr>
            <a:spLocks noGrp="1"/>
          </p:cNvSpPr>
          <p:nvPr>
            <p:ph idx="1"/>
          </p:nvPr>
        </p:nvSpPr>
        <p:spPr/>
        <p:txBody>
          <a:bodyPr>
            <a:normAutofit fontScale="92500"/>
          </a:bodyPr>
          <a:lstStyle/>
          <a:p>
            <a:r>
              <a:rPr lang="en-US" sz="2800" dirty="0"/>
              <a:t>Bleeding during surgery</a:t>
            </a:r>
          </a:p>
          <a:p>
            <a:pPr lvl="1"/>
            <a:r>
              <a:rPr lang="en-US" sz="2600" dirty="0"/>
              <a:t>Heart, liver, vascular, </a:t>
            </a:r>
            <a:r>
              <a:rPr lang="en-US" sz="2600" dirty="0" smtClean="0"/>
              <a:t>orthopedic, pediatric, eye</a:t>
            </a:r>
          </a:p>
          <a:p>
            <a:pPr>
              <a:spcAft>
                <a:spcPts val="1200"/>
              </a:spcAft>
            </a:pPr>
            <a:r>
              <a:rPr lang="en-US" sz="2800" dirty="0" smtClean="0"/>
              <a:t>Dental </a:t>
            </a:r>
            <a:r>
              <a:rPr lang="en-US" sz="2800" dirty="0"/>
              <a:t>work – 5% TXA mouth </a:t>
            </a:r>
            <a:r>
              <a:rPr lang="en-US" sz="2800" dirty="0" smtClean="0"/>
              <a:t>wash</a:t>
            </a:r>
          </a:p>
          <a:p>
            <a:pPr>
              <a:spcAft>
                <a:spcPts val="1200"/>
              </a:spcAft>
            </a:pPr>
            <a:r>
              <a:rPr lang="en-US" sz="2800" dirty="0" smtClean="0"/>
              <a:t>Non</a:t>
            </a:r>
            <a:r>
              <a:rPr lang="en-US" sz="2800" dirty="0"/>
              <a:t>-hereditary </a:t>
            </a:r>
            <a:r>
              <a:rPr lang="en-US" sz="2800" dirty="0" smtClean="0"/>
              <a:t>angioedema</a:t>
            </a:r>
          </a:p>
          <a:p>
            <a:pPr>
              <a:spcAft>
                <a:spcPts val="1200"/>
              </a:spcAft>
            </a:pPr>
            <a:r>
              <a:rPr lang="en-US" sz="2800" dirty="0" smtClean="0"/>
              <a:t>Menorrhagia – available as prescription since 1972</a:t>
            </a:r>
          </a:p>
          <a:p>
            <a:pPr>
              <a:spcAft>
                <a:spcPts val="1200"/>
              </a:spcAft>
            </a:pPr>
            <a:r>
              <a:rPr lang="en-US" sz="2800" dirty="0" smtClean="0"/>
              <a:t>Acquired and inherited bleeding disorders</a:t>
            </a:r>
          </a:p>
          <a:p>
            <a:r>
              <a:rPr lang="en-US" sz="2800" dirty="0" smtClean="0"/>
              <a:t>Epistaxis</a:t>
            </a:r>
          </a:p>
          <a:p>
            <a:pPr>
              <a:lnSpc>
                <a:spcPct val="120000"/>
              </a:lnSpc>
            </a:pPr>
            <a:r>
              <a:rPr lang="en-US" sz="2800" dirty="0" smtClean="0"/>
              <a:t>Topical application for external bleeding</a:t>
            </a:r>
          </a:p>
          <a:p>
            <a:endParaRPr lang="en-US" sz="2800" dirty="0"/>
          </a:p>
          <a:p>
            <a:endParaRPr lang="en-US" sz="2800" dirty="0" smtClean="0"/>
          </a:p>
          <a:p>
            <a:pPr marL="109537" indent="0">
              <a:buNone/>
            </a:pPr>
            <a:endParaRPr lang="en-US" dirty="0"/>
          </a:p>
        </p:txBody>
      </p:sp>
    </p:spTree>
    <p:extLst>
      <p:ext uri="{BB962C8B-B14F-4D97-AF65-F5344CB8AC3E}">
        <p14:creationId xmlns:p14="http://schemas.microsoft.com/office/powerpoint/2010/main" val="2818799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edge">
                                      <p:cBhvr>
                                        <p:cTn id="35" dur="2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anim calcmode="lin" valueType="num">
                                      <p:cBhvr>
                                        <p:cTn id="41"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TXA in Elective Surgery</a:t>
            </a:r>
            <a:endParaRPr lang="en-US" dirty="0"/>
          </a:p>
        </p:txBody>
      </p:sp>
      <p:sp>
        <p:nvSpPr>
          <p:cNvPr id="3" name="Content Placeholder 2"/>
          <p:cNvSpPr>
            <a:spLocks noGrp="1"/>
          </p:cNvSpPr>
          <p:nvPr>
            <p:ph idx="1"/>
          </p:nvPr>
        </p:nvSpPr>
        <p:spPr/>
        <p:txBody>
          <a:bodyPr>
            <a:normAutofit fontScale="92500"/>
          </a:bodyPr>
          <a:lstStyle/>
          <a:p>
            <a:pPr marL="109537" indent="0">
              <a:spcAft>
                <a:spcPts val="1200"/>
              </a:spcAft>
              <a:buNone/>
            </a:pPr>
            <a:endParaRPr lang="en-US" sz="2800" dirty="0" smtClean="0"/>
          </a:p>
          <a:p>
            <a:r>
              <a:rPr lang="en-US" sz="2800" b="1" dirty="0" smtClean="0"/>
              <a:t>TXA in </a:t>
            </a:r>
            <a:r>
              <a:rPr lang="en-US" sz="2800" b="1" u="sng" dirty="0" smtClean="0"/>
              <a:t>elective surgical patients</a:t>
            </a:r>
            <a:r>
              <a:rPr lang="en-US" sz="2800" b="1" dirty="0" smtClean="0"/>
              <a:t> has shown to:</a:t>
            </a:r>
          </a:p>
          <a:p>
            <a:pPr lvl="1">
              <a:lnSpc>
                <a:spcPct val="120000"/>
              </a:lnSpc>
            </a:pPr>
            <a:r>
              <a:rPr lang="en-US" sz="2600" dirty="0"/>
              <a:t>R</a:t>
            </a:r>
            <a:r>
              <a:rPr lang="en-US" sz="2600" dirty="0" smtClean="0"/>
              <a:t>educe number patients receiving transfusion by ~1/3</a:t>
            </a:r>
          </a:p>
          <a:p>
            <a:pPr lvl="1">
              <a:lnSpc>
                <a:spcPct val="120000"/>
              </a:lnSpc>
            </a:pPr>
            <a:r>
              <a:rPr lang="en-US" sz="2600" dirty="0" smtClean="0"/>
              <a:t>Reduce volume of blood transfused by 1 unit</a:t>
            </a:r>
          </a:p>
          <a:p>
            <a:pPr lvl="1"/>
            <a:r>
              <a:rPr lang="en-US" sz="2600" dirty="0" smtClean="0"/>
              <a:t>Decrease the need for further surgery to control bleeding by 50%</a:t>
            </a:r>
          </a:p>
          <a:p>
            <a:pPr lvl="1"/>
            <a:endParaRPr lang="en-US" sz="2600" dirty="0"/>
          </a:p>
          <a:p>
            <a:r>
              <a:rPr lang="en-US" sz="3000" dirty="0" smtClean="0"/>
              <a:t>These results helped lead to the CRASH 2 study.</a:t>
            </a:r>
          </a:p>
          <a:p>
            <a:pPr lvl="1"/>
            <a:endParaRPr lang="en-US" sz="2600" dirty="0"/>
          </a:p>
          <a:p>
            <a:endParaRPr lang="en-US" dirty="0"/>
          </a:p>
        </p:txBody>
      </p:sp>
    </p:spTree>
    <p:extLst>
      <p:ext uri="{BB962C8B-B14F-4D97-AF65-F5344CB8AC3E}">
        <p14:creationId xmlns:p14="http://schemas.microsoft.com/office/powerpoint/2010/main" val="418192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calcmode="lin" valueType="num">
                                      <p:cBhvr>
                                        <p:cTn id="1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2" dur="1000"/>
                                        <p:tgtEl>
                                          <p:spTgt spid="3">
                                            <p:txEl>
                                              <p:pRg st="2" end="2"/>
                                            </p:txEl>
                                          </p:spTgt>
                                        </p:tgtEl>
                                      </p:cBhvr>
                                    </p:animEffect>
                                  </p:childTnLst>
                                </p:cTn>
                              </p:par>
                              <p:par>
                                <p:cTn id="13" presetID="43"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
                                        <p:tgtEl>
                                          <p:spTgt spid="3">
                                            <p:txEl>
                                              <p:pRg st="3" end="3"/>
                                            </p:txEl>
                                          </p:spTgt>
                                        </p:tgtEl>
                                      </p:cBhvr>
                                    </p:animEffect>
                                    <p:anim calcmode="lin" valueType="num">
                                      <p:cBhvr>
                                        <p:cTn id="1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3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p:cTn id="3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 is More</a:t>
            </a:r>
            <a:endParaRPr lang="en-US" dirty="0"/>
          </a:p>
        </p:txBody>
      </p:sp>
      <p:sp>
        <p:nvSpPr>
          <p:cNvPr id="3" name="Subtitle 2"/>
          <p:cNvSpPr>
            <a:spLocks noGrp="1"/>
          </p:cNvSpPr>
          <p:nvPr>
            <p:ph type="subTitle" idx="1"/>
          </p:nvPr>
        </p:nvSpPr>
        <p:spPr/>
        <p:txBody>
          <a:bodyPr/>
          <a:lstStyle/>
          <a:p>
            <a:r>
              <a:rPr lang="en-US" dirty="0" smtClean="0"/>
              <a:t>Permissive Hypotension and TXA in Hemorrhagic Trauma</a:t>
            </a:r>
            <a:endParaRPr lang="en-US" dirty="0"/>
          </a:p>
        </p:txBody>
      </p:sp>
    </p:spTree>
    <p:extLst>
      <p:ext uri="{BB962C8B-B14F-4D97-AF65-F5344CB8AC3E}">
        <p14:creationId xmlns:p14="http://schemas.microsoft.com/office/powerpoint/2010/main" val="3717441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2600" y="2057400"/>
            <a:ext cx="5905500" cy="1866900"/>
          </a:xfrm>
          <a:prstGeom prst="rect">
            <a:avLst/>
          </a:prstGeom>
        </p:spPr>
      </p:pic>
      <p:sp>
        <p:nvSpPr>
          <p:cNvPr id="5" name="Rectangle 4"/>
          <p:cNvSpPr/>
          <p:nvPr/>
        </p:nvSpPr>
        <p:spPr>
          <a:xfrm>
            <a:off x="2819400" y="4343400"/>
            <a:ext cx="3313728" cy="369332"/>
          </a:xfrm>
          <a:prstGeom prst="rect">
            <a:avLst/>
          </a:prstGeom>
        </p:spPr>
        <p:txBody>
          <a:bodyPr wrap="none">
            <a:spAutoFit/>
          </a:bodyPr>
          <a:lstStyle/>
          <a:p>
            <a:r>
              <a:rPr lang="en-US" dirty="0"/>
              <a:t>http://</a:t>
            </a:r>
            <a:r>
              <a:rPr lang="en-US" dirty="0">
                <a:hlinkClick r:id="rId3"/>
              </a:rPr>
              <a:t>www.crash2</a:t>
            </a:r>
            <a:r>
              <a:rPr lang="en-US" dirty="0"/>
              <a:t>.lshtm.ac.uk/</a:t>
            </a:r>
          </a:p>
        </p:txBody>
      </p:sp>
    </p:spTree>
    <p:extLst>
      <p:ext uri="{BB962C8B-B14F-4D97-AF65-F5344CB8AC3E}">
        <p14:creationId xmlns:p14="http://schemas.microsoft.com/office/powerpoint/2010/main" val="35934628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0"/>
          <p:cNvGrpSpPr>
            <a:grpSpLocks/>
          </p:cNvGrpSpPr>
          <p:nvPr/>
        </p:nvGrpSpPr>
        <p:grpSpPr bwMode="auto">
          <a:xfrm>
            <a:off x="1691680" y="2592320"/>
            <a:ext cx="6153471" cy="4149048"/>
            <a:chOff x="1058" y="1239"/>
            <a:chExt cx="3946" cy="2694"/>
          </a:xfrm>
        </p:grpSpPr>
        <p:sp>
          <p:nvSpPr>
            <p:cNvPr id="18" name="Freeform 20"/>
            <p:cNvSpPr>
              <a:spLocks/>
            </p:cNvSpPr>
            <p:nvPr/>
          </p:nvSpPr>
          <p:spPr bwMode="auto">
            <a:xfrm>
              <a:off x="1745" y="1239"/>
              <a:ext cx="1165" cy="2179"/>
            </a:xfrm>
            <a:custGeom>
              <a:avLst/>
              <a:gdLst/>
              <a:ahLst/>
              <a:cxnLst>
                <a:cxn ang="0">
                  <a:pos x="178" y="0"/>
                </a:cxn>
                <a:cxn ang="0">
                  <a:pos x="173" y="0"/>
                </a:cxn>
                <a:cxn ang="0">
                  <a:pos x="1" y="172"/>
                </a:cxn>
                <a:cxn ang="0">
                  <a:pos x="113" y="334"/>
                </a:cxn>
                <a:cxn ang="0">
                  <a:pos x="173" y="172"/>
                </a:cxn>
                <a:cxn ang="0">
                  <a:pos x="178" y="0"/>
                </a:cxn>
              </a:cxnLst>
              <a:rect l="0" t="0" r="r" b="b"/>
              <a:pathLst>
                <a:path w="178" h="334">
                  <a:moveTo>
                    <a:pt x="178" y="0"/>
                  </a:moveTo>
                  <a:cubicBezTo>
                    <a:pt x="177" y="0"/>
                    <a:pt x="175" y="0"/>
                    <a:pt x="173" y="0"/>
                  </a:cubicBezTo>
                  <a:cubicBezTo>
                    <a:pt x="78" y="0"/>
                    <a:pt x="1" y="77"/>
                    <a:pt x="1" y="172"/>
                  </a:cubicBezTo>
                  <a:cubicBezTo>
                    <a:pt x="0" y="244"/>
                    <a:pt x="46" y="309"/>
                    <a:pt x="113" y="334"/>
                  </a:cubicBezTo>
                  <a:lnTo>
                    <a:pt x="173" y="172"/>
                  </a:lnTo>
                  <a:lnTo>
                    <a:pt x="178" y="0"/>
                  </a:lnTo>
                  <a:close/>
                </a:path>
              </a:pathLst>
            </a:custGeom>
            <a:solidFill>
              <a:srgbClr val="FF0066"/>
            </a:solidFill>
            <a:ln w="11113">
              <a:no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9" name="Freeform 21"/>
            <p:cNvSpPr>
              <a:spLocks/>
            </p:cNvSpPr>
            <p:nvPr/>
          </p:nvSpPr>
          <p:spPr bwMode="auto">
            <a:xfrm>
              <a:off x="2877" y="1239"/>
              <a:ext cx="1132" cy="2094"/>
            </a:xfrm>
            <a:custGeom>
              <a:avLst/>
              <a:gdLst/>
              <a:ahLst/>
              <a:cxnLst>
                <a:cxn ang="0">
                  <a:pos x="86" y="321"/>
                </a:cxn>
                <a:cxn ang="0">
                  <a:pos x="173" y="172"/>
                </a:cxn>
                <a:cxn ang="0">
                  <a:pos x="5" y="0"/>
                </a:cxn>
                <a:cxn ang="0">
                  <a:pos x="0" y="172"/>
                </a:cxn>
                <a:cxn ang="0">
                  <a:pos x="86" y="321"/>
                </a:cxn>
              </a:cxnLst>
              <a:rect l="0" t="0" r="r" b="b"/>
              <a:pathLst>
                <a:path w="173" h="321">
                  <a:moveTo>
                    <a:pt x="86" y="321"/>
                  </a:moveTo>
                  <a:cubicBezTo>
                    <a:pt x="140" y="291"/>
                    <a:pt x="173" y="234"/>
                    <a:pt x="173" y="172"/>
                  </a:cubicBezTo>
                  <a:cubicBezTo>
                    <a:pt x="173" y="79"/>
                    <a:pt x="99" y="3"/>
                    <a:pt x="5" y="0"/>
                  </a:cubicBezTo>
                  <a:lnTo>
                    <a:pt x="0" y="172"/>
                  </a:lnTo>
                  <a:lnTo>
                    <a:pt x="86" y="321"/>
                  </a:lnTo>
                  <a:close/>
                </a:path>
              </a:pathLst>
            </a:custGeom>
            <a:solidFill>
              <a:srgbClr val="333399"/>
            </a:solidFill>
            <a:ln w="11113">
              <a:no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0" name="Freeform 22"/>
            <p:cNvSpPr>
              <a:spLocks/>
            </p:cNvSpPr>
            <p:nvPr/>
          </p:nvSpPr>
          <p:spPr bwMode="auto">
            <a:xfrm>
              <a:off x="2753" y="2361"/>
              <a:ext cx="687" cy="1122"/>
            </a:xfrm>
            <a:custGeom>
              <a:avLst/>
              <a:gdLst/>
              <a:ahLst/>
              <a:cxnLst>
                <a:cxn ang="0">
                  <a:pos x="0" y="171"/>
                </a:cxn>
                <a:cxn ang="0">
                  <a:pos x="19" y="172"/>
                </a:cxn>
                <a:cxn ang="0">
                  <a:pos x="105" y="149"/>
                </a:cxn>
                <a:cxn ang="0">
                  <a:pos x="19" y="0"/>
                </a:cxn>
                <a:cxn ang="0">
                  <a:pos x="0" y="171"/>
                </a:cxn>
              </a:cxnLst>
              <a:rect l="0" t="0" r="r" b="b"/>
              <a:pathLst>
                <a:path w="105" h="172">
                  <a:moveTo>
                    <a:pt x="0" y="171"/>
                  </a:moveTo>
                  <a:cubicBezTo>
                    <a:pt x="7" y="172"/>
                    <a:pt x="13" y="172"/>
                    <a:pt x="19" y="172"/>
                  </a:cubicBezTo>
                  <a:cubicBezTo>
                    <a:pt x="49" y="172"/>
                    <a:pt x="79" y="165"/>
                    <a:pt x="105" y="149"/>
                  </a:cubicBezTo>
                  <a:lnTo>
                    <a:pt x="19" y="0"/>
                  </a:lnTo>
                  <a:lnTo>
                    <a:pt x="0" y="171"/>
                  </a:lnTo>
                  <a:close/>
                </a:path>
              </a:pathLst>
            </a:custGeom>
            <a:solidFill>
              <a:srgbClr val="009999"/>
            </a:solidFill>
            <a:ln w="11113">
              <a:no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1" name="Freeform 23"/>
            <p:cNvSpPr>
              <a:spLocks/>
            </p:cNvSpPr>
            <p:nvPr/>
          </p:nvSpPr>
          <p:spPr bwMode="auto">
            <a:xfrm>
              <a:off x="2484" y="2361"/>
              <a:ext cx="393" cy="1116"/>
            </a:xfrm>
            <a:custGeom>
              <a:avLst/>
              <a:gdLst/>
              <a:ahLst/>
              <a:cxnLst>
                <a:cxn ang="0">
                  <a:pos x="0" y="162"/>
                </a:cxn>
                <a:cxn ang="0">
                  <a:pos x="41" y="171"/>
                </a:cxn>
                <a:cxn ang="0">
                  <a:pos x="60" y="0"/>
                </a:cxn>
                <a:cxn ang="0">
                  <a:pos x="0" y="162"/>
                </a:cxn>
              </a:cxnLst>
              <a:rect l="0" t="0" r="r" b="b"/>
              <a:pathLst>
                <a:path w="60" h="171">
                  <a:moveTo>
                    <a:pt x="0" y="162"/>
                  </a:moveTo>
                  <a:cubicBezTo>
                    <a:pt x="14" y="167"/>
                    <a:pt x="27" y="170"/>
                    <a:pt x="41" y="171"/>
                  </a:cubicBezTo>
                  <a:lnTo>
                    <a:pt x="60" y="0"/>
                  </a:lnTo>
                  <a:lnTo>
                    <a:pt x="0" y="162"/>
                  </a:lnTo>
                  <a:close/>
                </a:path>
              </a:pathLst>
            </a:custGeom>
            <a:solidFill>
              <a:srgbClr val="FFC000"/>
            </a:solidFill>
            <a:ln w="11113">
              <a:noFill/>
              <a:prstDash val="solid"/>
              <a:round/>
              <a:headEnd/>
              <a:tailEnd/>
            </a:ln>
            <a:scene3d>
              <a:camera prst="orthographicFront"/>
              <a:lightRig rig="threePt" dir="t"/>
            </a:scene3d>
            <a:sp3d>
              <a:bevelT/>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22" name="Rectangle 26"/>
            <p:cNvSpPr>
              <a:spLocks noChangeArrowheads="1"/>
            </p:cNvSpPr>
            <p:nvPr/>
          </p:nvSpPr>
          <p:spPr bwMode="auto">
            <a:xfrm>
              <a:off x="1058" y="1517"/>
              <a:ext cx="831" cy="560"/>
            </a:xfrm>
            <a:prstGeom prst="rect">
              <a:avLst/>
            </a:prstGeom>
            <a:noFill/>
            <a:ln w="9525">
              <a:noFill/>
              <a:miter lim="800000"/>
              <a:headEnd/>
              <a:tailEnd/>
            </a:ln>
            <a:scene3d>
              <a:camera prst="orthographicFront"/>
              <a:lightRig rig="threePt" dir="t"/>
            </a:scene3d>
            <a:sp3d>
              <a:bevelT/>
            </a:sp3d>
          </p:spPr>
          <p:txBody>
            <a:bodyPr wrap="none" lIns="0" tIns="0" rIns="0" bIns="0">
              <a:spAutoFit/>
            </a:bodyPr>
            <a:lstStyle/>
            <a:p>
              <a:pPr marL="0" marR="0" lvl="0" indent="0" algn="ctr" defTabSz="846567"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srgbClr val="FF0066"/>
                  </a:solidFill>
                  <a:effectLst/>
                  <a:uLnTx/>
                  <a:uFillTx/>
                </a:rPr>
                <a:t>Bleeding</a:t>
              </a:r>
            </a:p>
            <a:p>
              <a:pPr marL="0" marR="0" lvl="0" indent="0" algn="ctr" defTabSz="846567" eaLnBrk="1" fontAlgn="auto" latinLnBrk="0" hangingPunct="1">
                <a:lnSpc>
                  <a:spcPct val="100000"/>
                </a:lnSpc>
                <a:spcBef>
                  <a:spcPts val="0"/>
                </a:spcBef>
                <a:spcAft>
                  <a:spcPts val="0"/>
                </a:spcAft>
                <a:buClrTx/>
                <a:buSzTx/>
                <a:buFontTx/>
                <a:buNone/>
                <a:tabLst/>
                <a:defRPr/>
              </a:pPr>
              <a:r>
                <a:rPr lang="en-GB" sz="2800" b="1" kern="0" dirty="0" smtClean="0">
                  <a:solidFill>
                    <a:srgbClr val="FF0066"/>
                  </a:solidFill>
                </a:rPr>
                <a:t>45%</a:t>
              </a:r>
              <a:endParaRPr kumimoji="0" lang="en-GB" sz="2800" b="0" i="0" u="none" strike="noStrike" kern="0" cap="none" spc="0" normalizeH="0" baseline="0" noProof="0" dirty="0">
                <a:ln>
                  <a:noFill/>
                </a:ln>
                <a:solidFill>
                  <a:srgbClr val="FF0066"/>
                </a:solidFill>
                <a:effectLst/>
                <a:uLnTx/>
                <a:uFillTx/>
              </a:endParaRPr>
            </a:p>
          </p:txBody>
        </p:sp>
        <p:sp>
          <p:nvSpPr>
            <p:cNvPr id="23" name="Rectangle 28"/>
            <p:cNvSpPr>
              <a:spLocks noChangeArrowheads="1"/>
            </p:cNvSpPr>
            <p:nvPr/>
          </p:nvSpPr>
          <p:spPr bwMode="auto">
            <a:xfrm>
              <a:off x="3898" y="1517"/>
              <a:ext cx="1106" cy="560"/>
            </a:xfrm>
            <a:prstGeom prst="rect">
              <a:avLst/>
            </a:prstGeom>
            <a:noFill/>
            <a:ln w="9525">
              <a:noFill/>
              <a:miter lim="800000"/>
              <a:headEnd/>
              <a:tailEnd/>
            </a:ln>
          </p:spPr>
          <p:txBody>
            <a:bodyPr lIns="0" tIns="0" rIns="0" bIns="0">
              <a:spAutoFit/>
            </a:bodyPr>
            <a:lstStyle/>
            <a:p>
              <a:pPr marL="0" marR="0" lvl="0" indent="0" algn="ctr" defTabSz="846567"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333399"/>
                  </a:solidFill>
                  <a:effectLst/>
                  <a:uLnTx/>
                  <a:uFillTx/>
                </a:rPr>
                <a:t>CNS </a:t>
              </a:r>
              <a:r>
                <a:rPr kumimoji="0" lang="en-GB" sz="2800" b="1" i="0" u="none" strike="noStrike" kern="0" cap="none" spc="0" normalizeH="0" baseline="0" noProof="0" dirty="0" smtClean="0">
                  <a:ln>
                    <a:noFill/>
                  </a:ln>
                  <a:solidFill>
                    <a:srgbClr val="333399"/>
                  </a:solidFill>
                  <a:effectLst/>
                  <a:uLnTx/>
                  <a:uFillTx/>
                </a:rPr>
                <a:t>injury</a:t>
              </a:r>
            </a:p>
            <a:p>
              <a:pPr marL="0" marR="0" lvl="0" indent="0" algn="ctr" defTabSz="846567" eaLnBrk="1" fontAlgn="auto" latinLnBrk="0" hangingPunct="1">
                <a:lnSpc>
                  <a:spcPct val="100000"/>
                </a:lnSpc>
                <a:spcBef>
                  <a:spcPts val="0"/>
                </a:spcBef>
                <a:spcAft>
                  <a:spcPts val="0"/>
                </a:spcAft>
                <a:buClrTx/>
                <a:buSzTx/>
                <a:buFontTx/>
                <a:buNone/>
                <a:tabLst/>
                <a:defRPr/>
              </a:pPr>
              <a:r>
                <a:rPr lang="en-GB" sz="2800" b="1" kern="0" dirty="0" smtClean="0">
                  <a:solidFill>
                    <a:srgbClr val="333399"/>
                  </a:solidFill>
                </a:rPr>
                <a:t>41%</a:t>
              </a:r>
              <a:endParaRPr kumimoji="0" lang="en-GB" sz="2800" b="0" i="0" u="none" strike="noStrike" kern="0" cap="none" spc="0" normalizeH="0" baseline="0" noProof="0" dirty="0">
                <a:ln>
                  <a:noFill/>
                </a:ln>
                <a:solidFill>
                  <a:srgbClr val="333399"/>
                </a:solidFill>
                <a:effectLst/>
                <a:uLnTx/>
                <a:uFillTx/>
              </a:endParaRPr>
            </a:p>
          </p:txBody>
        </p:sp>
        <p:sp>
          <p:nvSpPr>
            <p:cNvPr id="24" name="Rectangle 30"/>
            <p:cNvSpPr>
              <a:spLocks noChangeArrowheads="1"/>
            </p:cNvSpPr>
            <p:nvPr/>
          </p:nvSpPr>
          <p:spPr bwMode="auto">
            <a:xfrm>
              <a:off x="3190" y="3373"/>
              <a:ext cx="1258" cy="560"/>
            </a:xfrm>
            <a:prstGeom prst="rect">
              <a:avLst/>
            </a:prstGeom>
            <a:noFill/>
            <a:ln w="9525">
              <a:noFill/>
              <a:miter lim="800000"/>
              <a:headEnd/>
              <a:tailEnd/>
            </a:ln>
          </p:spPr>
          <p:txBody>
            <a:bodyPr wrap="none" lIns="0" tIns="0" rIns="0" bIns="0">
              <a:spAutoFit/>
            </a:bodyPr>
            <a:lstStyle/>
            <a:p>
              <a:pPr marL="0" marR="0" lvl="0" indent="0" algn="ctr" defTabSz="846567"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9999"/>
                  </a:solidFill>
                  <a:effectLst/>
                  <a:uLnTx/>
                  <a:uFillTx/>
                </a:rPr>
                <a:t>Organ </a:t>
              </a:r>
              <a:r>
                <a:rPr kumimoji="0" lang="en-GB" sz="2800" b="1" i="0" u="none" strike="noStrike" kern="0" cap="none" spc="0" normalizeH="0" baseline="0" noProof="0" dirty="0" smtClean="0">
                  <a:ln>
                    <a:noFill/>
                  </a:ln>
                  <a:solidFill>
                    <a:srgbClr val="009999"/>
                  </a:solidFill>
                  <a:effectLst/>
                  <a:uLnTx/>
                  <a:uFillTx/>
                </a:rPr>
                <a:t>failure</a:t>
              </a:r>
            </a:p>
            <a:p>
              <a:pPr marL="0" marR="0" lvl="0" indent="0" algn="ctr" defTabSz="846567" eaLnBrk="1" fontAlgn="auto" latinLnBrk="0" hangingPunct="1">
                <a:lnSpc>
                  <a:spcPct val="100000"/>
                </a:lnSpc>
                <a:spcBef>
                  <a:spcPts val="0"/>
                </a:spcBef>
                <a:spcAft>
                  <a:spcPts val="0"/>
                </a:spcAft>
                <a:buClrTx/>
                <a:buSzTx/>
                <a:buFontTx/>
                <a:buNone/>
                <a:tabLst/>
                <a:defRPr/>
              </a:pPr>
              <a:r>
                <a:rPr lang="en-GB" sz="2800" b="1" kern="0" dirty="0" smtClean="0">
                  <a:solidFill>
                    <a:srgbClr val="009999"/>
                  </a:solidFill>
                </a:rPr>
                <a:t>10%</a:t>
              </a:r>
              <a:endParaRPr kumimoji="0" lang="en-GB" sz="2800" b="0" i="0" u="none" strike="noStrike" kern="0" cap="none" spc="0" normalizeH="0" baseline="0" noProof="0" dirty="0">
                <a:ln>
                  <a:noFill/>
                </a:ln>
                <a:solidFill>
                  <a:srgbClr val="009999"/>
                </a:solidFill>
                <a:effectLst/>
                <a:uLnTx/>
                <a:uFillTx/>
              </a:endParaRPr>
            </a:p>
          </p:txBody>
        </p:sp>
        <p:sp>
          <p:nvSpPr>
            <p:cNvPr id="25" name="Rectangle 32"/>
            <p:cNvSpPr>
              <a:spLocks noChangeArrowheads="1"/>
            </p:cNvSpPr>
            <p:nvPr/>
          </p:nvSpPr>
          <p:spPr bwMode="auto">
            <a:xfrm>
              <a:off x="2012" y="3373"/>
              <a:ext cx="557" cy="560"/>
            </a:xfrm>
            <a:prstGeom prst="rect">
              <a:avLst/>
            </a:prstGeom>
            <a:noFill/>
            <a:ln w="9525">
              <a:noFill/>
              <a:miter lim="800000"/>
              <a:headEnd/>
              <a:tailEnd/>
            </a:ln>
          </p:spPr>
          <p:txBody>
            <a:bodyPr wrap="none" lIns="0" tIns="0" rIns="0" bIns="0">
              <a:spAutoFit/>
            </a:bodyPr>
            <a:lstStyle/>
            <a:p>
              <a:pPr marL="0" marR="0" lvl="0" indent="0" algn="ctr" defTabSz="846567"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smtClean="0">
                  <a:ln>
                    <a:noFill/>
                  </a:ln>
                  <a:solidFill>
                    <a:srgbClr val="FFC000"/>
                  </a:solidFill>
                  <a:effectLst/>
                  <a:uLnTx/>
                  <a:uFillTx/>
                </a:rPr>
                <a:t>Other</a:t>
              </a:r>
            </a:p>
            <a:p>
              <a:pPr marL="0" marR="0" lvl="0" indent="0" algn="ctr" defTabSz="846567" eaLnBrk="1" fontAlgn="auto" latinLnBrk="0" hangingPunct="1">
                <a:lnSpc>
                  <a:spcPct val="100000"/>
                </a:lnSpc>
                <a:spcBef>
                  <a:spcPts val="0"/>
                </a:spcBef>
                <a:spcAft>
                  <a:spcPts val="0"/>
                </a:spcAft>
                <a:buClrTx/>
                <a:buSzTx/>
                <a:buFontTx/>
                <a:buNone/>
                <a:tabLst/>
                <a:defRPr/>
              </a:pPr>
              <a:r>
                <a:rPr lang="en-GB" sz="2800" b="1" kern="0" dirty="0" smtClean="0">
                  <a:solidFill>
                    <a:srgbClr val="FFC000"/>
                  </a:solidFill>
                </a:rPr>
                <a:t>4%</a:t>
              </a:r>
              <a:endParaRPr kumimoji="0" lang="en-GB" sz="2800" b="0" i="0" u="none" strike="noStrike" kern="0" cap="none" spc="0" normalizeH="0" baseline="0" noProof="0" dirty="0">
                <a:ln>
                  <a:noFill/>
                </a:ln>
                <a:solidFill>
                  <a:srgbClr val="FFC000"/>
                </a:solidFill>
                <a:effectLst/>
                <a:uLnTx/>
                <a:uFillTx/>
              </a:endParaRPr>
            </a:p>
          </p:txBody>
        </p:sp>
      </p:grpSp>
      <p:sp>
        <p:nvSpPr>
          <p:cNvPr id="31" name="Text Box 3"/>
          <p:cNvSpPr txBox="1">
            <a:spLocks noChangeArrowheads="1"/>
          </p:cNvSpPr>
          <p:nvPr/>
        </p:nvSpPr>
        <p:spPr bwMode="auto">
          <a:xfrm>
            <a:off x="179512" y="980728"/>
            <a:ext cx="8501090" cy="1384995"/>
          </a:xfrm>
          <a:prstGeom prst="rect">
            <a:avLst/>
          </a:prstGeom>
          <a:noFill/>
          <a:ln w="9525">
            <a:noFill/>
            <a:miter lim="800000"/>
            <a:headEnd/>
            <a:tailEnd/>
          </a:ln>
          <a:effectLst/>
        </p:spPr>
        <p:txBody>
          <a:bodyPr wrap="square">
            <a:spAutoFit/>
          </a:bodyPr>
          <a:lstStyle/>
          <a:p>
            <a:pPr marL="263525" marR="0" lvl="0" indent="-263525" algn="ctr" defTabSz="914400" eaLnBrk="0" fontAlgn="auto" latinLnBrk="0" hangingPunct="0">
              <a:lnSpc>
                <a:spcPct val="100000"/>
              </a:lnSpc>
              <a:spcBef>
                <a:spcPts val="0"/>
              </a:spcBef>
              <a:spcAft>
                <a:spcPts val="1800"/>
              </a:spcAft>
              <a:buClrTx/>
              <a:buSzTx/>
              <a:tabLst>
                <a:tab pos="195263" algn="l"/>
              </a:tabLst>
              <a:defRPr/>
            </a:pPr>
            <a:r>
              <a:rPr lang="en-US" sz="2800" kern="0" dirty="0" smtClean="0"/>
              <a:t>There are millions of trauma deaths each year. Many patients survive to reach hospital. This slide shows the causes of </a:t>
            </a:r>
            <a:r>
              <a:rPr lang="en-US" sz="2800" b="1" i="1" kern="0" dirty="0" smtClean="0">
                <a:solidFill>
                  <a:srgbClr val="000000"/>
                </a:solidFill>
              </a:rPr>
              <a:t>in-hospital </a:t>
            </a:r>
            <a:r>
              <a:rPr lang="en-US" sz="2800" kern="0" dirty="0" smtClean="0"/>
              <a:t>trauma deaths</a:t>
            </a:r>
          </a:p>
        </p:txBody>
      </p:sp>
      <p:sp>
        <p:nvSpPr>
          <p:cNvPr id="32" name="Text Box 2"/>
          <p:cNvSpPr txBox="1">
            <a:spLocks noChangeArrowheads="1"/>
          </p:cNvSpPr>
          <p:nvPr/>
        </p:nvSpPr>
        <p:spPr bwMode="auto">
          <a:xfrm>
            <a:off x="0" y="71414"/>
            <a:ext cx="9144000" cy="584775"/>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smtClean="0">
                <a:ln>
                  <a:noFill/>
                </a:ln>
                <a:solidFill>
                  <a:srgbClr val="464646"/>
                </a:solidFill>
                <a:effectLst/>
                <a:uLnTx/>
                <a:uFillTx/>
              </a:rPr>
              <a:t>Millions bleed to death after trauma each year</a:t>
            </a:r>
            <a:endParaRPr kumimoji="0" lang="en-GB" sz="3600" b="1" i="0" u="none" strike="noStrike" kern="0" cap="none" spc="0" normalizeH="0" baseline="0" noProof="0" dirty="0">
              <a:ln>
                <a:noFill/>
              </a:ln>
              <a:solidFill>
                <a:srgbClr val="464646"/>
              </a:solidFill>
              <a:effectLst/>
              <a:uLnTx/>
              <a:uFillTx/>
            </a:endParaRPr>
          </a:p>
        </p:txBody>
      </p:sp>
    </p:spTree>
    <p:extLst>
      <p:ext uri="{BB962C8B-B14F-4D97-AF65-F5344CB8AC3E}">
        <p14:creationId xmlns:p14="http://schemas.microsoft.com/office/powerpoint/2010/main" val="2360688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5734" y="1260460"/>
            <a:ext cx="8352000" cy="4208057"/>
          </a:xfrm>
          <a:prstGeom prst="rect">
            <a:avLst/>
          </a:prstGeom>
        </p:spPr>
        <p:txBody>
          <a:bodyPr wrap="square" lIns="72000" tIns="72000" rIns="72000" bIns="72000" anchor="t" anchorCtr="0">
            <a:spAutoFit/>
          </a:bodyPr>
          <a:lstStyle/>
          <a:p>
            <a:pPr marL="358775" indent="-358775" algn="just" defTabSz="990600">
              <a:spcAft>
                <a:spcPts val="2400"/>
              </a:spcAft>
              <a:buClr>
                <a:srgbClr val="C00000"/>
              </a:buClr>
              <a:buSzPct val="100000"/>
              <a:buFont typeface="Wingdings" pitchFamily="2" charset="2"/>
              <a:buChar char="v"/>
              <a:defRPr/>
            </a:pPr>
            <a:r>
              <a:rPr lang="en-US" sz="2800" kern="0" dirty="0" smtClean="0">
                <a:solidFill>
                  <a:srgbClr val="000000"/>
                </a:solidFill>
                <a:cs typeface="Arial" pitchFamily="34" charset="0"/>
              </a:rPr>
              <a:t>Over 20,000 bleeding trauma patients were randomly allocated to get tranexamic acid or matching placebo</a:t>
            </a:r>
            <a:endParaRPr lang="en-US" sz="2800" kern="0" dirty="0" smtClean="0">
              <a:solidFill>
                <a:srgbClr val="000000"/>
              </a:solidFill>
            </a:endParaRPr>
          </a:p>
          <a:p>
            <a:pPr marL="358775" marR="0" lvl="0" indent="-358775" algn="just" defTabSz="990600" fontAlgn="auto">
              <a:spcBef>
                <a:spcPts val="0"/>
              </a:spcBef>
              <a:spcAft>
                <a:spcPts val="2400"/>
              </a:spcAft>
              <a:buClr>
                <a:srgbClr val="C00000"/>
              </a:buClr>
              <a:buSzPct val="100000"/>
              <a:buFont typeface="Wingdings" pitchFamily="2" charset="2"/>
              <a:buChar char="v"/>
              <a:tabLst/>
              <a:defRPr/>
            </a:pPr>
            <a:r>
              <a:rPr lang="en-GB" sz="2800" kern="0" dirty="0">
                <a:solidFill>
                  <a:srgbClr val="000000"/>
                </a:solidFill>
                <a:cs typeface="Arial" pitchFamily="34" charset="0"/>
              </a:rPr>
              <a:t>I</a:t>
            </a:r>
            <a:r>
              <a:rPr lang="en-GB" sz="2800" kern="0" dirty="0" smtClean="0">
                <a:solidFill>
                  <a:srgbClr val="000000"/>
                </a:solidFill>
                <a:cs typeface="Arial" pitchFamily="34" charset="0"/>
              </a:rPr>
              <a:t>ncluded all adult trauma patients who were within 8 hours of their injury, if their doctor thought that they had or could have significant hemorrhage</a:t>
            </a:r>
            <a:endParaRPr lang="en-US" sz="2800" kern="0" dirty="0" smtClean="0">
              <a:solidFill>
                <a:srgbClr val="000000"/>
              </a:solidFill>
              <a:cs typeface="Arial" pitchFamily="34" charset="0"/>
            </a:endParaRPr>
          </a:p>
          <a:p>
            <a:pPr marL="358775" marR="0" lvl="0" indent="-358775" algn="just" defTabSz="990600" fontAlgn="auto">
              <a:spcBef>
                <a:spcPts val="0"/>
              </a:spcBef>
              <a:spcAft>
                <a:spcPts val="2400"/>
              </a:spcAft>
              <a:buClr>
                <a:srgbClr val="C00000"/>
              </a:buClr>
              <a:buSzPct val="100000"/>
              <a:buFont typeface="Wingdings" pitchFamily="2" charset="2"/>
              <a:buChar char="v"/>
              <a:tabLst/>
              <a:defRPr/>
            </a:pPr>
            <a:r>
              <a:rPr lang="en-US" sz="2800" kern="0" dirty="0">
                <a:solidFill>
                  <a:srgbClr val="000000"/>
                </a:solidFill>
                <a:cs typeface="Arial" pitchFamily="34" charset="0"/>
              </a:rPr>
              <a:t>C</a:t>
            </a:r>
            <a:r>
              <a:rPr lang="en-US" sz="2800" kern="0" dirty="0" smtClean="0">
                <a:solidFill>
                  <a:srgbClr val="000000"/>
                </a:solidFill>
                <a:cs typeface="Arial" pitchFamily="34" charset="0"/>
              </a:rPr>
              <a:t>ollected data on death in hospital within </a:t>
            </a:r>
            <a:br>
              <a:rPr lang="en-US" sz="2800" kern="0" dirty="0" smtClean="0">
                <a:solidFill>
                  <a:srgbClr val="000000"/>
                </a:solidFill>
                <a:cs typeface="Arial" pitchFamily="34" charset="0"/>
              </a:rPr>
            </a:br>
            <a:r>
              <a:rPr lang="en-US" sz="2800" kern="0" dirty="0" smtClean="0">
                <a:solidFill>
                  <a:srgbClr val="000000"/>
                </a:solidFill>
                <a:cs typeface="Arial" pitchFamily="34" charset="0"/>
              </a:rPr>
              <a:t>4 weeks of injury and all important side effects</a:t>
            </a:r>
          </a:p>
        </p:txBody>
      </p:sp>
      <p:sp>
        <p:nvSpPr>
          <p:cNvPr id="6"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GB" sz="4000" b="1" i="0" u="none" strike="noStrike" kern="0" cap="none" spc="0" normalizeH="0" baseline="0" noProof="0" dirty="0" smtClean="0">
                <a:ln>
                  <a:noFill/>
                </a:ln>
                <a:solidFill>
                  <a:srgbClr val="464646"/>
                </a:solidFill>
                <a:effectLst/>
                <a:uLnTx/>
                <a:uFillTx/>
              </a:rPr>
              <a:t>Methods</a:t>
            </a:r>
            <a:endParaRPr kumimoji="0" lang="en-GB" sz="4400" b="1" i="0" u="none" strike="noStrike" kern="0" cap="none" spc="0" normalizeH="0" baseline="0" noProof="0" dirty="0">
              <a:ln>
                <a:noFill/>
              </a:ln>
              <a:solidFill>
                <a:srgbClr val="464646"/>
              </a:solidFill>
              <a:effectLst/>
              <a:uLnTx/>
              <a:uFillTx/>
            </a:endParaRPr>
          </a:p>
        </p:txBody>
      </p:sp>
    </p:spTree>
    <p:extLst>
      <p:ext uri="{BB962C8B-B14F-4D97-AF65-F5344CB8AC3E}">
        <p14:creationId xmlns:p14="http://schemas.microsoft.com/office/powerpoint/2010/main" val="2995346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67"/>
          <p:cNvGraphicFramePr>
            <a:graphicFrameLocks noGrp="1"/>
          </p:cNvGraphicFramePr>
          <p:nvPr>
            <p:extLst>
              <p:ext uri="{D42A27DB-BD31-4B8C-83A1-F6EECF244321}">
                <p14:modId xmlns:p14="http://schemas.microsoft.com/office/powerpoint/2010/main" val="2791834676"/>
              </p:ext>
            </p:extLst>
          </p:nvPr>
        </p:nvGraphicFramePr>
        <p:xfrm>
          <a:off x="1143000" y="1676400"/>
          <a:ext cx="6945508" cy="3492000"/>
        </p:xfrm>
        <a:graphic>
          <a:graphicData uri="http://schemas.openxmlformats.org/drawingml/2006/table">
            <a:tbl>
              <a:tblPr>
                <a:effectLst/>
              </a:tblPr>
              <a:tblGrid>
                <a:gridCol w="1966926">
                  <a:extLst>
                    <a:ext uri="{9D8B030D-6E8A-4147-A177-3AD203B41FA5}">
                      <a16:colId xmlns:a16="http://schemas.microsoft.com/office/drawing/2014/main" val="20000"/>
                    </a:ext>
                  </a:extLst>
                </a:gridCol>
                <a:gridCol w="4978582">
                  <a:extLst>
                    <a:ext uri="{9D8B030D-6E8A-4147-A177-3AD203B41FA5}">
                      <a16:colId xmlns:a16="http://schemas.microsoft.com/office/drawing/2014/main" val="20001"/>
                    </a:ext>
                  </a:extLst>
                </a:gridCol>
              </a:tblGrid>
              <a:tr h="1044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1069975" rtl="0" eaLnBrk="0" fontAlgn="base" latinLnBrk="0" hangingPunct="0">
                        <a:lnSpc>
                          <a:spcPct val="100000"/>
                        </a:lnSpc>
                        <a:spcBef>
                          <a:spcPct val="0"/>
                        </a:spcBef>
                        <a:spcAft>
                          <a:spcPct val="0"/>
                        </a:spcAft>
                        <a:buClrTx/>
                        <a:buSzTx/>
                        <a:buFontTx/>
                        <a:buNone/>
                        <a:tabLst/>
                      </a:pPr>
                      <a:r>
                        <a:rPr lang="en-GB" sz="2400" b="1" kern="1200" dirty="0" smtClean="0">
                          <a:solidFill>
                            <a:schemeClr val="bg1"/>
                          </a:solidFill>
                          <a:latin typeface="Calibri" pitchFamily="34" charset="0"/>
                          <a:ea typeface="+mn-ea"/>
                          <a:cs typeface="+mn-cs"/>
                        </a:rPr>
                        <a:t>Treatment</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1069975" rtl="0" eaLnBrk="0" fontAlgn="base" latinLnBrk="0" hangingPunct="0">
                        <a:lnSpc>
                          <a:spcPct val="100000"/>
                        </a:lnSpc>
                        <a:spcBef>
                          <a:spcPct val="0"/>
                        </a:spcBef>
                        <a:spcAft>
                          <a:spcPct val="0"/>
                        </a:spcAft>
                        <a:buClrTx/>
                        <a:buSzTx/>
                        <a:buFontTx/>
                        <a:buNone/>
                        <a:tabLst/>
                      </a:pPr>
                      <a:r>
                        <a:rPr lang="en-GB" sz="2400" b="1" kern="1200" dirty="0" smtClean="0">
                          <a:solidFill>
                            <a:schemeClr val="bg1"/>
                          </a:solidFill>
                          <a:latin typeface="Calibri" pitchFamily="34" charset="0"/>
                          <a:ea typeface="+mn-ea"/>
                          <a:cs typeface="+mn-cs"/>
                        </a:rPr>
                        <a:t>Tranexamic acid dose</a:t>
                      </a:r>
                      <a:r>
                        <a:rPr lang="en-GB" sz="2400" kern="1200" dirty="0" smtClean="0">
                          <a:solidFill>
                            <a:schemeClr val="bg1"/>
                          </a:solidFill>
                          <a:latin typeface="Calibri" pitchFamily="34" charset="0"/>
                          <a:ea typeface="+mn-ea"/>
                          <a:cs typeface="+mn-cs"/>
                        </a:rPr>
                        <a:t> </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24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1069975" rtl="0" eaLnBrk="0" fontAlgn="base" latinLnBrk="0" hangingPunct="0">
                        <a:lnSpc>
                          <a:spcPct val="100000"/>
                        </a:lnSpc>
                        <a:spcBef>
                          <a:spcPct val="0"/>
                        </a:spcBef>
                        <a:spcAft>
                          <a:spcPct val="0"/>
                        </a:spcAft>
                        <a:buClrTx/>
                        <a:buSzTx/>
                        <a:buFontTx/>
                        <a:buNone/>
                        <a:tabLst/>
                      </a:pPr>
                      <a:r>
                        <a:rPr lang="en-GB" sz="2400" kern="1200" dirty="0" smtClean="0">
                          <a:solidFill>
                            <a:srgbClr val="000000"/>
                          </a:solidFill>
                          <a:latin typeface="Calibri" pitchFamily="34" charset="0"/>
                          <a:ea typeface="+mn-ea"/>
                          <a:cs typeface="+mn-cs"/>
                        </a:rPr>
                        <a:t>Loading</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1069975" rtl="0" eaLnBrk="0" fontAlgn="base" latinLnBrk="0" hangingPunct="0">
                        <a:lnSpc>
                          <a:spcPct val="100000"/>
                        </a:lnSpc>
                        <a:spcBef>
                          <a:spcPct val="0"/>
                        </a:spcBef>
                        <a:spcAft>
                          <a:spcPct val="0"/>
                        </a:spcAft>
                        <a:buClrTx/>
                        <a:buSzTx/>
                        <a:buFontTx/>
                        <a:buNone/>
                        <a:tabLst/>
                      </a:pPr>
                      <a:r>
                        <a:rPr lang="en-GB" sz="2400" kern="1200" dirty="0" smtClean="0">
                          <a:solidFill>
                            <a:srgbClr val="000000"/>
                          </a:solidFill>
                          <a:latin typeface="Calibri" pitchFamily="34" charset="0"/>
                          <a:ea typeface="+mn-ea"/>
                          <a:cs typeface="+mn-cs"/>
                        </a:rPr>
                        <a:t>1 gram over 10 minutes </a:t>
                      </a:r>
                    </a:p>
                    <a:p>
                      <a:pPr marL="0" marR="0" lvl="0" indent="0" algn="ctr" defTabSz="1069975" rtl="0" eaLnBrk="0" fontAlgn="base" latinLnBrk="0" hangingPunct="0">
                        <a:lnSpc>
                          <a:spcPct val="100000"/>
                        </a:lnSpc>
                        <a:spcBef>
                          <a:spcPct val="0"/>
                        </a:spcBef>
                        <a:spcAft>
                          <a:spcPct val="0"/>
                        </a:spcAft>
                        <a:buClrTx/>
                        <a:buSzTx/>
                        <a:buFontTx/>
                        <a:buNone/>
                        <a:tabLst/>
                      </a:pPr>
                      <a:r>
                        <a:rPr lang="en-GB" sz="2400" kern="1200" dirty="0" smtClean="0">
                          <a:solidFill>
                            <a:srgbClr val="000000"/>
                          </a:solidFill>
                          <a:latin typeface="Calibri" pitchFamily="34" charset="0"/>
                          <a:ea typeface="+mn-ea"/>
                          <a:cs typeface="+mn-cs"/>
                        </a:rPr>
                        <a:t>(by slow intravenous injection or an isotonic intravenous </a:t>
                      </a:r>
                      <a:r>
                        <a:rPr lang="en-GB" sz="2400" kern="1200" baseline="0" dirty="0" smtClean="0">
                          <a:solidFill>
                            <a:srgbClr val="000000"/>
                          </a:solidFill>
                          <a:latin typeface="Calibri" pitchFamily="34" charset="0"/>
                          <a:ea typeface="+mn-ea"/>
                          <a:cs typeface="+mn-cs"/>
                        </a:rPr>
                        <a:t>infusion)</a:t>
                      </a:r>
                      <a:endParaRPr lang="en-GB" sz="2400" kern="1200" dirty="0" smtClean="0">
                        <a:solidFill>
                          <a:srgbClr val="000000"/>
                        </a:solidFill>
                        <a:latin typeface="Calibri" pitchFamily="34" charset="0"/>
                        <a:ea typeface="+mn-ea"/>
                        <a:cs typeface="+mn-cs"/>
                      </a:endParaRP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24000">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1069975" rtl="0" eaLnBrk="0" fontAlgn="base" latinLnBrk="0" hangingPunct="0">
                        <a:lnSpc>
                          <a:spcPct val="100000"/>
                        </a:lnSpc>
                        <a:spcBef>
                          <a:spcPct val="0"/>
                        </a:spcBef>
                        <a:spcAft>
                          <a:spcPct val="0"/>
                        </a:spcAft>
                        <a:buClrTx/>
                        <a:buSzTx/>
                        <a:buFontTx/>
                        <a:buNone/>
                        <a:tabLst/>
                      </a:pPr>
                      <a:r>
                        <a:rPr lang="en-GB" sz="2400" kern="1200" dirty="0" smtClean="0">
                          <a:solidFill>
                            <a:srgbClr val="000000"/>
                          </a:solidFill>
                          <a:latin typeface="Calibri" pitchFamily="34" charset="0"/>
                          <a:ea typeface="+mn-ea"/>
                          <a:cs typeface="+mn-cs"/>
                        </a:rPr>
                        <a:t>Maintenance</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1069975" rtl="0" eaLnBrk="0" fontAlgn="base" latinLnBrk="0" hangingPunct="0">
                        <a:lnSpc>
                          <a:spcPct val="100000"/>
                        </a:lnSpc>
                        <a:spcBef>
                          <a:spcPct val="0"/>
                        </a:spcBef>
                        <a:spcAft>
                          <a:spcPct val="0"/>
                        </a:spcAft>
                        <a:buClrTx/>
                        <a:buSzTx/>
                        <a:buFontTx/>
                        <a:buNone/>
                        <a:tabLst/>
                      </a:pPr>
                      <a:r>
                        <a:rPr lang="en-GB" sz="2400" kern="1200" dirty="0" smtClean="0">
                          <a:solidFill>
                            <a:srgbClr val="000000"/>
                          </a:solidFill>
                          <a:latin typeface="Calibri" pitchFamily="34" charset="0"/>
                          <a:ea typeface="+mn-ea"/>
                          <a:cs typeface="+mn-cs"/>
                        </a:rPr>
                        <a:t>1 gram over 8 hours </a:t>
                      </a:r>
                    </a:p>
                    <a:p>
                      <a:pPr marL="0" marR="0" lvl="0" indent="0" algn="ctr" defTabSz="1069975" rtl="0" eaLnBrk="0" fontAlgn="base" latinLnBrk="0" hangingPunct="0">
                        <a:lnSpc>
                          <a:spcPct val="100000"/>
                        </a:lnSpc>
                        <a:spcBef>
                          <a:spcPct val="0"/>
                        </a:spcBef>
                        <a:spcAft>
                          <a:spcPct val="0"/>
                        </a:spcAft>
                        <a:buClrTx/>
                        <a:buSzTx/>
                        <a:buFontTx/>
                        <a:buNone/>
                        <a:tabLst/>
                      </a:pPr>
                      <a:r>
                        <a:rPr lang="en-GB" sz="2400" kern="1200" dirty="0" smtClean="0">
                          <a:solidFill>
                            <a:srgbClr val="000000"/>
                          </a:solidFill>
                          <a:latin typeface="Calibri" pitchFamily="34" charset="0"/>
                          <a:ea typeface="+mn-ea"/>
                          <a:cs typeface="+mn-cs"/>
                        </a:rPr>
                        <a:t>(in an isotonic intravenous infusion)</a:t>
                      </a:r>
                    </a:p>
                  </a:txBody>
                  <a:tcPr marL="106985" marR="106985" marT="53492" marB="53492"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Text Box 2"/>
          <p:cNvSpPr txBox="1">
            <a:spLocks noChangeArrowheads="1"/>
          </p:cNvSpPr>
          <p:nvPr/>
        </p:nvSpPr>
        <p:spPr bwMode="auto">
          <a:xfrm>
            <a:off x="-35263" y="0"/>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lang="en-GB" sz="4000" b="1" kern="0" dirty="0" smtClean="0">
                <a:solidFill>
                  <a:srgbClr val="464646"/>
                </a:solidFill>
              </a:rPr>
              <a:t>Trial </a:t>
            </a:r>
            <a:r>
              <a:rPr lang="en-GB" sz="4000" b="1" kern="0" dirty="0">
                <a:solidFill>
                  <a:srgbClr val="464646"/>
                </a:solidFill>
              </a:rPr>
              <a:t>D</a:t>
            </a:r>
            <a:r>
              <a:rPr kumimoji="0" lang="en-GB" sz="4000" b="1" i="0" u="none" strike="noStrike" kern="0" cap="none" spc="0" normalizeH="0" baseline="0" noProof="0" dirty="0" err="1" smtClean="0">
                <a:ln>
                  <a:noFill/>
                </a:ln>
                <a:solidFill>
                  <a:srgbClr val="464646"/>
                </a:solidFill>
                <a:effectLst/>
                <a:uLnTx/>
                <a:uFillTx/>
              </a:rPr>
              <a:t>ose</a:t>
            </a:r>
            <a:r>
              <a:rPr kumimoji="0" lang="en-GB" sz="4000" b="1" i="0" u="none" strike="noStrike" kern="0" cap="none" spc="0" normalizeH="0" baseline="0" noProof="0" dirty="0" smtClean="0">
                <a:ln>
                  <a:noFill/>
                </a:ln>
                <a:solidFill>
                  <a:srgbClr val="464646"/>
                </a:solidFill>
                <a:effectLst/>
                <a:uLnTx/>
                <a:uFillTx/>
              </a:rPr>
              <a:t> of </a:t>
            </a:r>
            <a:r>
              <a:rPr kumimoji="0" lang="en-GB" sz="4000" b="1" i="0" u="none" strike="noStrike" kern="0" cap="none" spc="0" normalizeH="0" baseline="0" noProof="0" dirty="0" err="1" smtClean="0">
                <a:ln>
                  <a:noFill/>
                </a:ln>
                <a:solidFill>
                  <a:srgbClr val="464646"/>
                </a:solidFill>
                <a:effectLst/>
                <a:uLnTx/>
                <a:uFillTx/>
              </a:rPr>
              <a:t>Tranexamic</a:t>
            </a:r>
            <a:r>
              <a:rPr kumimoji="0" lang="en-GB" sz="4000" b="1" i="0" u="none" strike="noStrike" kern="0" cap="none" spc="0" normalizeH="0" baseline="0" noProof="0" dirty="0" smtClean="0">
                <a:ln>
                  <a:noFill/>
                </a:ln>
                <a:solidFill>
                  <a:srgbClr val="464646"/>
                </a:solidFill>
                <a:effectLst/>
                <a:uLnTx/>
                <a:uFillTx/>
              </a:rPr>
              <a:t> </a:t>
            </a:r>
            <a:r>
              <a:rPr lang="en-GB" sz="4000" b="1" kern="0" dirty="0">
                <a:solidFill>
                  <a:srgbClr val="464646"/>
                </a:solidFill>
              </a:rPr>
              <a:t>A</a:t>
            </a:r>
            <a:r>
              <a:rPr kumimoji="0" lang="en-GB" sz="4000" b="1" i="0" u="none" strike="noStrike" kern="0" cap="none" spc="0" normalizeH="0" baseline="0" noProof="0" dirty="0" err="1" smtClean="0">
                <a:ln>
                  <a:noFill/>
                </a:ln>
                <a:solidFill>
                  <a:srgbClr val="464646"/>
                </a:solidFill>
                <a:effectLst/>
                <a:uLnTx/>
                <a:uFillTx/>
              </a:rPr>
              <a:t>cid</a:t>
            </a:r>
            <a:endParaRPr kumimoji="0" lang="en-GB" sz="4400" b="1" i="0" u="none" strike="noStrike" kern="0" cap="none" spc="0" normalizeH="0" baseline="0" noProof="0" dirty="0">
              <a:ln>
                <a:noFill/>
              </a:ln>
              <a:solidFill>
                <a:srgbClr val="464646"/>
              </a:solidFill>
              <a:effectLst/>
              <a:uLnTx/>
              <a:uFillTx/>
            </a:endParaRPr>
          </a:p>
        </p:txBody>
      </p:sp>
    </p:spTree>
    <p:extLst>
      <p:ext uri="{BB962C8B-B14F-4D97-AF65-F5344CB8AC3E}">
        <p14:creationId xmlns:p14="http://schemas.microsoft.com/office/powerpoint/2010/main" val="567919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p:cNvSpPr/>
          <p:nvPr/>
        </p:nvSpPr>
        <p:spPr>
          <a:xfrm>
            <a:off x="461934" y="1260460"/>
            <a:ext cx="8208000" cy="3561726"/>
          </a:xfrm>
          <a:prstGeom prst="rect">
            <a:avLst/>
          </a:prstGeom>
          <a:noFill/>
        </p:spPr>
        <p:txBody>
          <a:bodyPr wrap="square" lIns="72000" tIns="72000" rIns="72000" bIns="7200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464646"/>
                </a:solidFill>
                <a:effectLst/>
                <a:uLnTx/>
                <a:uFillTx/>
              </a:rPr>
              <a:t>Patient enrollment </a:t>
            </a:r>
          </a:p>
          <a:p>
            <a:pPr marL="174625" marR="0" lvl="0" indent="-174625" fontAlgn="auto">
              <a:lnSpc>
                <a:spcPct val="150000"/>
              </a:lnSpc>
              <a:spcBef>
                <a:spcPts val="0"/>
              </a:spcBef>
              <a:spcAft>
                <a:spcPts val="0"/>
              </a:spcAft>
              <a:buClr>
                <a:srgbClr val="C00000"/>
              </a:buClr>
              <a:buSzTx/>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tabLst/>
              <a:defRPr/>
            </a:pPr>
            <a:r>
              <a:rPr lang="en-US" sz="2400" kern="0" dirty="0" smtClean="0">
                <a:solidFill>
                  <a:srgbClr val="000000"/>
                </a:solidFill>
              </a:rPr>
              <a:t> </a:t>
            </a:r>
          </a:p>
          <a:p>
            <a:pPr marL="174625" marR="0" lvl="0" indent="-174625" fontAlgn="auto">
              <a:lnSpc>
                <a:spcPct val="150000"/>
              </a:lnSpc>
              <a:spcBef>
                <a:spcPts val="0"/>
              </a:spcBef>
              <a:spcAft>
                <a:spcPts val="0"/>
              </a:spcAft>
              <a:buClr>
                <a:srgbClr val="C00000"/>
              </a:buClr>
              <a:buSzTx/>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buFont typeface="Wingdings" pitchFamily="2" charset="2"/>
              <a:buChar char="v"/>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tabLst/>
              <a:defRPr/>
            </a:pPr>
            <a:endParaRPr lang="en-US" sz="2400" kern="0" dirty="0">
              <a:solidFill>
                <a:srgbClr val="000000"/>
              </a:solidFill>
            </a:endParaRPr>
          </a:p>
        </p:txBody>
      </p:sp>
      <p:sp>
        <p:nvSpPr>
          <p:cNvPr id="4" name="Rectangle 3"/>
          <p:cNvSpPr/>
          <p:nvPr/>
        </p:nvSpPr>
        <p:spPr>
          <a:xfrm>
            <a:off x="456604" y="1260460"/>
            <a:ext cx="8208000" cy="3561726"/>
          </a:xfrm>
          <a:prstGeom prst="rect">
            <a:avLst/>
          </a:prstGeom>
          <a:noFill/>
        </p:spPr>
        <p:txBody>
          <a:bodyPr wrap="square" lIns="72000" tIns="72000" rIns="72000" bIns="72000">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schemeClr val="accent1"/>
              </a:solidFill>
              <a:effectLst/>
              <a:uLnTx/>
              <a:uFillTx/>
            </a:endParaRPr>
          </a:p>
          <a:p>
            <a:pPr marL="174625" marR="0" lvl="0" indent="-174625" fontAlgn="auto">
              <a:lnSpc>
                <a:spcPct val="150000"/>
              </a:lnSpc>
              <a:spcBef>
                <a:spcPts val="0"/>
              </a:spcBef>
              <a:spcAft>
                <a:spcPts val="0"/>
              </a:spcAft>
              <a:buClr>
                <a:srgbClr val="C00000"/>
              </a:buClr>
              <a:buSzTx/>
              <a:buFont typeface="Wingdings" pitchFamily="2" charset="2"/>
              <a:buChar char="v"/>
              <a:tabLst/>
              <a:defRPr/>
            </a:pPr>
            <a:r>
              <a:rPr lang="en-US" sz="2400" kern="0" dirty="0" smtClean="0">
                <a:solidFill>
                  <a:srgbClr val="000000"/>
                </a:solidFill>
              </a:rPr>
              <a:t> 20,211 patients</a:t>
            </a:r>
          </a:p>
          <a:p>
            <a:pPr marL="174625" marR="0" lvl="0" indent="-174625" fontAlgn="auto">
              <a:lnSpc>
                <a:spcPct val="150000"/>
              </a:lnSpc>
              <a:spcBef>
                <a:spcPts val="0"/>
              </a:spcBef>
              <a:spcAft>
                <a:spcPts val="0"/>
              </a:spcAft>
              <a:buClr>
                <a:srgbClr val="C00000"/>
              </a:buClr>
              <a:buSzTx/>
              <a:tabLst/>
              <a:defRPr/>
            </a:pPr>
            <a:r>
              <a:rPr lang="en-US" sz="2400" kern="0" dirty="0" smtClean="0">
                <a:solidFill>
                  <a:srgbClr val="000000"/>
                </a:solidFill>
              </a:rPr>
              <a:t> </a:t>
            </a:r>
          </a:p>
          <a:p>
            <a:pPr marL="174625" marR="0" lvl="0" indent="-174625" fontAlgn="auto">
              <a:lnSpc>
                <a:spcPct val="150000"/>
              </a:lnSpc>
              <a:spcBef>
                <a:spcPts val="0"/>
              </a:spcBef>
              <a:spcAft>
                <a:spcPts val="0"/>
              </a:spcAft>
              <a:buClr>
                <a:srgbClr val="C00000"/>
              </a:buClr>
              <a:buSzTx/>
              <a:buFont typeface="Wingdings" pitchFamily="2" charset="2"/>
              <a:buChar char="v"/>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buFont typeface="Wingdings" pitchFamily="2" charset="2"/>
              <a:buChar char="v"/>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buFont typeface="Wingdings" pitchFamily="2" charset="2"/>
              <a:buChar char="v"/>
              <a:tabLst/>
              <a:defRPr/>
            </a:pPr>
            <a:endParaRPr lang="en-US" sz="2400" kern="0" dirty="0">
              <a:solidFill>
                <a:srgbClr val="000000"/>
              </a:solidFill>
            </a:endParaRPr>
          </a:p>
        </p:txBody>
      </p:sp>
      <p:sp>
        <p:nvSpPr>
          <p:cNvPr id="114" name="Rectangle 113"/>
          <p:cNvSpPr/>
          <p:nvPr/>
        </p:nvSpPr>
        <p:spPr>
          <a:xfrm>
            <a:off x="466696" y="1265222"/>
            <a:ext cx="8208000" cy="3561726"/>
          </a:xfrm>
          <a:prstGeom prst="rect">
            <a:avLst/>
          </a:prstGeom>
          <a:noFill/>
        </p:spPr>
        <p:txBody>
          <a:bodyPr wrap="square" lIns="72000" tIns="72000" rIns="72000" bIns="72000">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schemeClr val="accent1"/>
              </a:solidFill>
              <a:effectLst/>
              <a:uLnTx/>
              <a:uFillTx/>
            </a:endParaRPr>
          </a:p>
          <a:p>
            <a:pPr marL="174625" marR="0" lvl="0" indent="-174625" fontAlgn="auto">
              <a:lnSpc>
                <a:spcPct val="150000"/>
              </a:lnSpc>
              <a:spcBef>
                <a:spcPts val="0"/>
              </a:spcBef>
              <a:spcAft>
                <a:spcPts val="0"/>
              </a:spcAft>
              <a:buClr>
                <a:srgbClr val="C00000"/>
              </a:buClr>
              <a:buSzTx/>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tabLst/>
              <a:defRPr/>
            </a:pPr>
            <a:r>
              <a:rPr lang="en-US" sz="2400" kern="0" dirty="0" smtClean="0">
                <a:solidFill>
                  <a:srgbClr val="000000"/>
                </a:solidFill>
              </a:rPr>
              <a:t> </a:t>
            </a:r>
          </a:p>
          <a:p>
            <a:pPr marL="174625" marR="0" lvl="0" indent="-174625" fontAlgn="auto">
              <a:lnSpc>
                <a:spcPct val="150000"/>
              </a:lnSpc>
              <a:spcBef>
                <a:spcPts val="0"/>
              </a:spcBef>
              <a:spcAft>
                <a:spcPts val="0"/>
              </a:spcAft>
              <a:buClr>
                <a:srgbClr val="C00000"/>
              </a:buClr>
              <a:buSzTx/>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buFont typeface="Wingdings" pitchFamily="2" charset="2"/>
              <a:buChar char="v"/>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buFont typeface="Wingdings" pitchFamily="2" charset="2"/>
              <a:buChar char="v"/>
              <a:tabLst/>
              <a:defRPr/>
            </a:pPr>
            <a:r>
              <a:rPr lang="en-US" sz="2400" kern="0" dirty="0" smtClean="0">
                <a:solidFill>
                  <a:srgbClr val="000000"/>
                </a:solidFill>
              </a:rPr>
              <a:t> in 40 countries</a:t>
            </a:r>
            <a:endParaRPr lang="en-US" sz="2400" kern="0" dirty="0">
              <a:solidFill>
                <a:srgbClr val="000000"/>
              </a:solidFill>
            </a:endParaRPr>
          </a:p>
        </p:txBody>
      </p:sp>
      <p:sp>
        <p:nvSpPr>
          <p:cNvPr id="113" name="Rectangle 112"/>
          <p:cNvSpPr/>
          <p:nvPr/>
        </p:nvSpPr>
        <p:spPr>
          <a:xfrm>
            <a:off x="461934" y="1257934"/>
            <a:ext cx="8208000" cy="3561726"/>
          </a:xfrm>
          <a:prstGeom prst="rect">
            <a:avLst/>
          </a:prstGeom>
          <a:noFill/>
        </p:spPr>
        <p:txBody>
          <a:bodyPr wrap="square" lIns="72000" tIns="72000" rIns="72000" bIns="72000">
            <a:sp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schemeClr val="accent1"/>
              </a:solidFill>
              <a:effectLst/>
              <a:uLnTx/>
              <a:uFillTx/>
            </a:endParaRPr>
          </a:p>
          <a:p>
            <a:pPr marL="174625" marR="0" lvl="0" indent="-174625" fontAlgn="auto">
              <a:lnSpc>
                <a:spcPct val="150000"/>
              </a:lnSpc>
              <a:spcBef>
                <a:spcPts val="0"/>
              </a:spcBef>
              <a:spcAft>
                <a:spcPts val="0"/>
              </a:spcAft>
              <a:buClr>
                <a:srgbClr val="C00000"/>
              </a:buClr>
              <a:buSzTx/>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tabLst/>
              <a:defRPr/>
            </a:pPr>
            <a:r>
              <a:rPr lang="en-US" sz="2400" kern="0" dirty="0" smtClean="0">
                <a:solidFill>
                  <a:srgbClr val="000000"/>
                </a:solidFill>
              </a:rPr>
              <a:t> </a:t>
            </a:r>
          </a:p>
          <a:p>
            <a:pPr marL="174625" marR="0" lvl="0" indent="-174625" fontAlgn="auto">
              <a:lnSpc>
                <a:spcPct val="150000"/>
              </a:lnSpc>
              <a:spcBef>
                <a:spcPts val="0"/>
              </a:spcBef>
              <a:spcAft>
                <a:spcPts val="0"/>
              </a:spcAft>
              <a:buClr>
                <a:srgbClr val="C00000"/>
              </a:buClr>
              <a:buSzTx/>
              <a:buFont typeface="Wingdings" pitchFamily="2" charset="2"/>
              <a:buChar char="v"/>
              <a:tabLst/>
              <a:defRPr/>
            </a:pPr>
            <a:r>
              <a:rPr lang="en-US" sz="2400" kern="0" dirty="0" smtClean="0">
                <a:solidFill>
                  <a:srgbClr val="000000"/>
                </a:solidFill>
              </a:rPr>
              <a:t> from 274 hospitals </a:t>
            </a:r>
          </a:p>
          <a:p>
            <a:pPr marL="174625" marR="0" lvl="0" indent="-174625" fontAlgn="auto">
              <a:lnSpc>
                <a:spcPct val="150000"/>
              </a:lnSpc>
              <a:spcBef>
                <a:spcPts val="0"/>
              </a:spcBef>
              <a:spcAft>
                <a:spcPts val="0"/>
              </a:spcAft>
              <a:buClr>
                <a:srgbClr val="C00000"/>
              </a:buClr>
              <a:buSzTx/>
              <a:buFont typeface="Wingdings" pitchFamily="2" charset="2"/>
              <a:buChar char="v"/>
              <a:tabLst/>
              <a:defRPr/>
            </a:pPr>
            <a:endParaRPr lang="en-US" sz="2400" kern="0" dirty="0" smtClean="0">
              <a:solidFill>
                <a:srgbClr val="000000"/>
              </a:solidFill>
            </a:endParaRPr>
          </a:p>
          <a:p>
            <a:pPr marL="174625" marR="0" lvl="0" indent="-174625" fontAlgn="auto">
              <a:lnSpc>
                <a:spcPct val="150000"/>
              </a:lnSpc>
              <a:spcBef>
                <a:spcPts val="0"/>
              </a:spcBef>
              <a:spcAft>
                <a:spcPts val="0"/>
              </a:spcAft>
              <a:buClr>
                <a:srgbClr val="C00000"/>
              </a:buClr>
              <a:buSzTx/>
              <a:tabLst/>
              <a:defRPr/>
            </a:pPr>
            <a:endParaRPr lang="en-US" sz="2400" kern="0" dirty="0">
              <a:solidFill>
                <a:srgbClr val="000000"/>
              </a:solidFill>
            </a:endParaRPr>
          </a:p>
        </p:txBody>
      </p:sp>
      <p:sp>
        <p:nvSpPr>
          <p:cNvPr id="6"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lang="en-GB" sz="4000" b="1" kern="0" noProof="0" dirty="0" smtClean="0">
                <a:solidFill>
                  <a:schemeClr val="tx2"/>
                </a:solidFill>
              </a:rPr>
              <a:t>R</a:t>
            </a:r>
            <a:r>
              <a:rPr kumimoji="0" lang="en-GB" sz="4000" b="1" i="0" u="none" strike="noStrike" kern="0" cap="none" spc="0" normalizeH="0" baseline="0" noProof="0" dirty="0" smtClean="0">
                <a:ln>
                  <a:noFill/>
                </a:ln>
                <a:solidFill>
                  <a:schemeClr val="tx2"/>
                </a:solidFill>
                <a:effectLst/>
                <a:uLnTx/>
                <a:uFillTx/>
              </a:rPr>
              <a:t>andomised many </a:t>
            </a:r>
            <a:r>
              <a:rPr lang="en-GB" sz="4000" b="1" kern="0" dirty="0" smtClean="0">
                <a:solidFill>
                  <a:schemeClr val="tx2"/>
                </a:solidFill>
              </a:rPr>
              <a:t>trauma patients</a:t>
            </a:r>
            <a:endParaRPr kumimoji="0" lang="en-GB" sz="4000" b="1" i="0" u="none" strike="noStrike" kern="0" cap="none" spc="0" normalizeH="0" baseline="0" noProof="0" dirty="0" smtClean="0">
              <a:ln>
                <a:noFill/>
              </a:ln>
              <a:solidFill>
                <a:schemeClr val="tx2"/>
              </a:solidFill>
              <a:effectLst/>
              <a:uLnTx/>
              <a:uFillTx/>
            </a:endParaRPr>
          </a:p>
        </p:txBody>
      </p:sp>
      <p:pic>
        <p:nvPicPr>
          <p:cNvPr id="1027" name="Picture 3"/>
          <p:cNvPicPr>
            <a:picLocks noChangeAspect="1" noChangeArrowheads="1"/>
          </p:cNvPicPr>
          <p:nvPr/>
        </p:nvPicPr>
        <p:blipFill>
          <a:blip r:embed="rId2" cstate="print"/>
          <a:srcRect/>
          <a:stretch>
            <a:fillRect/>
          </a:stretch>
        </p:blipFill>
        <p:spPr bwMode="auto">
          <a:xfrm>
            <a:off x="4572000" y="928670"/>
            <a:ext cx="2533650" cy="1676400"/>
          </a:xfrm>
          <a:prstGeom prst="rect">
            <a:avLst/>
          </a:prstGeom>
          <a:noFill/>
          <a:ln w="9525">
            <a:noFill/>
            <a:miter lim="800000"/>
            <a:headEnd/>
            <a:tailEnd/>
          </a:ln>
          <a:effectLst/>
        </p:spPr>
      </p:pic>
      <p:pic>
        <p:nvPicPr>
          <p:cNvPr id="55" name="Picture 3"/>
          <p:cNvPicPr>
            <a:picLocks noChangeAspect="1" noChangeArrowheads="1"/>
          </p:cNvPicPr>
          <p:nvPr/>
        </p:nvPicPr>
        <p:blipFill>
          <a:blip r:embed="rId2" cstate="print"/>
          <a:srcRect/>
          <a:stretch>
            <a:fillRect/>
          </a:stretch>
        </p:blipFill>
        <p:spPr bwMode="auto">
          <a:xfrm>
            <a:off x="6181754" y="1142984"/>
            <a:ext cx="2533650" cy="1676400"/>
          </a:xfrm>
          <a:prstGeom prst="rect">
            <a:avLst/>
          </a:prstGeom>
          <a:noFill/>
          <a:ln w="9525">
            <a:noFill/>
            <a:miter lim="800000"/>
            <a:headEnd/>
            <a:tailEnd/>
          </a:ln>
          <a:effectLst/>
        </p:spPr>
      </p:pic>
      <p:grpSp>
        <p:nvGrpSpPr>
          <p:cNvPr id="70" name="Group 69"/>
          <p:cNvGrpSpPr/>
          <p:nvPr/>
        </p:nvGrpSpPr>
        <p:grpSpPr>
          <a:xfrm>
            <a:off x="4071934" y="3071810"/>
            <a:ext cx="4643470" cy="1366842"/>
            <a:chOff x="4500562" y="3348042"/>
            <a:chExt cx="4643470" cy="1366842"/>
          </a:xfrm>
        </p:grpSpPr>
        <p:pic>
          <p:nvPicPr>
            <p:cNvPr id="69" name="Picture 9"/>
            <p:cNvPicPr>
              <a:picLocks noChangeAspect="1" noChangeArrowheads="1"/>
            </p:cNvPicPr>
            <p:nvPr/>
          </p:nvPicPr>
          <p:blipFill>
            <a:blip r:embed="rId3" cstate="print"/>
            <a:srcRect/>
            <a:stretch>
              <a:fillRect/>
            </a:stretch>
          </p:blipFill>
          <p:spPr bwMode="auto">
            <a:xfrm>
              <a:off x="7415243" y="3990984"/>
              <a:ext cx="1514475" cy="723900"/>
            </a:xfrm>
            <a:prstGeom prst="rect">
              <a:avLst/>
            </a:prstGeom>
            <a:noFill/>
            <a:ln w="9525">
              <a:noFill/>
              <a:miter lim="800000"/>
              <a:headEnd/>
              <a:tailEnd/>
            </a:ln>
            <a:effectLst/>
          </p:spPr>
        </p:pic>
        <p:pic>
          <p:nvPicPr>
            <p:cNvPr id="68" name="Picture 9"/>
            <p:cNvPicPr>
              <a:picLocks noChangeAspect="1" noChangeArrowheads="1"/>
            </p:cNvPicPr>
            <p:nvPr/>
          </p:nvPicPr>
          <p:blipFill>
            <a:blip r:embed="rId3" cstate="print"/>
            <a:srcRect/>
            <a:stretch>
              <a:fillRect/>
            </a:stretch>
          </p:blipFill>
          <p:spPr bwMode="auto">
            <a:xfrm>
              <a:off x="7629557" y="3500438"/>
              <a:ext cx="1514475" cy="723900"/>
            </a:xfrm>
            <a:prstGeom prst="rect">
              <a:avLst/>
            </a:prstGeom>
            <a:noFill/>
            <a:ln w="9525">
              <a:noFill/>
              <a:miter lim="800000"/>
              <a:headEnd/>
              <a:tailEnd/>
            </a:ln>
            <a:effectLst/>
          </p:spPr>
        </p:pic>
        <p:pic>
          <p:nvPicPr>
            <p:cNvPr id="67" name="Picture 9"/>
            <p:cNvPicPr>
              <a:picLocks noChangeAspect="1" noChangeArrowheads="1"/>
            </p:cNvPicPr>
            <p:nvPr/>
          </p:nvPicPr>
          <p:blipFill>
            <a:blip r:embed="rId3" cstate="print"/>
            <a:srcRect/>
            <a:stretch>
              <a:fillRect/>
            </a:stretch>
          </p:blipFill>
          <p:spPr bwMode="auto">
            <a:xfrm>
              <a:off x="6643702" y="3348042"/>
              <a:ext cx="1514475" cy="7239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3" cstate="print"/>
            <a:srcRect/>
            <a:stretch>
              <a:fillRect/>
            </a:stretch>
          </p:blipFill>
          <p:spPr bwMode="auto">
            <a:xfrm>
              <a:off x="4500562" y="3429000"/>
              <a:ext cx="1514475" cy="723900"/>
            </a:xfrm>
            <a:prstGeom prst="rect">
              <a:avLst/>
            </a:prstGeom>
            <a:noFill/>
            <a:ln w="9525">
              <a:noFill/>
              <a:miter lim="800000"/>
              <a:headEnd/>
              <a:tailEnd/>
            </a:ln>
            <a:effectLst/>
          </p:spPr>
        </p:pic>
        <p:pic>
          <p:nvPicPr>
            <p:cNvPr id="65" name="Picture 9"/>
            <p:cNvPicPr>
              <a:picLocks noChangeAspect="1" noChangeArrowheads="1"/>
            </p:cNvPicPr>
            <p:nvPr/>
          </p:nvPicPr>
          <p:blipFill>
            <a:blip r:embed="rId3" cstate="print"/>
            <a:srcRect/>
            <a:stretch>
              <a:fillRect/>
            </a:stretch>
          </p:blipFill>
          <p:spPr bwMode="auto">
            <a:xfrm>
              <a:off x="5272103" y="3633794"/>
              <a:ext cx="1514475" cy="723900"/>
            </a:xfrm>
            <a:prstGeom prst="rect">
              <a:avLst/>
            </a:prstGeom>
            <a:noFill/>
            <a:ln w="9525">
              <a:noFill/>
              <a:miter lim="800000"/>
              <a:headEnd/>
              <a:tailEnd/>
            </a:ln>
            <a:effectLst/>
          </p:spPr>
        </p:pic>
        <p:pic>
          <p:nvPicPr>
            <p:cNvPr id="66" name="Picture 9"/>
            <p:cNvPicPr>
              <a:picLocks noChangeAspect="1" noChangeArrowheads="1"/>
            </p:cNvPicPr>
            <p:nvPr/>
          </p:nvPicPr>
          <p:blipFill>
            <a:blip r:embed="rId3" cstate="print"/>
            <a:srcRect/>
            <a:stretch>
              <a:fillRect/>
            </a:stretch>
          </p:blipFill>
          <p:spPr bwMode="auto">
            <a:xfrm>
              <a:off x="6129359" y="3848108"/>
              <a:ext cx="1514475" cy="723900"/>
            </a:xfrm>
            <a:prstGeom prst="rect">
              <a:avLst/>
            </a:prstGeom>
            <a:noFill/>
            <a:ln w="9525">
              <a:noFill/>
              <a:miter lim="800000"/>
              <a:headEnd/>
              <a:tailEnd/>
            </a:ln>
            <a:effectLst/>
          </p:spPr>
        </p:pic>
      </p:grpSp>
      <p:grpSp>
        <p:nvGrpSpPr>
          <p:cNvPr id="149" name="Group 148"/>
          <p:cNvGrpSpPr/>
          <p:nvPr/>
        </p:nvGrpSpPr>
        <p:grpSpPr>
          <a:xfrm>
            <a:off x="428596" y="4714884"/>
            <a:ext cx="8429684" cy="2002512"/>
            <a:chOff x="289092" y="4784074"/>
            <a:chExt cx="8429684" cy="2002512"/>
          </a:xfrm>
        </p:grpSpPr>
        <p:pic>
          <p:nvPicPr>
            <p:cNvPr id="58" name="Picture 57" descr="Zambia.gif"/>
            <p:cNvPicPr>
              <a:picLocks noChangeAspect="1"/>
            </p:cNvPicPr>
            <p:nvPr/>
          </p:nvPicPr>
          <p:blipFill>
            <a:blip r:embed="rId4" cstate="print"/>
            <a:stretch>
              <a:fillRect/>
            </a:stretch>
          </p:blipFill>
          <p:spPr>
            <a:xfrm>
              <a:off x="8286776" y="5355578"/>
              <a:ext cx="432000" cy="288000"/>
            </a:xfrm>
            <a:prstGeom prst="rect">
              <a:avLst/>
            </a:prstGeom>
            <a:ln>
              <a:solidFill>
                <a:schemeClr val="bg1">
                  <a:lumMod val="85000"/>
                </a:schemeClr>
              </a:solidFill>
            </a:ln>
          </p:spPr>
        </p:pic>
        <p:pic>
          <p:nvPicPr>
            <p:cNvPr id="59" name="Picture 58" descr="Albania.gif"/>
            <p:cNvPicPr>
              <a:picLocks noChangeAspect="1"/>
            </p:cNvPicPr>
            <p:nvPr/>
          </p:nvPicPr>
          <p:blipFill>
            <a:blip r:embed="rId5" cstate="print"/>
            <a:stretch>
              <a:fillRect/>
            </a:stretch>
          </p:blipFill>
          <p:spPr>
            <a:xfrm>
              <a:off x="8215338" y="4855512"/>
              <a:ext cx="437760" cy="288000"/>
            </a:xfrm>
            <a:prstGeom prst="rect">
              <a:avLst/>
            </a:prstGeom>
            <a:ln>
              <a:solidFill>
                <a:schemeClr val="bg1">
                  <a:lumMod val="85000"/>
                </a:schemeClr>
              </a:solidFill>
            </a:ln>
          </p:spPr>
        </p:pic>
        <p:pic>
          <p:nvPicPr>
            <p:cNvPr id="60" name="Picture 59" descr="Argentina.jpg"/>
            <p:cNvPicPr>
              <a:picLocks noChangeAspect="1"/>
            </p:cNvPicPr>
            <p:nvPr/>
          </p:nvPicPr>
          <p:blipFill>
            <a:blip r:embed="rId6" cstate="print"/>
            <a:stretch>
              <a:fillRect/>
            </a:stretch>
          </p:blipFill>
          <p:spPr>
            <a:xfrm>
              <a:off x="8218710" y="6427148"/>
              <a:ext cx="430178" cy="288000"/>
            </a:xfrm>
            <a:prstGeom prst="rect">
              <a:avLst/>
            </a:prstGeom>
            <a:ln>
              <a:solidFill>
                <a:schemeClr val="bg1">
                  <a:lumMod val="85000"/>
                </a:schemeClr>
              </a:solidFill>
            </a:ln>
          </p:spPr>
        </p:pic>
        <p:pic>
          <p:nvPicPr>
            <p:cNvPr id="61" name="Picture 60" descr="Australia.jpg"/>
            <p:cNvPicPr>
              <a:picLocks noChangeAspect="1"/>
            </p:cNvPicPr>
            <p:nvPr/>
          </p:nvPicPr>
          <p:blipFill>
            <a:blip r:embed="rId7" cstate="print"/>
            <a:stretch>
              <a:fillRect/>
            </a:stretch>
          </p:blipFill>
          <p:spPr>
            <a:xfrm>
              <a:off x="1003472" y="6355710"/>
              <a:ext cx="576000" cy="288000"/>
            </a:xfrm>
            <a:prstGeom prst="rect">
              <a:avLst/>
            </a:prstGeom>
            <a:ln>
              <a:solidFill>
                <a:schemeClr val="bg1">
                  <a:lumMod val="85000"/>
                </a:schemeClr>
              </a:solidFill>
            </a:ln>
          </p:spPr>
        </p:pic>
        <p:pic>
          <p:nvPicPr>
            <p:cNvPr id="62" name="Picture 61" descr="Belgium.GIF"/>
            <p:cNvPicPr>
              <a:picLocks noChangeAspect="1"/>
            </p:cNvPicPr>
            <p:nvPr/>
          </p:nvPicPr>
          <p:blipFill>
            <a:blip r:embed="rId8" cstate="print"/>
            <a:stretch>
              <a:fillRect/>
            </a:stretch>
          </p:blipFill>
          <p:spPr>
            <a:xfrm>
              <a:off x="289092" y="5712768"/>
              <a:ext cx="432000" cy="288000"/>
            </a:xfrm>
            <a:prstGeom prst="rect">
              <a:avLst/>
            </a:prstGeom>
            <a:ln>
              <a:solidFill>
                <a:schemeClr val="bg1">
                  <a:lumMod val="85000"/>
                </a:schemeClr>
              </a:solidFill>
            </a:ln>
          </p:spPr>
        </p:pic>
        <p:pic>
          <p:nvPicPr>
            <p:cNvPr id="63" name="Picture 62" descr="Cameroon.gif"/>
            <p:cNvPicPr>
              <a:picLocks noChangeAspect="1"/>
            </p:cNvPicPr>
            <p:nvPr/>
          </p:nvPicPr>
          <p:blipFill>
            <a:blip r:embed="rId9" cstate="print"/>
            <a:stretch>
              <a:fillRect/>
            </a:stretch>
          </p:blipFill>
          <p:spPr>
            <a:xfrm>
              <a:off x="8001024" y="6141396"/>
              <a:ext cx="432000" cy="288000"/>
            </a:xfrm>
            <a:prstGeom prst="rect">
              <a:avLst/>
            </a:prstGeom>
            <a:ln>
              <a:solidFill>
                <a:schemeClr val="bg1">
                  <a:lumMod val="85000"/>
                </a:schemeClr>
              </a:solidFill>
            </a:ln>
          </p:spPr>
        </p:pic>
        <p:pic>
          <p:nvPicPr>
            <p:cNvPr id="64" name="Picture 63" descr="Canada.gif"/>
            <p:cNvPicPr>
              <a:picLocks noChangeAspect="1"/>
            </p:cNvPicPr>
            <p:nvPr/>
          </p:nvPicPr>
          <p:blipFill>
            <a:blip r:embed="rId10" cstate="print"/>
            <a:stretch>
              <a:fillRect/>
            </a:stretch>
          </p:blipFill>
          <p:spPr>
            <a:xfrm>
              <a:off x="7072331" y="6427148"/>
              <a:ext cx="560843" cy="288000"/>
            </a:xfrm>
            <a:prstGeom prst="rect">
              <a:avLst/>
            </a:prstGeom>
            <a:ln>
              <a:solidFill>
                <a:schemeClr val="bg1">
                  <a:lumMod val="85000"/>
                </a:schemeClr>
              </a:solidFill>
            </a:ln>
          </p:spPr>
        </p:pic>
        <p:pic>
          <p:nvPicPr>
            <p:cNvPr id="116" name="Picture 115" descr="China.jpg"/>
            <p:cNvPicPr>
              <a:picLocks noChangeAspect="1"/>
            </p:cNvPicPr>
            <p:nvPr/>
          </p:nvPicPr>
          <p:blipFill>
            <a:blip r:embed="rId11" cstate="print"/>
            <a:stretch>
              <a:fillRect/>
            </a:stretch>
          </p:blipFill>
          <p:spPr>
            <a:xfrm>
              <a:off x="7643834" y="4998388"/>
              <a:ext cx="430178" cy="288000"/>
            </a:xfrm>
            <a:prstGeom prst="rect">
              <a:avLst/>
            </a:prstGeom>
            <a:ln>
              <a:solidFill>
                <a:schemeClr val="bg1">
                  <a:lumMod val="85000"/>
                </a:schemeClr>
              </a:solidFill>
            </a:ln>
          </p:spPr>
        </p:pic>
        <p:pic>
          <p:nvPicPr>
            <p:cNvPr id="117" name="Picture 116" descr="Colombia.jpg"/>
            <p:cNvPicPr>
              <a:picLocks noChangeAspect="1"/>
            </p:cNvPicPr>
            <p:nvPr/>
          </p:nvPicPr>
          <p:blipFill>
            <a:blip r:embed="rId12" cstate="print"/>
            <a:stretch>
              <a:fillRect/>
            </a:stretch>
          </p:blipFill>
          <p:spPr>
            <a:xfrm>
              <a:off x="7786710" y="5569892"/>
              <a:ext cx="432000" cy="288000"/>
            </a:xfrm>
            <a:prstGeom prst="rect">
              <a:avLst/>
            </a:prstGeom>
            <a:ln>
              <a:solidFill>
                <a:schemeClr val="bg1">
                  <a:lumMod val="85000"/>
                </a:schemeClr>
              </a:solidFill>
            </a:ln>
          </p:spPr>
        </p:pic>
        <p:pic>
          <p:nvPicPr>
            <p:cNvPr id="118" name="Picture 117" descr="Cuba.jpg"/>
            <p:cNvPicPr>
              <a:picLocks noChangeAspect="1"/>
            </p:cNvPicPr>
            <p:nvPr/>
          </p:nvPicPr>
          <p:blipFill>
            <a:blip r:embed="rId13" cstate="print"/>
            <a:stretch>
              <a:fillRect/>
            </a:stretch>
          </p:blipFill>
          <p:spPr>
            <a:xfrm>
              <a:off x="6929454" y="4784074"/>
              <a:ext cx="576000" cy="288000"/>
            </a:xfrm>
            <a:prstGeom prst="rect">
              <a:avLst/>
            </a:prstGeom>
            <a:ln>
              <a:solidFill>
                <a:schemeClr val="bg1">
                  <a:lumMod val="85000"/>
                </a:schemeClr>
              </a:solidFill>
            </a:ln>
          </p:spPr>
        </p:pic>
        <p:pic>
          <p:nvPicPr>
            <p:cNvPr id="119" name="Picture 118" descr="Czech.GIF"/>
            <p:cNvPicPr>
              <a:picLocks noChangeAspect="1"/>
            </p:cNvPicPr>
            <p:nvPr/>
          </p:nvPicPr>
          <p:blipFill>
            <a:blip r:embed="rId14" cstate="print"/>
            <a:stretch>
              <a:fillRect/>
            </a:stretch>
          </p:blipFill>
          <p:spPr>
            <a:xfrm>
              <a:off x="360530" y="6355710"/>
              <a:ext cx="432000" cy="288000"/>
            </a:xfrm>
            <a:prstGeom prst="rect">
              <a:avLst/>
            </a:prstGeom>
            <a:ln>
              <a:solidFill>
                <a:schemeClr val="bg1">
                  <a:lumMod val="85000"/>
                </a:schemeClr>
              </a:solidFill>
            </a:ln>
          </p:spPr>
        </p:pic>
        <p:pic>
          <p:nvPicPr>
            <p:cNvPr id="120" name="Picture 119" descr="Ecuador.jpg"/>
            <p:cNvPicPr>
              <a:picLocks noChangeAspect="1"/>
            </p:cNvPicPr>
            <p:nvPr/>
          </p:nvPicPr>
          <p:blipFill>
            <a:blip r:embed="rId15" cstate="print"/>
            <a:stretch>
              <a:fillRect/>
            </a:stretch>
          </p:blipFill>
          <p:spPr>
            <a:xfrm>
              <a:off x="503406" y="4998388"/>
              <a:ext cx="543484" cy="288000"/>
            </a:xfrm>
            <a:prstGeom prst="rect">
              <a:avLst/>
            </a:prstGeom>
            <a:ln>
              <a:solidFill>
                <a:schemeClr val="bg1">
                  <a:lumMod val="85000"/>
                </a:schemeClr>
              </a:solidFill>
            </a:ln>
          </p:spPr>
        </p:pic>
        <p:pic>
          <p:nvPicPr>
            <p:cNvPr id="121" name="Picture 120" descr="Egypt.jpg"/>
            <p:cNvPicPr>
              <a:picLocks noChangeAspect="1"/>
            </p:cNvPicPr>
            <p:nvPr/>
          </p:nvPicPr>
          <p:blipFill>
            <a:blip r:embed="rId16" cstate="print"/>
            <a:stretch>
              <a:fillRect/>
            </a:stretch>
          </p:blipFill>
          <p:spPr>
            <a:xfrm>
              <a:off x="3143240" y="5069826"/>
              <a:ext cx="430178" cy="288000"/>
            </a:xfrm>
            <a:prstGeom prst="rect">
              <a:avLst/>
            </a:prstGeom>
            <a:ln>
              <a:solidFill>
                <a:schemeClr val="bg1">
                  <a:lumMod val="85000"/>
                </a:schemeClr>
              </a:solidFill>
            </a:ln>
          </p:spPr>
        </p:pic>
        <p:pic>
          <p:nvPicPr>
            <p:cNvPr id="122" name="Picture 121" descr="El Salvador.gif"/>
            <p:cNvPicPr>
              <a:picLocks noChangeAspect="1"/>
            </p:cNvPicPr>
            <p:nvPr/>
          </p:nvPicPr>
          <p:blipFill>
            <a:blip r:embed="rId17" cstate="print"/>
            <a:stretch>
              <a:fillRect/>
            </a:stretch>
          </p:blipFill>
          <p:spPr>
            <a:xfrm>
              <a:off x="4000496" y="5141264"/>
              <a:ext cx="444000" cy="288000"/>
            </a:xfrm>
            <a:prstGeom prst="rect">
              <a:avLst/>
            </a:prstGeom>
            <a:ln>
              <a:solidFill>
                <a:schemeClr val="bg1">
                  <a:lumMod val="85000"/>
                </a:schemeClr>
              </a:solidFill>
            </a:ln>
          </p:spPr>
        </p:pic>
        <p:pic>
          <p:nvPicPr>
            <p:cNvPr id="123" name="Picture 122" descr="Georgia.gif"/>
            <p:cNvPicPr>
              <a:picLocks noChangeAspect="1"/>
            </p:cNvPicPr>
            <p:nvPr/>
          </p:nvPicPr>
          <p:blipFill>
            <a:blip r:embed="rId18" cstate="print"/>
            <a:stretch>
              <a:fillRect/>
            </a:stretch>
          </p:blipFill>
          <p:spPr>
            <a:xfrm>
              <a:off x="3643306" y="5498454"/>
              <a:ext cx="432000" cy="288000"/>
            </a:xfrm>
            <a:prstGeom prst="rect">
              <a:avLst/>
            </a:prstGeom>
            <a:ln>
              <a:solidFill>
                <a:schemeClr val="bg1">
                  <a:lumMod val="85000"/>
                </a:schemeClr>
              </a:solidFill>
            </a:ln>
          </p:spPr>
        </p:pic>
        <p:pic>
          <p:nvPicPr>
            <p:cNvPr id="124" name="Picture 123" descr="Ghana.jpg"/>
            <p:cNvPicPr>
              <a:picLocks noChangeAspect="1"/>
            </p:cNvPicPr>
            <p:nvPr/>
          </p:nvPicPr>
          <p:blipFill>
            <a:blip r:embed="rId19" cstate="print"/>
            <a:stretch>
              <a:fillRect/>
            </a:stretch>
          </p:blipFill>
          <p:spPr>
            <a:xfrm>
              <a:off x="2360794" y="6355710"/>
              <a:ext cx="430178" cy="288000"/>
            </a:xfrm>
            <a:prstGeom prst="rect">
              <a:avLst/>
            </a:prstGeom>
            <a:ln>
              <a:solidFill>
                <a:schemeClr val="bg1">
                  <a:lumMod val="85000"/>
                </a:schemeClr>
              </a:solidFill>
            </a:ln>
          </p:spPr>
        </p:pic>
        <p:pic>
          <p:nvPicPr>
            <p:cNvPr id="125" name="Picture 124" descr="India.gif"/>
            <p:cNvPicPr>
              <a:picLocks noChangeAspect="1"/>
            </p:cNvPicPr>
            <p:nvPr/>
          </p:nvPicPr>
          <p:blipFill>
            <a:blip r:embed="rId20" cstate="print"/>
            <a:stretch>
              <a:fillRect/>
            </a:stretch>
          </p:blipFill>
          <p:spPr>
            <a:xfrm>
              <a:off x="4286248" y="5712768"/>
              <a:ext cx="432000" cy="288000"/>
            </a:xfrm>
            <a:prstGeom prst="rect">
              <a:avLst/>
            </a:prstGeom>
            <a:ln>
              <a:solidFill>
                <a:schemeClr val="bg1">
                  <a:lumMod val="85000"/>
                </a:schemeClr>
              </a:solidFill>
            </a:ln>
          </p:spPr>
        </p:pic>
        <p:pic>
          <p:nvPicPr>
            <p:cNvPr id="126" name="Picture 125" descr="Indonesia.jpg"/>
            <p:cNvPicPr>
              <a:picLocks noChangeAspect="1"/>
            </p:cNvPicPr>
            <p:nvPr/>
          </p:nvPicPr>
          <p:blipFill>
            <a:blip r:embed="rId21" cstate="print"/>
            <a:stretch>
              <a:fillRect/>
            </a:stretch>
          </p:blipFill>
          <p:spPr>
            <a:xfrm>
              <a:off x="3857620" y="6498586"/>
              <a:ext cx="430178" cy="288000"/>
            </a:xfrm>
            <a:prstGeom prst="rect">
              <a:avLst/>
            </a:prstGeom>
            <a:ln>
              <a:solidFill>
                <a:schemeClr val="bg1">
                  <a:lumMod val="85000"/>
                </a:schemeClr>
              </a:solidFill>
            </a:ln>
          </p:spPr>
        </p:pic>
        <p:pic>
          <p:nvPicPr>
            <p:cNvPr id="127" name="Picture 126" descr="Iran.gif"/>
            <p:cNvPicPr>
              <a:picLocks noChangeAspect="1"/>
            </p:cNvPicPr>
            <p:nvPr/>
          </p:nvPicPr>
          <p:blipFill>
            <a:blip r:embed="rId22" cstate="print"/>
            <a:stretch>
              <a:fillRect/>
            </a:stretch>
          </p:blipFill>
          <p:spPr>
            <a:xfrm>
              <a:off x="4500563" y="6212834"/>
              <a:ext cx="521143" cy="288000"/>
            </a:xfrm>
            <a:prstGeom prst="rect">
              <a:avLst/>
            </a:prstGeom>
            <a:ln>
              <a:solidFill>
                <a:schemeClr val="bg1">
                  <a:lumMod val="85000"/>
                </a:schemeClr>
              </a:solidFill>
            </a:ln>
          </p:spPr>
        </p:pic>
        <p:pic>
          <p:nvPicPr>
            <p:cNvPr id="128" name="Picture 127" descr="Iraq.gif"/>
            <p:cNvPicPr>
              <a:picLocks noChangeAspect="1"/>
            </p:cNvPicPr>
            <p:nvPr/>
          </p:nvPicPr>
          <p:blipFill>
            <a:blip r:embed="rId23" cstate="print"/>
            <a:stretch>
              <a:fillRect/>
            </a:stretch>
          </p:blipFill>
          <p:spPr>
            <a:xfrm>
              <a:off x="5000628" y="5784206"/>
              <a:ext cx="432000" cy="288000"/>
            </a:xfrm>
            <a:prstGeom prst="rect">
              <a:avLst/>
            </a:prstGeom>
            <a:ln>
              <a:solidFill>
                <a:schemeClr val="bg1">
                  <a:lumMod val="85000"/>
                </a:schemeClr>
              </a:solidFill>
            </a:ln>
          </p:spPr>
        </p:pic>
        <p:pic>
          <p:nvPicPr>
            <p:cNvPr id="129" name="Picture 128" descr="Italy.jpg"/>
            <p:cNvPicPr>
              <a:picLocks noChangeAspect="1"/>
            </p:cNvPicPr>
            <p:nvPr/>
          </p:nvPicPr>
          <p:blipFill>
            <a:blip r:embed="rId24" cstate="print"/>
            <a:stretch>
              <a:fillRect/>
            </a:stretch>
          </p:blipFill>
          <p:spPr>
            <a:xfrm>
              <a:off x="5572132" y="4855512"/>
              <a:ext cx="430178" cy="288000"/>
            </a:xfrm>
            <a:prstGeom prst="rect">
              <a:avLst/>
            </a:prstGeom>
            <a:ln>
              <a:solidFill>
                <a:schemeClr val="bg1">
                  <a:lumMod val="85000"/>
                </a:schemeClr>
              </a:solidFill>
            </a:ln>
          </p:spPr>
        </p:pic>
        <p:pic>
          <p:nvPicPr>
            <p:cNvPr id="130" name="Picture 129" descr="Jamaica.gif"/>
            <p:cNvPicPr>
              <a:picLocks noChangeAspect="1"/>
            </p:cNvPicPr>
            <p:nvPr/>
          </p:nvPicPr>
          <p:blipFill>
            <a:blip r:embed="rId25" cstate="print"/>
            <a:stretch>
              <a:fillRect/>
            </a:stretch>
          </p:blipFill>
          <p:spPr>
            <a:xfrm>
              <a:off x="5429256" y="6498586"/>
              <a:ext cx="576000" cy="288000"/>
            </a:xfrm>
            <a:prstGeom prst="rect">
              <a:avLst/>
            </a:prstGeom>
            <a:ln>
              <a:solidFill>
                <a:schemeClr val="bg1">
                  <a:lumMod val="85000"/>
                </a:schemeClr>
              </a:solidFill>
            </a:ln>
          </p:spPr>
        </p:pic>
        <p:pic>
          <p:nvPicPr>
            <p:cNvPr id="131" name="Picture 130" descr="Japan.gif"/>
            <p:cNvPicPr>
              <a:picLocks noChangeAspect="1"/>
            </p:cNvPicPr>
            <p:nvPr/>
          </p:nvPicPr>
          <p:blipFill>
            <a:blip r:embed="rId26" cstate="print"/>
            <a:stretch>
              <a:fillRect/>
            </a:stretch>
          </p:blipFill>
          <p:spPr>
            <a:xfrm>
              <a:off x="6215074" y="5141264"/>
              <a:ext cx="426240" cy="288000"/>
            </a:xfrm>
            <a:prstGeom prst="rect">
              <a:avLst/>
            </a:prstGeom>
            <a:ln>
              <a:solidFill>
                <a:schemeClr val="bg1">
                  <a:lumMod val="85000"/>
                </a:schemeClr>
              </a:solidFill>
            </a:ln>
          </p:spPr>
        </p:pic>
        <p:pic>
          <p:nvPicPr>
            <p:cNvPr id="132" name="Picture 131" descr="Kenya.gif"/>
            <p:cNvPicPr>
              <a:picLocks noChangeAspect="1"/>
            </p:cNvPicPr>
            <p:nvPr/>
          </p:nvPicPr>
          <p:blipFill>
            <a:blip r:embed="rId27" cstate="print"/>
            <a:stretch>
              <a:fillRect/>
            </a:stretch>
          </p:blipFill>
          <p:spPr>
            <a:xfrm>
              <a:off x="7143768" y="5284140"/>
              <a:ext cx="440000" cy="288000"/>
            </a:xfrm>
            <a:prstGeom prst="rect">
              <a:avLst/>
            </a:prstGeom>
            <a:ln>
              <a:solidFill>
                <a:schemeClr val="bg1">
                  <a:lumMod val="85000"/>
                </a:schemeClr>
              </a:solidFill>
            </a:ln>
          </p:spPr>
        </p:pic>
        <p:pic>
          <p:nvPicPr>
            <p:cNvPr id="133" name="Picture 132" descr="Malaysia.jpg"/>
            <p:cNvPicPr>
              <a:picLocks noChangeAspect="1"/>
            </p:cNvPicPr>
            <p:nvPr/>
          </p:nvPicPr>
          <p:blipFill>
            <a:blip r:embed="rId28" cstate="print"/>
            <a:stretch>
              <a:fillRect/>
            </a:stretch>
          </p:blipFill>
          <p:spPr>
            <a:xfrm>
              <a:off x="7000892" y="5927082"/>
              <a:ext cx="576000" cy="288000"/>
            </a:xfrm>
            <a:prstGeom prst="rect">
              <a:avLst/>
            </a:prstGeom>
            <a:ln>
              <a:solidFill>
                <a:schemeClr val="bg1">
                  <a:lumMod val="85000"/>
                </a:schemeClr>
              </a:solidFill>
            </a:ln>
          </p:spPr>
        </p:pic>
        <p:pic>
          <p:nvPicPr>
            <p:cNvPr id="134" name="Picture 133" descr="Mexico.jpg"/>
            <p:cNvPicPr>
              <a:picLocks noChangeAspect="1"/>
            </p:cNvPicPr>
            <p:nvPr/>
          </p:nvPicPr>
          <p:blipFill>
            <a:blip r:embed="rId29" cstate="print"/>
            <a:stretch>
              <a:fillRect/>
            </a:stretch>
          </p:blipFill>
          <p:spPr>
            <a:xfrm>
              <a:off x="2857488" y="6427148"/>
              <a:ext cx="475827" cy="288000"/>
            </a:xfrm>
            <a:prstGeom prst="rect">
              <a:avLst/>
            </a:prstGeom>
            <a:ln>
              <a:solidFill>
                <a:schemeClr val="bg1">
                  <a:lumMod val="85000"/>
                </a:schemeClr>
              </a:solidFill>
            </a:ln>
          </p:spPr>
        </p:pic>
        <p:pic>
          <p:nvPicPr>
            <p:cNvPr id="135" name="Picture 134" descr="Nigeria.jpg"/>
            <p:cNvPicPr>
              <a:picLocks noChangeAspect="1"/>
            </p:cNvPicPr>
            <p:nvPr/>
          </p:nvPicPr>
          <p:blipFill>
            <a:blip r:embed="rId30" cstate="print"/>
            <a:stretch>
              <a:fillRect/>
            </a:stretch>
          </p:blipFill>
          <p:spPr>
            <a:xfrm>
              <a:off x="1000100" y="5855644"/>
              <a:ext cx="576000" cy="288000"/>
            </a:xfrm>
            <a:prstGeom prst="rect">
              <a:avLst/>
            </a:prstGeom>
            <a:ln>
              <a:solidFill>
                <a:schemeClr val="bg1">
                  <a:lumMod val="85000"/>
                </a:schemeClr>
              </a:solidFill>
            </a:ln>
          </p:spPr>
        </p:pic>
        <p:pic>
          <p:nvPicPr>
            <p:cNvPr id="136" name="Picture 135" descr="Peru.gif"/>
            <p:cNvPicPr>
              <a:picLocks noChangeAspect="1"/>
            </p:cNvPicPr>
            <p:nvPr/>
          </p:nvPicPr>
          <p:blipFill>
            <a:blip r:embed="rId31" cstate="print"/>
            <a:stretch>
              <a:fillRect/>
            </a:stretch>
          </p:blipFill>
          <p:spPr>
            <a:xfrm>
              <a:off x="1142976" y="5284140"/>
              <a:ext cx="426240" cy="288000"/>
            </a:xfrm>
            <a:prstGeom prst="rect">
              <a:avLst/>
            </a:prstGeom>
            <a:ln>
              <a:solidFill>
                <a:schemeClr val="bg1">
                  <a:lumMod val="85000"/>
                </a:schemeClr>
              </a:solidFill>
            </a:ln>
          </p:spPr>
        </p:pic>
        <p:pic>
          <p:nvPicPr>
            <p:cNvPr id="137" name="Picture 136" descr="Saudi Arabia.jpg"/>
            <p:cNvPicPr>
              <a:picLocks noChangeAspect="1"/>
            </p:cNvPicPr>
            <p:nvPr/>
          </p:nvPicPr>
          <p:blipFill>
            <a:blip r:embed="rId32" cstate="print"/>
            <a:stretch>
              <a:fillRect/>
            </a:stretch>
          </p:blipFill>
          <p:spPr>
            <a:xfrm>
              <a:off x="1785918" y="5069826"/>
              <a:ext cx="430178" cy="288000"/>
            </a:xfrm>
            <a:prstGeom prst="rect">
              <a:avLst/>
            </a:prstGeom>
            <a:ln>
              <a:solidFill>
                <a:schemeClr val="bg1">
                  <a:lumMod val="85000"/>
                </a:schemeClr>
              </a:solidFill>
            </a:ln>
          </p:spPr>
        </p:pic>
        <p:pic>
          <p:nvPicPr>
            <p:cNvPr id="138" name="Picture 137" descr="Serbia.gif"/>
            <p:cNvPicPr>
              <a:picLocks noChangeAspect="1"/>
            </p:cNvPicPr>
            <p:nvPr/>
          </p:nvPicPr>
          <p:blipFill>
            <a:blip r:embed="rId33" cstate="print"/>
            <a:stretch>
              <a:fillRect/>
            </a:stretch>
          </p:blipFill>
          <p:spPr>
            <a:xfrm>
              <a:off x="4714876" y="5141264"/>
              <a:ext cx="592000" cy="288000"/>
            </a:xfrm>
            <a:prstGeom prst="rect">
              <a:avLst/>
            </a:prstGeom>
            <a:ln>
              <a:solidFill>
                <a:schemeClr val="bg1">
                  <a:lumMod val="85000"/>
                </a:schemeClr>
              </a:solidFill>
            </a:ln>
          </p:spPr>
        </p:pic>
        <p:pic>
          <p:nvPicPr>
            <p:cNvPr id="139" name="Picture 138" descr="Singapore.gif"/>
            <p:cNvPicPr>
              <a:picLocks noChangeAspect="1"/>
            </p:cNvPicPr>
            <p:nvPr/>
          </p:nvPicPr>
          <p:blipFill>
            <a:blip r:embed="rId34" cstate="print"/>
            <a:stretch>
              <a:fillRect/>
            </a:stretch>
          </p:blipFill>
          <p:spPr>
            <a:xfrm>
              <a:off x="6429388" y="6212834"/>
              <a:ext cx="493715" cy="288000"/>
            </a:xfrm>
            <a:prstGeom prst="rect">
              <a:avLst/>
            </a:prstGeom>
            <a:ln>
              <a:solidFill>
                <a:schemeClr val="bg1">
                  <a:lumMod val="85000"/>
                </a:schemeClr>
              </a:solidFill>
            </a:ln>
          </p:spPr>
        </p:pic>
        <p:pic>
          <p:nvPicPr>
            <p:cNvPr id="140" name="Picture 139" descr="Slovakia.jpg"/>
            <p:cNvPicPr>
              <a:picLocks noChangeAspect="1"/>
            </p:cNvPicPr>
            <p:nvPr/>
          </p:nvPicPr>
          <p:blipFill>
            <a:blip r:embed="rId35" cstate="print"/>
            <a:stretch>
              <a:fillRect/>
            </a:stretch>
          </p:blipFill>
          <p:spPr>
            <a:xfrm>
              <a:off x="6500826" y="5498454"/>
              <a:ext cx="430178" cy="288000"/>
            </a:xfrm>
            <a:prstGeom prst="rect">
              <a:avLst/>
            </a:prstGeom>
            <a:ln>
              <a:solidFill>
                <a:schemeClr val="bg1">
                  <a:lumMod val="85000"/>
                </a:schemeClr>
              </a:solidFill>
            </a:ln>
          </p:spPr>
        </p:pic>
        <p:pic>
          <p:nvPicPr>
            <p:cNvPr id="141" name="Picture 140" descr="South Africa.jpg"/>
            <p:cNvPicPr>
              <a:picLocks noChangeAspect="1"/>
            </p:cNvPicPr>
            <p:nvPr/>
          </p:nvPicPr>
          <p:blipFill>
            <a:blip r:embed="rId36" cstate="print"/>
            <a:stretch>
              <a:fillRect/>
            </a:stretch>
          </p:blipFill>
          <p:spPr>
            <a:xfrm>
              <a:off x="5786446" y="5927082"/>
              <a:ext cx="480000" cy="288000"/>
            </a:xfrm>
            <a:prstGeom prst="rect">
              <a:avLst/>
            </a:prstGeom>
            <a:ln>
              <a:solidFill>
                <a:schemeClr val="bg1">
                  <a:lumMod val="85000"/>
                </a:schemeClr>
              </a:solidFill>
            </a:ln>
          </p:spPr>
        </p:pic>
        <p:pic>
          <p:nvPicPr>
            <p:cNvPr id="142" name="Picture 141" descr="Spain.GIF"/>
            <p:cNvPicPr>
              <a:picLocks noChangeAspect="1"/>
            </p:cNvPicPr>
            <p:nvPr/>
          </p:nvPicPr>
          <p:blipFill>
            <a:blip r:embed="rId37" cstate="print"/>
            <a:stretch>
              <a:fillRect/>
            </a:stretch>
          </p:blipFill>
          <p:spPr>
            <a:xfrm>
              <a:off x="5643570" y="5355578"/>
              <a:ext cx="444000" cy="288000"/>
            </a:xfrm>
            <a:prstGeom prst="rect">
              <a:avLst/>
            </a:prstGeom>
            <a:ln>
              <a:solidFill>
                <a:schemeClr val="bg1">
                  <a:lumMod val="85000"/>
                </a:schemeClr>
              </a:solidFill>
            </a:ln>
          </p:spPr>
        </p:pic>
        <p:pic>
          <p:nvPicPr>
            <p:cNvPr id="143" name="Picture 142" descr="Sri Lanka.jpg"/>
            <p:cNvPicPr>
              <a:picLocks noChangeAspect="1"/>
            </p:cNvPicPr>
            <p:nvPr/>
          </p:nvPicPr>
          <p:blipFill>
            <a:blip r:embed="rId38" cstate="print"/>
            <a:stretch>
              <a:fillRect/>
            </a:stretch>
          </p:blipFill>
          <p:spPr>
            <a:xfrm>
              <a:off x="3357554" y="6069958"/>
              <a:ext cx="570948" cy="288000"/>
            </a:xfrm>
            <a:prstGeom prst="rect">
              <a:avLst/>
            </a:prstGeom>
            <a:ln>
              <a:solidFill>
                <a:schemeClr val="bg1">
                  <a:lumMod val="85000"/>
                </a:schemeClr>
              </a:solidFill>
            </a:ln>
          </p:spPr>
        </p:pic>
        <p:pic>
          <p:nvPicPr>
            <p:cNvPr id="144" name="Picture 143" descr="Tanzania.gif"/>
            <p:cNvPicPr>
              <a:picLocks noChangeAspect="1"/>
            </p:cNvPicPr>
            <p:nvPr/>
          </p:nvPicPr>
          <p:blipFill>
            <a:blip r:embed="rId39" cstate="print"/>
            <a:stretch>
              <a:fillRect/>
            </a:stretch>
          </p:blipFill>
          <p:spPr>
            <a:xfrm>
              <a:off x="1785918" y="6212834"/>
              <a:ext cx="432000" cy="288000"/>
            </a:xfrm>
            <a:prstGeom prst="rect">
              <a:avLst/>
            </a:prstGeom>
            <a:ln>
              <a:solidFill>
                <a:schemeClr val="bg1">
                  <a:lumMod val="85000"/>
                </a:schemeClr>
              </a:solidFill>
            </a:ln>
          </p:spPr>
        </p:pic>
        <p:pic>
          <p:nvPicPr>
            <p:cNvPr id="145" name="Picture 144" descr="Thailand.jpg"/>
            <p:cNvPicPr>
              <a:picLocks noChangeAspect="1"/>
            </p:cNvPicPr>
            <p:nvPr/>
          </p:nvPicPr>
          <p:blipFill>
            <a:blip r:embed="rId40" cstate="print"/>
            <a:stretch>
              <a:fillRect/>
            </a:stretch>
          </p:blipFill>
          <p:spPr>
            <a:xfrm>
              <a:off x="2571736" y="5998520"/>
              <a:ext cx="430178" cy="288000"/>
            </a:xfrm>
            <a:prstGeom prst="rect">
              <a:avLst/>
            </a:prstGeom>
            <a:ln>
              <a:solidFill>
                <a:schemeClr val="bg1">
                  <a:lumMod val="85000"/>
                </a:schemeClr>
              </a:solidFill>
            </a:ln>
          </p:spPr>
        </p:pic>
        <p:pic>
          <p:nvPicPr>
            <p:cNvPr id="146" name="Picture 145" descr="Tunisia.jpg"/>
            <p:cNvPicPr>
              <a:picLocks noChangeAspect="1"/>
            </p:cNvPicPr>
            <p:nvPr/>
          </p:nvPicPr>
          <p:blipFill>
            <a:blip r:embed="rId41" cstate="print"/>
            <a:stretch>
              <a:fillRect/>
            </a:stretch>
          </p:blipFill>
          <p:spPr>
            <a:xfrm>
              <a:off x="3000364" y="5569892"/>
              <a:ext cx="432000" cy="288000"/>
            </a:xfrm>
            <a:prstGeom prst="rect">
              <a:avLst/>
            </a:prstGeom>
            <a:ln>
              <a:solidFill>
                <a:schemeClr val="bg1">
                  <a:lumMod val="85000"/>
                </a:schemeClr>
              </a:solidFill>
            </a:ln>
          </p:spPr>
        </p:pic>
        <p:pic>
          <p:nvPicPr>
            <p:cNvPr id="147" name="Picture 146" descr="UK.gif"/>
            <p:cNvPicPr>
              <a:picLocks noChangeAspect="1"/>
            </p:cNvPicPr>
            <p:nvPr/>
          </p:nvPicPr>
          <p:blipFill>
            <a:blip r:embed="rId42" cstate="print"/>
            <a:stretch>
              <a:fillRect/>
            </a:stretch>
          </p:blipFill>
          <p:spPr>
            <a:xfrm>
              <a:off x="1785918" y="5569892"/>
              <a:ext cx="592940" cy="288000"/>
            </a:xfrm>
            <a:prstGeom prst="rect">
              <a:avLst/>
            </a:prstGeom>
            <a:ln>
              <a:solidFill>
                <a:schemeClr val="bg1">
                  <a:lumMod val="85000"/>
                </a:schemeClr>
              </a:solidFill>
            </a:ln>
          </p:spPr>
        </p:pic>
        <p:pic>
          <p:nvPicPr>
            <p:cNvPr id="148" name="Picture 147" descr="Bangladesh small.gif"/>
            <p:cNvPicPr>
              <a:picLocks noChangeAspect="1"/>
            </p:cNvPicPr>
            <p:nvPr/>
          </p:nvPicPr>
          <p:blipFill>
            <a:blip r:embed="rId43" cstate="print"/>
            <a:stretch>
              <a:fillRect/>
            </a:stretch>
          </p:blipFill>
          <p:spPr>
            <a:xfrm>
              <a:off x="2438401" y="5074597"/>
              <a:ext cx="479644" cy="288000"/>
            </a:xfrm>
            <a:prstGeom prst="rect">
              <a:avLst/>
            </a:prstGeom>
            <a:ln>
              <a:solidFill>
                <a:schemeClr val="bg1">
                  <a:lumMod val="85000"/>
                </a:schemeClr>
              </a:solidFill>
            </a:ln>
          </p:spPr>
        </p:pic>
      </p:grpSp>
    </p:spTree>
    <p:extLst>
      <p:ext uri="{BB962C8B-B14F-4D97-AF65-F5344CB8AC3E}">
        <p14:creationId xmlns:p14="http://schemas.microsoft.com/office/powerpoint/2010/main" val="165973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1000"/>
                                        <p:tgtEl>
                                          <p:spTgt spid="1027"/>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10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1000"/>
                                        <p:tgtEl>
                                          <p:spTgt spid="113"/>
                                        </p:tgtEl>
                                      </p:cBhvr>
                                    </p:animEffect>
                                  </p:childTnLst>
                                </p:cTn>
                              </p:par>
                              <p:par>
                                <p:cTn id="19" presetID="10"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1000"/>
                                        <p:tgtEl>
                                          <p:spTgt spid="114"/>
                                        </p:tgtEl>
                                      </p:cBhvr>
                                    </p:animEffect>
                                  </p:childTnLst>
                                </p:cTn>
                              </p:par>
                              <p:par>
                                <p:cTn id="27" presetID="10" presetClass="entr" presetSubtype="0" fill="hold" nodeType="withEffect">
                                  <p:stCondLst>
                                    <p:cond delay="0"/>
                                  </p:stCondLst>
                                  <p:childTnLst>
                                    <p:set>
                                      <p:cBhvr>
                                        <p:cTn id="28" dur="1" fill="hold">
                                          <p:stCondLst>
                                            <p:cond delay="0"/>
                                          </p:stCondLst>
                                        </p:cTn>
                                        <p:tgtEl>
                                          <p:spTgt spid="149"/>
                                        </p:tgtEl>
                                        <p:attrNameLst>
                                          <p:attrName>style.visibility</p:attrName>
                                        </p:attrNameLst>
                                      </p:cBhvr>
                                      <p:to>
                                        <p:strVal val="visible"/>
                                      </p:to>
                                    </p:set>
                                    <p:animEffect transition="in" filter="fade">
                                      <p:cBhvr>
                                        <p:cTn id="29"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4" grpId="0"/>
      <p:bldP spid="1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11"/>
          <p:cNvSpPr>
            <a:spLocks noChangeArrowheads="1"/>
          </p:cNvSpPr>
          <p:nvPr/>
        </p:nvSpPr>
        <p:spPr bwMode="auto">
          <a:xfrm>
            <a:off x="1189124" y="2010697"/>
            <a:ext cx="3240000" cy="720000"/>
          </a:xfrm>
          <a:prstGeom prst="rect">
            <a:avLst/>
          </a:prstGeom>
          <a:noFill/>
          <a:ln w="12700">
            <a:solidFill>
              <a:srgbClr val="808080"/>
            </a:solidFill>
            <a:miter lim="800000"/>
            <a:headEnd/>
            <a:tailEnd/>
          </a:ln>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10,096 allocated TXA</a:t>
            </a:r>
          </a:p>
        </p:txBody>
      </p:sp>
      <p:sp>
        <p:nvSpPr>
          <p:cNvPr id="27" name="Rectangle 114"/>
          <p:cNvSpPr>
            <a:spLocks noChangeArrowheads="1"/>
          </p:cNvSpPr>
          <p:nvPr/>
        </p:nvSpPr>
        <p:spPr bwMode="auto">
          <a:xfrm>
            <a:off x="4714876" y="2010697"/>
            <a:ext cx="3240000" cy="720000"/>
          </a:xfrm>
          <a:prstGeom prst="rect">
            <a:avLst/>
          </a:prstGeom>
          <a:noFill/>
          <a:ln w="12700">
            <a:solidFill>
              <a:srgbClr val="808080"/>
            </a:solidFill>
            <a:miter lim="800000"/>
            <a:headEnd/>
            <a:tailEnd/>
          </a:ln>
        </p:spPr>
        <p:txBody>
          <a:bodyPr lIns="72000" rIns="7200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Calibri" pitchFamily="34" charset="0"/>
              </a:rPr>
              <a:t>10,115 allocated placebo</a:t>
            </a:r>
          </a:p>
        </p:txBody>
      </p:sp>
      <p:sp>
        <p:nvSpPr>
          <p:cNvPr id="28" name="Rectangle 117"/>
          <p:cNvSpPr>
            <a:spLocks noChangeArrowheads="1"/>
          </p:cNvSpPr>
          <p:nvPr/>
        </p:nvSpPr>
        <p:spPr bwMode="auto">
          <a:xfrm>
            <a:off x="1176424" y="4017120"/>
            <a:ext cx="3240000" cy="720000"/>
          </a:xfrm>
          <a:prstGeom prst="rect">
            <a:avLst/>
          </a:prstGeom>
          <a:noFill/>
          <a:ln w="12700">
            <a:solidFill>
              <a:srgbClr val="808080"/>
            </a:solidFill>
            <a:miter lim="800000"/>
            <a:headEnd/>
            <a:tailEnd/>
          </a:ln>
        </p:spPr>
        <p:txBody>
          <a:bodyPr lIns="72000" rIns="7200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000000"/>
                </a:solidFill>
                <a:effectLst/>
                <a:uLnTx/>
                <a:uFillTx/>
                <a:latin typeface="Calibri" pitchFamily="34" charset="0"/>
              </a:rPr>
              <a:t>10,093 baseline data</a:t>
            </a:r>
            <a:endParaRPr kumimoji="0" lang="en-US" sz="2400" b="0" i="0" u="none" strike="noStrike" kern="0" cap="none" spc="0" normalizeH="0" baseline="0" noProof="0" dirty="0">
              <a:ln>
                <a:noFill/>
              </a:ln>
              <a:solidFill>
                <a:srgbClr val="000000"/>
              </a:solidFill>
              <a:effectLst/>
              <a:uLnTx/>
              <a:uFillTx/>
              <a:latin typeface="Calibri" pitchFamily="34" charset="0"/>
            </a:endParaRPr>
          </a:p>
        </p:txBody>
      </p:sp>
      <p:sp>
        <p:nvSpPr>
          <p:cNvPr id="29" name="Rectangle 120"/>
          <p:cNvSpPr>
            <a:spLocks noChangeArrowheads="1"/>
          </p:cNvSpPr>
          <p:nvPr/>
        </p:nvSpPr>
        <p:spPr bwMode="auto">
          <a:xfrm>
            <a:off x="4714876" y="4017120"/>
            <a:ext cx="3240000" cy="720000"/>
          </a:xfrm>
          <a:prstGeom prst="rect">
            <a:avLst/>
          </a:prstGeom>
          <a:noFill/>
          <a:ln w="12700">
            <a:solidFill>
              <a:srgbClr val="808080"/>
            </a:solidFill>
            <a:miter lim="800000"/>
            <a:headEnd/>
            <a:tailEnd/>
          </a:ln>
        </p:spPr>
        <p:txBody>
          <a:bodyPr lIns="72000" rIns="7200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000000"/>
                </a:solidFill>
                <a:effectLst/>
                <a:uLnTx/>
                <a:uFillTx/>
                <a:latin typeface="Calibri" pitchFamily="34" charset="0"/>
              </a:rPr>
              <a:t>10,114 baseline data</a:t>
            </a:r>
            <a:endParaRPr kumimoji="0" lang="en-US" sz="2400" b="0" i="0" u="none" strike="noStrike" kern="0" cap="none" spc="0" normalizeH="0" baseline="0" noProof="0" dirty="0">
              <a:ln>
                <a:noFill/>
              </a:ln>
              <a:solidFill>
                <a:srgbClr val="000000"/>
              </a:solidFill>
              <a:effectLst/>
              <a:uLnTx/>
              <a:uFillTx/>
              <a:latin typeface="Calibri" pitchFamily="34" charset="0"/>
            </a:endParaRPr>
          </a:p>
        </p:txBody>
      </p:sp>
      <p:sp>
        <p:nvSpPr>
          <p:cNvPr id="30" name="Rectangle 123"/>
          <p:cNvSpPr>
            <a:spLocks noChangeArrowheads="1"/>
          </p:cNvSpPr>
          <p:nvPr/>
        </p:nvSpPr>
        <p:spPr bwMode="auto">
          <a:xfrm>
            <a:off x="1186102" y="5990827"/>
            <a:ext cx="3240000" cy="720000"/>
          </a:xfrm>
          <a:prstGeom prst="rect">
            <a:avLst/>
          </a:prstGeom>
          <a:noFill/>
          <a:ln w="12700">
            <a:solidFill>
              <a:srgbClr val="808080"/>
            </a:solidFill>
            <a:miter lim="800000"/>
            <a:headEnd/>
            <a:tailEnd/>
          </a:ln>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000000"/>
                </a:solidFill>
                <a:effectLst/>
                <a:uLnTx/>
                <a:uFillTx/>
                <a:latin typeface="Calibri" pitchFamily="34" charset="0"/>
              </a:rPr>
              <a:t>Followed up = 10,060 (99.7%)</a:t>
            </a:r>
            <a:endParaRPr kumimoji="0" lang="en-US" sz="2400" b="0" i="0" u="none" strike="noStrike" kern="0" cap="none" spc="0" normalizeH="0" baseline="0" noProof="0" dirty="0">
              <a:ln>
                <a:noFill/>
              </a:ln>
              <a:solidFill>
                <a:srgbClr val="000000"/>
              </a:solidFill>
              <a:effectLst/>
              <a:uLnTx/>
              <a:uFillTx/>
              <a:latin typeface="Calibri" pitchFamily="34" charset="0"/>
            </a:endParaRPr>
          </a:p>
        </p:txBody>
      </p:sp>
      <p:sp>
        <p:nvSpPr>
          <p:cNvPr id="31" name="Rectangle 130"/>
          <p:cNvSpPr>
            <a:spLocks noChangeArrowheads="1"/>
          </p:cNvSpPr>
          <p:nvPr/>
        </p:nvSpPr>
        <p:spPr bwMode="auto">
          <a:xfrm>
            <a:off x="4714876" y="5995148"/>
            <a:ext cx="3240000" cy="720000"/>
          </a:xfrm>
          <a:prstGeom prst="rect">
            <a:avLst/>
          </a:prstGeom>
          <a:noFill/>
          <a:ln w="12700">
            <a:solidFill>
              <a:srgbClr val="808080"/>
            </a:solidFill>
            <a:miter lim="800000"/>
            <a:headEnd/>
            <a:tailEnd/>
          </a:ln>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000000"/>
                </a:solidFill>
                <a:effectLst/>
                <a:uLnTx/>
                <a:uFillTx/>
                <a:latin typeface="Calibri" pitchFamily="34" charset="0"/>
              </a:rPr>
              <a:t>Followed up = 10,067 (99.5%)</a:t>
            </a:r>
            <a:endParaRPr kumimoji="0" lang="en-US" sz="2400" b="0" i="0" u="none" strike="noStrike" kern="0" cap="none" spc="0" normalizeH="0" baseline="0" noProof="0" dirty="0">
              <a:ln>
                <a:noFill/>
              </a:ln>
              <a:solidFill>
                <a:srgbClr val="000000"/>
              </a:solidFill>
              <a:effectLst/>
              <a:uLnTx/>
              <a:uFillTx/>
              <a:latin typeface="Calibri" pitchFamily="34" charset="0"/>
            </a:endParaRPr>
          </a:p>
        </p:txBody>
      </p:sp>
      <p:sp>
        <p:nvSpPr>
          <p:cNvPr id="32" name="Rectangle 137"/>
          <p:cNvSpPr>
            <a:spLocks noChangeArrowheads="1"/>
          </p:cNvSpPr>
          <p:nvPr/>
        </p:nvSpPr>
        <p:spPr bwMode="auto">
          <a:xfrm>
            <a:off x="2564649" y="830118"/>
            <a:ext cx="4013200" cy="720000"/>
          </a:xfrm>
          <a:prstGeom prst="rect">
            <a:avLst/>
          </a:prstGeom>
          <a:noFill/>
          <a:ln w="12700">
            <a:solidFill>
              <a:srgbClr val="808080"/>
            </a:solidFill>
            <a:miter lim="800000"/>
            <a:headEnd/>
            <a:tailEnd/>
          </a:ln>
        </p:spPr>
        <p:txBody>
          <a:bodyPr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srgbClr val="000000"/>
                </a:solidFill>
                <a:effectLst/>
                <a:uLnTx/>
                <a:uFillTx/>
                <a:latin typeface="Calibri" pitchFamily="34" charset="0"/>
              </a:rPr>
              <a:t>20,211 randomised</a:t>
            </a:r>
            <a:endParaRPr kumimoji="0" lang="en-US" sz="2400" b="0" i="0" u="none" strike="noStrike" kern="0" cap="none" spc="0" normalizeH="0" baseline="0" noProof="0" dirty="0">
              <a:ln>
                <a:noFill/>
              </a:ln>
              <a:solidFill>
                <a:srgbClr val="000000"/>
              </a:solidFill>
              <a:effectLst/>
              <a:uLnTx/>
              <a:uFillTx/>
              <a:latin typeface="Calibri" pitchFamily="34" charset="0"/>
            </a:endParaRPr>
          </a:p>
        </p:txBody>
      </p:sp>
      <p:sp>
        <p:nvSpPr>
          <p:cNvPr id="33" name="Line 150"/>
          <p:cNvSpPr>
            <a:spLocks noChangeShapeType="1"/>
          </p:cNvSpPr>
          <p:nvPr/>
        </p:nvSpPr>
        <p:spPr bwMode="auto">
          <a:xfrm>
            <a:off x="2619941" y="3387241"/>
            <a:ext cx="144000" cy="1587"/>
          </a:xfrm>
          <a:prstGeom prst="line">
            <a:avLst/>
          </a:prstGeom>
          <a:no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34" name="Line 153"/>
          <p:cNvSpPr>
            <a:spLocks noChangeShapeType="1"/>
          </p:cNvSpPr>
          <p:nvPr/>
        </p:nvSpPr>
        <p:spPr bwMode="auto">
          <a:xfrm>
            <a:off x="2816540" y="1749286"/>
            <a:ext cx="3528000" cy="1587"/>
          </a:xfrm>
          <a:prstGeom prst="line">
            <a:avLst/>
          </a:prstGeom>
          <a:no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35" name="Line 202"/>
          <p:cNvSpPr>
            <a:spLocks noChangeShapeType="1"/>
          </p:cNvSpPr>
          <p:nvPr/>
        </p:nvSpPr>
        <p:spPr bwMode="auto">
          <a:xfrm>
            <a:off x="4566776" y="1544498"/>
            <a:ext cx="1587" cy="206375"/>
          </a:xfrm>
          <a:prstGeom prst="line">
            <a:avLst/>
          </a:prstGeom>
          <a:noFill/>
          <a:ln w="12700">
            <a:solidFill>
              <a:srgbClr val="80808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cxnSp>
        <p:nvCxnSpPr>
          <p:cNvPr id="36" name="Straight Arrow Connector 35"/>
          <p:cNvCxnSpPr/>
          <p:nvPr/>
        </p:nvCxnSpPr>
        <p:spPr bwMode="auto">
          <a:xfrm rot="16200000" flipH="1">
            <a:off x="2154469" y="3364786"/>
            <a:ext cx="1260000" cy="3162"/>
          </a:xfrm>
          <a:prstGeom prst="straightConnector1">
            <a:avLst/>
          </a:prstGeom>
          <a:noFill/>
          <a:ln w="12700" cap="flat" cmpd="sng" algn="ctr">
            <a:solidFill>
              <a:srgbClr val="808080"/>
            </a:solidFill>
            <a:prstDash val="solid"/>
            <a:round/>
            <a:headEnd type="none" w="med" len="med"/>
            <a:tailEnd type="arrow"/>
          </a:ln>
          <a:effectLst/>
        </p:spPr>
      </p:cxnSp>
      <p:cxnSp>
        <p:nvCxnSpPr>
          <p:cNvPr id="37" name="Straight Arrow Connector 36"/>
          <p:cNvCxnSpPr/>
          <p:nvPr/>
        </p:nvCxnSpPr>
        <p:spPr bwMode="auto">
          <a:xfrm rot="16200000" flipH="1">
            <a:off x="5702359" y="3364786"/>
            <a:ext cx="1260000" cy="3162"/>
          </a:xfrm>
          <a:prstGeom prst="straightConnector1">
            <a:avLst/>
          </a:prstGeom>
          <a:noFill/>
          <a:ln w="12700" cap="flat" cmpd="sng" algn="ctr">
            <a:solidFill>
              <a:srgbClr val="808080"/>
            </a:solidFill>
            <a:prstDash val="solid"/>
            <a:round/>
            <a:headEnd type="none" w="med" len="med"/>
            <a:tailEnd type="arrow"/>
          </a:ln>
          <a:effectLst/>
        </p:spPr>
      </p:cxnSp>
      <p:sp>
        <p:nvSpPr>
          <p:cNvPr id="38" name="Line 150"/>
          <p:cNvSpPr>
            <a:spLocks noChangeShapeType="1"/>
          </p:cNvSpPr>
          <p:nvPr/>
        </p:nvSpPr>
        <p:spPr bwMode="auto">
          <a:xfrm>
            <a:off x="6339616" y="3386646"/>
            <a:ext cx="144000" cy="1587"/>
          </a:xfrm>
          <a:prstGeom prst="line">
            <a:avLst/>
          </a:prstGeom>
          <a:no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cxnSp>
        <p:nvCxnSpPr>
          <p:cNvPr id="39" name="Straight Arrow Connector 38"/>
          <p:cNvCxnSpPr/>
          <p:nvPr/>
        </p:nvCxnSpPr>
        <p:spPr bwMode="auto">
          <a:xfrm rot="16200000" flipH="1">
            <a:off x="2172941" y="5348218"/>
            <a:ext cx="1260000" cy="3162"/>
          </a:xfrm>
          <a:prstGeom prst="straightConnector1">
            <a:avLst/>
          </a:prstGeom>
          <a:noFill/>
          <a:ln w="12700" cap="flat" cmpd="sng" algn="ctr">
            <a:solidFill>
              <a:srgbClr val="808080"/>
            </a:solidFill>
            <a:prstDash val="solid"/>
            <a:round/>
            <a:headEnd type="none" w="med" len="med"/>
            <a:tailEnd type="arrow"/>
          </a:ln>
          <a:effectLst/>
        </p:spPr>
      </p:cxnSp>
      <p:cxnSp>
        <p:nvCxnSpPr>
          <p:cNvPr id="40" name="Straight Arrow Connector 39"/>
          <p:cNvCxnSpPr/>
          <p:nvPr/>
        </p:nvCxnSpPr>
        <p:spPr bwMode="auto">
          <a:xfrm rot="16200000" flipH="1">
            <a:off x="5708641" y="5352091"/>
            <a:ext cx="1260000" cy="3162"/>
          </a:xfrm>
          <a:prstGeom prst="straightConnector1">
            <a:avLst/>
          </a:prstGeom>
          <a:noFill/>
          <a:ln w="12700" cap="flat" cmpd="sng" algn="ctr">
            <a:solidFill>
              <a:srgbClr val="808080"/>
            </a:solidFill>
            <a:prstDash val="solid"/>
            <a:round/>
            <a:headEnd type="none" w="med" len="med"/>
            <a:tailEnd type="arrow"/>
          </a:ln>
          <a:effectLst/>
        </p:spPr>
      </p:cxnSp>
      <p:sp>
        <p:nvSpPr>
          <p:cNvPr id="41" name="Line 150"/>
          <p:cNvSpPr>
            <a:spLocks noChangeShapeType="1"/>
          </p:cNvSpPr>
          <p:nvPr/>
        </p:nvSpPr>
        <p:spPr bwMode="auto">
          <a:xfrm>
            <a:off x="2640386" y="5350510"/>
            <a:ext cx="144000" cy="1587"/>
          </a:xfrm>
          <a:prstGeom prst="line">
            <a:avLst/>
          </a:prstGeom>
          <a:no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sp>
        <p:nvSpPr>
          <p:cNvPr id="42" name="Line 150"/>
          <p:cNvSpPr>
            <a:spLocks noChangeShapeType="1"/>
          </p:cNvSpPr>
          <p:nvPr/>
        </p:nvSpPr>
        <p:spPr bwMode="auto">
          <a:xfrm>
            <a:off x="6356826" y="5355970"/>
            <a:ext cx="144000" cy="1587"/>
          </a:xfrm>
          <a:prstGeom prst="line">
            <a:avLst/>
          </a:prstGeom>
          <a:noFill/>
          <a:ln w="12700">
            <a:solidFill>
              <a:srgbClr val="80808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itchFamily="34" charset="0"/>
            </a:endParaRPr>
          </a:p>
        </p:txBody>
      </p:sp>
      <p:cxnSp>
        <p:nvCxnSpPr>
          <p:cNvPr id="43" name="Straight Arrow Connector 42"/>
          <p:cNvCxnSpPr/>
          <p:nvPr/>
        </p:nvCxnSpPr>
        <p:spPr bwMode="auto">
          <a:xfrm rot="16200000" flipH="1">
            <a:off x="2705227" y="1868656"/>
            <a:ext cx="252000" cy="3162"/>
          </a:xfrm>
          <a:prstGeom prst="straightConnector1">
            <a:avLst/>
          </a:prstGeom>
          <a:noFill/>
          <a:ln w="12700" cap="flat" cmpd="sng" algn="ctr">
            <a:solidFill>
              <a:srgbClr val="808080"/>
            </a:solidFill>
            <a:prstDash val="solid"/>
            <a:round/>
            <a:headEnd type="none" w="med" len="med"/>
            <a:tailEnd type="arrow"/>
          </a:ln>
          <a:effectLst/>
        </p:spPr>
      </p:cxnSp>
      <p:cxnSp>
        <p:nvCxnSpPr>
          <p:cNvPr id="44" name="Straight Arrow Connector 43"/>
          <p:cNvCxnSpPr/>
          <p:nvPr/>
        </p:nvCxnSpPr>
        <p:spPr bwMode="auto">
          <a:xfrm rot="16200000" flipH="1">
            <a:off x="6212641" y="1871388"/>
            <a:ext cx="252000" cy="3162"/>
          </a:xfrm>
          <a:prstGeom prst="straightConnector1">
            <a:avLst/>
          </a:prstGeom>
          <a:noFill/>
          <a:ln w="12700" cap="flat" cmpd="sng" algn="ctr">
            <a:solidFill>
              <a:srgbClr val="808080"/>
            </a:solidFill>
            <a:prstDash val="solid"/>
            <a:round/>
            <a:headEnd type="none" w="med" len="med"/>
            <a:tailEnd type="arrow"/>
          </a:ln>
          <a:effectLst/>
        </p:spPr>
      </p:cxnSp>
      <p:sp>
        <p:nvSpPr>
          <p:cNvPr id="45" name="Rectangle 144"/>
          <p:cNvSpPr>
            <a:spLocks noChangeArrowheads="1"/>
          </p:cNvSpPr>
          <p:nvPr/>
        </p:nvSpPr>
        <p:spPr bwMode="auto">
          <a:xfrm>
            <a:off x="6494519" y="3030545"/>
            <a:ext cx="1260000" cy="720000"/>
          </a:xfrm>
          <a:prstGeom prst="rect">
            <a:avLst/>
          </a:prstGeom>
          <a:noFill/>
          <a:ln w="12700">
            <a:solidFill>
              <a:srgbClr val="808080"/>
            </a:solidFill>
            <a:miter lim="800000"/>
            <a:headEnd/>
            <a:tailEnd/>
          </a:ln>
        </p:spPr>
        <p:txBody>
          <a:bodyPr lIns="36000" r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pitchFamily="34" charset="0"/>
              </a:rPr>
              <a:t>1 consent withdrawn</a:t>
            </a:r>
            <a:endParaRPr kumimoji="0" lang="en-US" sz="1800" b="0" i="0" u="none" strike="noStrike" kern="0" cap="none" spc="0" normalizeH="0" baseline="0" noProof="0" dirty="0">
              <a:ln>
                <a:noFill/>
              </a:ln>
              <a:solidFill>
                <a:srgbClr val="000000"/>
              </a:solidFill>
              <a:effectLst/>
              <a:uLnTx/>
              <a:uFillTx/>
              <a:latin typeface="Calibri" pitchFamily="34" charset="0"/>
            </a:endParaRPr>
          </a:p>
        </p:txBody>
      </p:sp>
      <p:sp>
        <p:nvSpPr>
          <p:cNvPr id="46" name="Rectangle 211"/>
          <p:cNvSpPr>
            <a:spLocks noChangeArrowheads="1"/>
          </p:cNvSpPr>
          <p:nvPr/>
        </p:nvSpPr>
        <p:spPr bwMode="auto">
          <a:xfrm>
            <a:off x="6520360" y="4987079"/>
            <a:ext cx="1260000" cy="720000"/>
          </a:xfrm>
          <a:prstGeom prst="rect">
            <a:avLst/>
          </a:prstGeom>
          <a:noFill/>
          <a:ln w="12700" algn="ctr">
            <a:solidFill>
              <a:srgbClr val="808080"/>
            </a:solidFill>
            <a:miter lim="800000"/>
            <a:headEnd/>
            <a:tailEnd/>
          </a:ln>
          <a:effectLst/>
        </p:spPr>
        <p:txBody>
          <a:bodyPr lIns="36000" rIns="3600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pitchFamily="34" charset="0"/>
              </a:rPr>
              <a:t>47 lost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pitchFamily="34" charset="0"/>
              </a:rPr>
              <a:t>to follow-up</a:t>
            </a:r>
            <a:endParaRPr kumimoji="0" lang="en-US" sz="1800" b="0" i="0" u="none" strike="noStrike" kern="0" cap="none" spc="0" normalizeH="0" baseline="0" noProof="0" dirty="0">
              <a:ln>
                <a:noFill/>
              </a:ln>
              <a:solidFill>
                <a:srgbClr val="000000"/>
              </a:solidFill>
              <a:effectLst/>
              <a:uLnTx/>
              <a:uFillTx/>
              <a:latin typeface="Calibri" pitchFamily="34" charset="0"/>
            </a:endParaRPr>
          </a:p>
        </p:txBody>
      </p:sp>
      <p:sp>
        <p:nvSpPr>
          <p:cNvPr id="47" name="Rectangle 211"/>
          <p:cNvSpPr>
            <a:spLocks noChangeArrowheads="1"/>
          </p:cNvSpPr>
          <p:nvPr/>
        </p:nvSpPr>
        <p:spPr bwMode="auto">
          <a:xfrm>
            <a:off x="1367152" y="4981889"/>
            <a:ext cx="1260000" cy="720000"/>
          </a:xfrm>
          <a:prstGeom prst="rect">
            <a:avLst/>
          </a:prstGeom>
          <a:noFill/>
          <a:ln w="12700" algn="ctr">
            <a:solidFill>
              <a:srgbClr val="808080"/>
            </a:solidFill>
            <a:miter lim="800000"/>
            <a:headEnd/>
            <a:tailEnd/>
          </a:ln>
          <a:effectLst/>
        </p:spPr>
        <p:txBody>
          <a:bodyPr lIns="36000" rIns="3600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pitchFamily="34" charset="0"/>
              </a:rPr>
              <a:t>33 lost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pitchFamily="34" charset="0"/>
              </a:rPr>
              <a:t>to follow-up</a:t>
            </a:r>
            <a:endParaRPr kumimoji="0" lang="en-US" sz="1800" b="0" i="0" u="none" strike="noStrike" kern="0" cap="none" spc="0" normalizeH="0" baseline="0" noProof="0" dirty="0">
              <a:ln>
                <a:noFill/>
              </a:ln>
              <a:solidFill>
                <a:srgbClr val="000000"/>
              </a:solidFill>
              <a:effectLst/>
              <a:uLnTx/>
              <a:uFillTx/>
              <a:latin typeface="Calibri" pitchFamily="34" charset="0"/>
            </a:endParaRPr>
          </a:p>
        </p:txBody>
      </p:sp>
      <p:sp>
        <p:nvSpPr>
          <p:cNvPr id="48" name="Rectangle 144"/>
          <p:cNvSpPr>
            <a:spLocks noChangeArrowheads="1"/>
          </p:cNvSpPr>
          <p:nvPr/>
        </p:nvSpPr>
        <p:spPr bwMode="auto">
          <a:xfrm>
            <a:off x="1350504" y="3029922"/>
            <a:ext cx="1260000" cy="720000"/>
          </a:xfrm>
          <a:prstGeom prst="rect">
            <a:avLst/>
          </a:prstGeom>
          <a:noFill/>
          <a:ln w="12700">
            <a:solidFill>
              <a:srgbClr val="808080"/>
            </a:solidFill>
            <a:miter lim="800000"/>
            <a:headEnd/>
            <a:tailEnd/>
          </a:ln>
        </p:spPr>
        <p:txBody>
          <a:bodyPr lIns="36000" rIns="36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Calibri" pitchFamily="34" charset="0"/>
              </a:rPr>
              <a:t>3 consent withdrawn</a:t>
            </a:r>
            <a:endParaRPr kumimoji="0" lang="en-US" sz="1800" b="0" i="0" u="none" strike="noStrike" kern="0" cap="none" spc="0" normalizeH="0" baseline="0" noProof="0" dirty="0">
              <a:ln>
                <a:noFill/>
              </a:ln>
              <a:solidFill>
                <a:srgbClr val="000000"/>
              </a:solidFill>
              <a:effectLst/>
              <a:uLnTx/>
              <a:uFillTx/>
              <a:latin typeface="Calibri" pitchFamily="34" charset="0"/>
            </a:endParaRPr>
          </a:p>
        </p:txBody>
      </p:sp>
      <p:sp>
        <p:nvSpPr>
          <p:cNvPr id="50"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4000" b="1" i="0" u="none" strike="noStrike" kern="0" cap="none" spc="0" normalizeH="0" noProof="0" dirty="0" smtClean="0">
                <a:ln>
                  <a:noFill/>
                </a:ln>
                <a:solidFill>
                  <a:srgbClr val="C00000"/>
                </a:solidFill>
                <a:effectLst/>
                <a:uLnTx/>
                <a:uFillTx/>
              </a:rPr>
              <a:t>CRASH-2: excellent follow up</a:t>
            </a:r>
            <a:endParaRPr kumimoji="0" lang="en-GB" sz="44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447536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4626" y="939961"/>
            <a:ext cx="8786842" cy="5247589"/>
          </a:xfrm>
          <a:prstGeom prst="rect">
            <a:avLst/>
          </a:prstGeom>
        </p:spPr>
        <p:txBody>
          <a:bodyPr wrap="square">
            <a:spAutoFit/>
          </a:bodyPr>
          <a:lstStyle/>
          <a:p>
            <a:pPr marL="0" marR="0" lvl="0" indent="0" defTabSz="1219200" eaLnBrk="1" fontAlgn="auto" latinLnBrk="0" hangingPunct="1">
              <a:lnSpc>
                <a:spcPct val="100000"/>
              </a:lnSpc>
              <a:spcBef>
                <a:spcPts val="0"/>
              </a:spcBef>
              <a:spcAft>
                <a:spcPts val="0"/>
              </a:spcAft>
              <a:buClrTx/>
              <a:buSzTx/>
              <a:buFontTx/>
              <a:buNone/>
              <a:tabLst>
                <a:tab pos="2692400" algn="l"/>
                <a:tab pos="3768725" algn="l"/>
                <a:tab pos="5205413" algn="l"/>
                <a:tab pos="7620000" algn="l"/>
              </a:tabLst>
              <a:defRPr/>
            </a:pPr>
            <a:r>
              <a:rPr kumimoji="0" lang="en-US" sz="2300" b="1" i="0" u="none" strike="noStrike" kern="0" cap="none" spc="0" normalizeH="0" baseline="0" noProof="0" dirty="0" smtClean="0">
                <a:ln>
                  <a:noFill/>
                </a:ln>
                <a:solidFill>
                  <a:schemeClr val="accent1"/>
                </a:solidFill>
                <a:effectLst/>
                <a:uLnTx/>
                <a:uFillTx/>
              </a:rPr>
              <a:t>Cause of death	TXA	Placebo 	Risk of death</a:t>
            </a:r>
            <a:r>
              <a:rPr kumimoji="0" lang="en-US" sz="2300" b="1" i="0" u="none" strike="noStrike" kern="0" cap="none" spc="0" normalizeH="0" noProof="0" dirty="0" smtClean="0">
                <a:ln>
                  <a:noFill/>
                </a:ln>
                <a:solidFill>
                  <a:schemeClr val="accent1"/>
                </a:solidFill>
                <a:effectLst/>
                <a:uLnTx/>
                <a:uFillTx/>
              </a:rPr>
              <a:t>      </a:t>
            </a:r>
            <a:r>
              <a:rPr kumimoji="0" lang="en-US" sz="2300" b="1" i="0" u="none" strike="noStrike" kern="0" cap="none" spc="0" normalizeH="0" baseline="0" noProof="0" dirty="0" smtClean="0">
                <a:ln>
                  <a:noFill/>
                </a:ln>
                <a:solidFill>
                  <a:schemeClr val="accent1"/>
                </a:solidFill>
                <a:effectLst/>
                <a:uLnTx/>
                <a:uFillTx/>
              </a:rPr>
              <a:t>P value</a:t>
            </a: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Lst>
              <a:defRPr/>
            </a:pPr>
            <a:r>
              <a:rPr lang="en-US" sz="2400" b="1" kern="0" noProof="0" dirty="0" smtClean="0">
                <a:solidFill>
                  <a:schemeClr val="accent1"/>
                </a:solidFill>
              </a:rPr>
              <a:t>	</a:t>
            </a:r>
            <a:r>
              <a:rPr kumimoji="0" lang="en-US" sz="2400" b="0" i="0" u="none" strike="noStrike" kern="0" cap="none" spc="0" normalizeH="0" baseline="0" noProof="0" dirty="0" smtClean="0">
                <a:ln>
                  <a:noFill/>
                </a:ln>
                <a:solidFill>
                  <a:schemeClr val="accent1"/>
                </a:solidFill>
                <a:effectLst/>
                <a:uLnTx/>
                <a:uFillTx/>
              </a:rPr>
              <a:t>10,060  10,067</a:t>
            </a: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Lst>
              <a:defRPr/>
            </a:pPr>
            <a:endParaRPr kumimoji="0" lang="en-US" sz="2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 pos="7620000" algn="l"/>
              </a:tabLst>
              <a:defRPr/>
            </a:pPr>
            <a:r>
              <a:rPr kumimoji="0" lang="nl-NL" sz="2400" b="0" i="0" u="none" strike="noStrike" kern="0" cap="none" spc="0" normalizeH="0" baseline="0" noProof="0" dirty="0" smtClean="0">
                <a:ln>
                  <a:noFill/>
                </a:ln>
                <a:solidFill>
                  <a:srgbClr val="000000"/>
                </a:solidFill>
                <a:effectLst/>
                <a:uLnTx/>
                <a:uFillTx/>
              </a:rPr>
              <a:t>Bleeding  	489  	574 	0.85 (0.76–0.96) 	0.0077</a:t>
            </a: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Lst>
              <a:defRPr/>
            </a:pPr>
            <a:endParaRPr kumimoji="0" lang="nl-NL" sz="2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 pos="7620000" algn="l"/>
              </a:tabLst>
              <a:defRPr/>
            </a:pPr>
            <a:r>
              <a:rPr kumimoji="0" lang="es-ES" sz="2400" b="0" i="0" u="none" strike="noStrike" kern="0" cap="none" spc="0" normalizeH="0" baseline="0" noProof="0" dirty="0" smtClean="0">
                <a:ln>
                  <a:noFill/>
                </a:ln>
                <a:solidFill>
                  <a:srgbClr val="000000"/>
                </a:solidFill>
                <a:effectLst/>
                <a:uLnTx/>
                <a:uFillTx/>
              </a:rPr>
              <a:t>Thrombosis	 33 	 48	0.69 (0.44–1.07) 	 0.096</a:t>
            </a: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Lst>
              <a:defRPr/>
            </a:pPr>
            <a:endParaRPr kumimoji="0" lang="es-ES" sz="2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 pos="7620000" algn="l"/>
              </a:tabLst>
              <a:defRPr/>
            </a:pPr>
            <a:r>
              <a:rPr kumimoji="0" lang="en-US" sz="2400" b="0" i="0" u="none" strike="noStrike" kern="0" cap="none" spc="0" normalizeH="0" baseline="0" noProof="0" dirty="0" smtClean="0">
                <a:ln>
                  <a:noFill/>
                </a:ln>
                <a:solidFill>
                  <a:srgbClr val="000000"/>
                </a:solidFill>
                <a:effectLst/>
                <a:uLnTx/>
                <a:uFillTx/>
              </a:rPr>
              <a:t>Organ failure 	209 	233 	0.90 (0.75–1.08) 	  0.25</a:t>
            </a: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Lst>
              <a:defRPr/>
            </a:pPr>
            <a:endParaRPr kumimoji="0" lang="en-US" sz="2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 pos="7620000" algn="l"/>
              </a:tabLst>
              <a:defRPr/>
            </a:pPr>
            <a:r>
              <a:rPr kumimoji="0" lang="en-US" sz="2400" b="0" i="0" u="none" strike="noStrike" kern="0" cap="none" spc="0" normalizeH="0" baseline="0" noProof="0" dirty="0" smtClean="0">
                <a:ln>
                  <a:noFill/>
                </a:ln>
                <a:solidFill>
                  <a:srgbClr val="000000"/>
                </a:solidFill>
                <a:effectLst/>
                <a:uLnTx/>
                <a:uFillTx/>
              </a:rPr>
              <a:t>Head injury 	603 	621	0.97 (0.87–1.08) 	  0.60</a:t>
            </a: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Lst>
              <a:defRPr/>
            </a:pPr>
            <a:endParaRPr kumimoji="0" lang="en-US" sz="24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 pos="7620000" algn="l"/>
              </a:tabLst>
              <a:defRPr/>
            </a:pPr>
            <a:r>
              <a:rPr kumimoji="0" lang="en-US" sz="2400" b="0" i="0" u="none" strike="noStrike" kern="0" cap="none" spc="0" normalizeH="0" baseline="0" noProof="0" dirty="0" smtClean="0">
                <a:ln>
                  <a:noFill/>
                </a:ln>
                <a:solidFill>
                  <a:srgbClr val="000000"/>
                </a:solidFill>
                <a:effectLst/>
                <a:uLnTx/>
                <a:uFillTx/>
              </a:rPr>
              <a:t>Other 	129 	137 	0.94 (0.74–1.20) 	  0.63</a:t>
            </a: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Lst>
              <a:defRPr/>
            </a:pPr>
            <a:endParaRPr kumimoji="0" lang="en-US" sz="2400" b="1"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tab pos="2692400" algn="l"/>
                <a:tab pos="3768725" algn="l"/>
                <a:tab pos="5205413" algn="l"/>
                <a:tab pos="7620000" algn="l"/>
              </a:tabLst>
              <a:defRPr/>
            </a:pPr>
            <a:r>
              <a:rPr kumimoji="0" lang="en-US" sz="2400" b="1" i="0" u="none" strike="noStrike" kern="0" cap="none" spc="0" normalizeH="0" baseline="0" noProof="0" dirty="0" smtClean="0">
                <a:ln>
                  <a:noFill/>
                </a:ln>
                <a:effectLst/>
                <a:uLnTx/>
                <a:uFillTx/>
              </a:rPr>
              <a:t>Any</a:t>
            </a:r>
            <a:r>
              <a:rPr kumimoji="0" lang="en-US" sz="2400" b="1" i="0" u="none" strike="noStrike" kern="0" cap="none" spc="0" normalizeH="0" baseline="0" noProof="0" dirty="0" smtClean="0">
                <a:ln>
                  <a:noFill/>
                </a:ln>
                <a:solidFill>
                  <a:schemeClr val="bg1"/>
                </a:solidFill>
                <a:effectLst/>
                <a:uLnTx/>
                <a:uFillTx/>
              </a:rPr>
              <a:t> </a:t>
            </a:r>
            <a:r>
              <a:rPr lang="en-US" sz="2400" b="1" kern="0" dirty="0"/>
              <a:t>D</a:t>
            </a:r>
            <a:r>
              <a:rPr kumimoji="0" lang="en-US" sz="2400" b="1" i="0" u="none" strike="noStrike" kern="0" cap="none" spc="0" normalizeH="0" baseline="0" noProof="0" dirty="0" err="1" smtClean="0">
                <a:ln>
                  <a:noFill/>
                </a:ln>
                <a:effectLst/>
                <a:uLnTx/>
                <a:uFillTx/>
              </a:rPr>
              <a:t>eath</a:t>
            </a:r>
            <a:r>
              <a:rPr kumimoji="0" lang="en-US" sz="2400" b="1" i="0" u="none" strike="noStrike" kern="0" cap="none" spc="0" normalizeH="0" baseline="0" noProof="0" dirty="0" smtClean="0">
                <a:ln>
                  <a:noFill/>
                </a:ln>
                <a:effectLst/>
                <a:uLnTx/>
                <a:uFillTx/>
              </a:rPr>
              <a:t> </a:t>
            </a:r>
            <a:r>
              <a:rPr kumimoji="0" lang="en-US" sz="2400" b="1" i="0" u="none" strike="noStrike" kern="0" cap="none" spc="0" normalizeH="0" baseline="0" noProof="0" dirty="0" smtClean="0">
                <a:ln>
                  <a:noFill/>
                </a:ln>
                <a:solidFill>
                  <a:schemeClr val="bg1"/>
                </a:solidFill>
                <a:effectLst/>
                <a:uLnTx/>
                <a:uFillTx/>
              </a:rPr>
              <a:t>             </a:t>
            </a:r>
            <a:r>
              <a:rPr kumimoji="0" lang="en-US" sz="2400" b="1" i="0" u="none" strike="noStrike" kern="0" cap="none" spc="0" normalizeH="0" baseline="0" noProof="0" dirty="0" smtClean="0">
                <a:ln>
                  <a:noFill/>
                </a:ln>
                <a:solidFill>
                  <a:srgbClr val="C00000"/>
                </a:solidFill>
                <a:effectLst/>
                <a:uLnTx/>
                <a:uFillTx/>
              </a:rPr>
              <a:t>1463     1613 	0.91 (0.85–0·97) 	0·0035</a:t>
            </a:r>
          </a:p>
        </p:txBody>
      </p:sp>
      <p:cxnSp>
        <p:nvCxnSpPr>
          <p:cNvPr id="7" name="Straight Connector 6"/>
          <p:cNvCxnSpPr/>
          <p:nvPr/>
        </p:nvCxnSpPr>
        <p:spPr>
          <a:xfrm>
            <a:off x="214282" y="1784338"/>
            <a:ext cx="86439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GB" sz="4000" b="1" i="0" u="none" strike="noStrike" kern="0" cap="none" spc="0" normalizeH="0" baseline="0" noProof="0" dirty="0" smtClean="0">
                <a:ln>
                  <a:noFill/>
                </a:ln>
                <a:solidFill>
                  <a:schemeClr val="tx2"/>
                </a:solidFill>
                <a:effectLst/>
                <a:uLnTx/>
                <a:uFillTx/>
              </a:rPr>
              <a:t>This is what</a:t>
            </a:r>
            <a:r>
              <a:rPr kumimoji="0" lang="en-GB" sz="4000" b="1" i="0" u="none" strike="noStrike" kern="0" cap="none" spc="0" normalizeH="0" noProof="0" dirty="0" smtClean="0">
                <a:ln>
                  <a:noFill/>
                </a:ln>
                <a:solidFill>
                  <a:schemeClr val="tx2"/>
                </a:solidFill>
                <a:effectLst/>
                <a:uLnTx/>
                <a:uFillTx/>
              </a:rPr>
              <a:t> was found</a:t>
            </a:r>
            <a:endParaRPr kumimoji="0" lang="en-GB" sz="4400" b="1" i="0" u="none" strike="noStrike" kern="0" cap="none" spc="0" normalizeH="0" baseline="0" noProof="0" dirty="0">
              <a:ln>
                <a:noFill/>
              </a:ln>
              <a:solidFill>
                <a:schemeClr val="tx2"/>
              </a:solidFill>
              <a:effectLst/>
              <a:uLnTx/>
              <a:uFillTx/>
            </a:endParaRPr>
          </a:p>
        </p:txBody>
      </p:sp>
    </p:spTree>
    <p:extLst>
      <p:ext uri="{BB962C8B-B14F-4D97-AF65-F5344CB8AC3E}">
        <p14:creationId xmlns:p14="http://schemas.microsoft.com/office/powerpoint/2010/main" val="25364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ChangeArrowheads="1"/>
          </p:cNvSpPr>
          <p:nvPr/>
        </p:nvSpPr>
        <p:spPr bwMode="auto">
          <a:xfrm>
            <a:off x="7075531" y="6085721"/>
            <a:ext cx="1446237" cy="276999"/>
          </a:xfrm>
          <a:prstGeom prst="rect">
            <a:avLst/>
          </a:prstGeom>
          <a:noFill/>
          <a:ln w="9525">
            <a:noFill/>
            <a:miter lim="800000"/>
            <a:headEnd/>
            <a:tailEnd/>
          </a:ln>
        </p:spPr>
        <p:txBody>
          <a:bodyPr wrap="square" lIns="0" tIns="0" rIns="0" bIns="0">
            <a:spAutoFit/>
          </a:bodyPr>
          <a:lstStyle/>
          <a:p>
            <a:pPr algn="ctr" defTabSz="846138"/>
            <a:r>
              <a:rPr lang="en-GB" sz="1800" dirty="0"/>
              <a:t> </a:t>
            </a:r>
            <a:r>
              <a:rPr lang="en-GB" sz="1800" dirty="0" smtClean="0"/>
              <a:t>TXA </a:t>
            </a:r>
            <a:r>
              <a:rPr lang="en-GB" sz="1800" dirty="0"/>
              <a:t>worse</a:t>
            </a:r>
          </a:p>
        </p:txBody>
      </p:sp>
      <p:sp>
        <p:nvSpPr>
          <p:cNvPr id="572419" name="Rectangle 3"/>
          <p:cNvSpPr>
            <a:spLocks noChangeArrowheads="1"/>
          </p:cNvSpPr>
          <p:nvPr/>
        </p:nvSpPr>
        <p:spPr bwMode="auto">
          <a:xfrm>
            <a:off x="5187042" y="6085721"/>
            <a:ext cx="1428760" cy="276999"/>
          </a:xfrm>
          <a:prstGeom prst="rect">
            <a:avLst/>
          </a:prstGeom>
          <a:noFill/>
          <a:ln w="9525">
            <a:noFill/>
            <a:miter lim="800000"/>
            <a:headEnd/>
            <a:tailEnd/>
          </a:ln>
        </p:spPr>
        <p:txBody>
          <a:bodyPr wrap="square" lIns="0" tIns="0" rIns="0" bIns="0">
            <a:spAutoFit/>
          </a:bodyPr>
          <a:lstStyle/>
          <a:p>
            <a:pPr algn="ctr" defTabSz="846138"/>
            <a:r>
              <a:rPr lang="en-GB" sz="1800" dirty="0" smtClean="0"/>
              <a:t>TXA better</a:t>
            </a:r>
            <a:endParaRPr lang="en-GB" sz="1800" dirty="0"/>
          </a:p>
        </p:txBody>
      </p:sp>
      <p:sp>
        <p:nvSpPr>
          <p:cNvPr id="572449" name="Rectangle 33"/>
          <p:cNvSpPr>
            <a:spLocks noChangeArrowheads="1"/>
          </p:cNvSpPr>
          <p:nvPr/>
        </p:nvSpPr>
        <p:spPr bwMode="auto">
          <a:xfrm>
            <a:off x="3837204" y="5726944"/>
            <a:ext cx="303061" cy="261610"/>
          </a:xfrm>
          <a:prstGeom prst="rect">
            <a:avLst/>
          </a:prstGeom>
          <a:noFill/>
          <a:ln w="9525">
            <a:noFill/>
            <a:miter lim="800000"/>
            <a:headEnd/>
            <a:tailEnd/>
          </a:ln>
        </p:spPr>
        <p:txBody>
          <a:bodyPr wrap="none" lIns="0" tIns="0" rIns="0" bIns="0">
            <a:spAutoFit/>
          </a:bodyPr>
          <a:lstStyle/>
          <a:p>
            <a:r>
              <a:rPr lang="en-GB" sz="1700" dirty="0">
                <a:solidFill>
                  <a:srgbClr val="000000"/>
                </a:solidFill>
              </a:rPr>
              <a:t>0.8</a:t>
            </a:r>
            <a:endParaRPr lang="en-GB" sz="1800" dirty="0">
              <a:solidFill>
                <a:srgbClr val="000000"/>
              </a:solidFill>
            </a:endParaRPr>
          </a:p>
        </p:txBody>
      </p:sp>
      <p:sp>
        <p:nvSpPr>
          <p:cNvPr id="572451" name="Rectangle 35"/>
          <p:cNvSpPr>
            <a:spLocks noChangeArrowheads="1"/>
          </p:cNvSpPr>
          <p:nvPr/>
        </p:nvSpPr>
        <p:spPr bwMode="auto">
          <a:xfrm>
            <a:off x="5280055" y="5728860"/>
            <a:ext cx="275717" cy="261610"/>
          </a:xfrm>
          <a:prstGeom prst="rect">
            <a:avLst/>
          </a:prstGeom>
          <a:noFill/>
          <a:ln w="9525">
            <a:noFill/>
            <a:miter lim="800000"/>
            <a:headEnd/>
            <a:tailEnd/>
          </a:ln>
        </p:spPr>
        <p:txBody>
          <a:bodyPr wrap="none" lIns="0" tIns="0" rIns="0" bIns="0">
            <a:spAutoFit/>
          </a:bodyPr>
          <a:lstStyle/>
          <a:p>
            <a:r>
              <a:rPr lang="en-GB" sz="1700" dirty="0" smtClean="0"/>
              <a:t>0.9</a:t>
            </a:r>
            <a:endParaRPr lang="en-GB" sz="1800" dirty="0"/>
          </a:p>
        </p:txBody>
      </p:sp>
      <p:sp>
        <p:nvSpPr>
          <p:cNvPr id="572453" name="Rectangle 37"/>
          <p:cNvSpPr>
            <a:spLocks noChangeArrowheads="1"/>
          </p:cNvSpPr>
          <p:nvPr/>
        </p:nvSpPr>
        <p:spPr bwMode="auto">
          <a:xfrm>
            <a:off x="6713578" y="5728860"/>
            <a:ext cx="275717" cy="261610"/>
          </a:xfrm>
          <a:prstGeom prst="rect">
            <a:avLst/>
          </a:prstGeom>
          <a:noFill/>
          <a:ln w="9525">
            <a:noFill/>
            <a:miter lim="800000"/>
            <a:headEnd/>
            <a:tailEnd/>
          </a:ln>
        </p:spPr>
        <p:txBody>
          <a:bodyPr wrap="none" lIns="0" tIns="0" rIns="0" bIns="0">
            <a:spAutoFit/>
          </a:bodyPr>
          <a:lstStyle/>
          <a:p>
            <a:r>
              <a:rPr lang="en-GB" sz="1700" dirty="0" smtClean="0"/>
              <a:t>1.0</a:t>
            </a:r>
            <a:endParaRPr lang="en-GB" sz="1800" dirty="0"/>
          </a:p>
        </p:txBody>
      </p:sp>
      <p:sp>
        <p:nvSpPr>
          <p:cNvPr id="572454" name="Line 38"/>
          <p:cNvSpPr>
            <a:spLocks noChangeShapeType="1"/>
          </p:cNvSpPr>
          <p:nvPr/>
        </p:nvSpPr>
        <p:spPr bwMode="auto">
          <a:xfrm flipV="1">
            <a:off x="3989408" y="5571368"/>
            <a:ext cx="1588" cy="119063"/>
          </a:xfrm>
          <a:prstGeom prst="line">
            <a:avLst/>
          </a:prstGeom>
          <a:noFill/>
          <a:ln w="9525">
            <a:solidFill>
              <a:schemeClr val="tx1"/>
            </a:solidFill>
            <a:round/>
            <a:headEnd/>
            <a:tailEnd/>
          </a:ln>
        </p:spPr>
        <p:txBody>
          <a:bodyPr/>
          <a:lstStyle/>
          <a:p>
            <a:endParaRPr lang="en-US"/>
          </a:p>
        </p:txBody>
      </p:sp>
      <p:sp>
        <p:nvSpPr>
          <p:cNvPr id="572455" name="Rectangle 39"/>
          <p:cNvSpPr>
            <a:spLocks noChangeArrowheads="1"/>
          </p:cNvSpPr>
          <p:nvPr/>
        </p:nvSpPr>
        <p:spPr bwMode="auto">
          <a:xfrm>
            <a:off x="8172400" y="5733256"/>
            <a:ext cx="275717" cy="261610"/>
          </a:xfrm>
          <a:prstGeom prst="rect">
            <a:avLst/>
          </a:prstGeom>
          <a:noFill/>
          <a:ln w="9525">
            <a:noFill/>
            <a:miter lim="800000"/>
            <a:headEnd/>
            <a:tailEnd/>
          </a:ln>
        </p:spPr>
        <p:txBody>
          <a:bodyPr wrap="none" lIns="0" tIns="0" rIns="0" bIns="0">
            <a:spAutoFit/>
          </a:bodyPr>
          <a:lstStyle/>
          <a:p>
            <a:r>
              <a:rPr lang="en-GB" sz="1700" dirty="0" smtClean="0"/>
              <a:t>1.1</a:t>
            </a:r>
            <a:endParaRPr lang="en-GB" sz="1800" dirty="0"/>
          </a:p>
        </p:txBody>
      </p:sp>
      <p:sp>
        <p:nvSpPr>
          <p:cNvPr id="572459" name="Line 43"/>
          <p:cNvSpPr>
            <a:spLocks noChangeShapeType="1"/>
          </p:cNvSpPr>
          <p:nvPr/>
        </p:nvSpPr>
        <p:spPr bwMode="auto">
          <a:xfrm flipV="1">
            <a:off x="6867567" y="3264141"/>
            <a:ext cx="1588" cy="2412000"/>
          </a:xfrm>
          <a:prstGeom prst="line">
            <a:avLst/>
          </a:prstGeom>
          <a:noFill/>
          <a:ln w="12700">
            <a:solidFill>
              <a:schemeClr val="tx1"/>
            </a:solidFill>
            <a:round/>
            <a:headEnd/>
            <a:tailEnd/>
          </a:ln>
        </p:spPr>
        <p:txBody>
          <a:bodyPr/>
          <a:lstStyle/>
          <a:p>
            <a:endParaRPr lang="en-US"/>
          </a:p>
        </p:txBody>
      </p:sp>
      <p:sp>
        <p:nvSpPr>
          <p:cNvPr id="572461" name="AutoShape 45"/>
          <p:cNvSpPr>
            <a:spLocks noChangeArrowheads="1"/>
          </p:cNvSpPr>
          <p:nvPr/>
        </p:nvSpPr>
        <p:spPr bwMode="auto">
          <a:xfrm>
            <a:off x="3923928" y="4544248"/>
            <a:ext cx="1722450" cy="398463"/>
          </a:xfrm>
          <a:prstGeom prst="diamond">
            <a:avLst/>
          </a:prstGeom>
          <a:solidFill>
            <a:srgbClr val="FF0000"/>
          </a:solidFill>
          <a:ln w="9525">
            <a:noFill/>
            <a:miter lim="800000"/>
            <a:headEnd/>
            <a:tailEnd/>
          </a:ln>
          <a:effectLst/>
        </p:spPr>
        <p:txBody>
          <a:bodyPr wrap="none" anchor="ctr"/>
          <a:lstStyle/>
          <a:p>
            <a:endParaRPr lang="en-US"/>
          </a:p>
        </p:txBody>
      </p:sp>
      <p:sp>
        <p:nvSpPr>
          <p:cNvPr id="27" name="Rectangle 43"/>
          <p:cNvSpPr>
            <a:spLocks noChangeArrowheads="1"/>
          </p:cNvSpPr>
          <p:nvPr/>
        </p:nvSpPr>
        <p:spPr bwMode="auto">
          <a:xfrm>
            <a:off x="5003829" y="2080429"/>
            <a:ext cx="3744913" cy="276999"/>
          </a:xfrm>
          <a:prstGeom prst="rect">
            <a:avLst/>
          </a:prstGeom>
          <a:noFill/>
          <a:ln w="9525">
            <a:noFill/>
            <a:miter lim="800000"/>
            <a:headEnd/>
            <a:tailEnd/>
          </a:ln>
        </p:spPr>
        <p:txBody>
          <a:bodyPr lIns="0" tIns="0" rIns="0" bIns="0">
            <a:spAutoFit/>
          </a:bodyPr>
          <a:lstStyle/>
          <a:p>
            <a:pPr algn="ctr" defTabSz="846138"/>
            <a:r>
              <a:rPr lang="en-GB" sz="1800" b="1" dirty="0" smtClean="0"/>
              <a:t>RR (95% </a:t>
            </a:r>
            <a:r>
              <a:rPr lang="en-GB" sz="1800" b="1" dirty="0"/>
              <a:t>CI)</a:t>
            </a:r>
          </a:p>
        </p:txBody>
      </p:sp>
      <p:cxnSp>
        <p:nvCxnSpPr>
          <p:cNvPr id="25" name="Straight Connector 24"/>
          <p:cNvCxnSpPr/>
          <p:nvPr/>
        </p:nvCxnSpPr>
        <p:spPr bwMode="auto">
          <a:xfrm>
            <a:off x="3996543" y="5576230"/>
            <a:ext cx="4320000" cy="1588"/>
          </a:xfrm>
          <a:prstGeom prst="line">
            <a:avLst/>
          </a:prstGeom>
          <a:noFill/>
          <a:ln w="9525" cap="flat" cmpd="sng" algn="ctr">
            <a:solidFill>
              <a:schemeClr val="tx1"/>
            </a:solidFill>
            <a:prstDash val="solid"/>
            <a:round/>
            <a:headEnd type="none" w="med" len="med"/>
            <a:tailEnd type="none" w="med" len="med"/>
          </a:ln>
          <a:effectLst/>
        </p:spPr>
      </p:cxnSp>
      <p:sp>
        <p:nvSpPr>
          <p:cNvPr id="28" name="Line 38"/>
          <p:cNvSpPr>
            <a:spLocks noChangeShapeType="1"/>
          </p:cNvSpPr>
          <p:nvPr/>
        </p:nvSpPr>
        <p:spPr bwMode="auto">
          <a:xfrm flipV="1">
            <a:off x="5430869" y="5580892"/>
            <a:ext cx="1588" cy="119063"/>
          </a:xfrm>
          <a:prstGeom prst="line">
            <a:avLst/>
          </a:prstGeom>
          <a:noFill/>
          <a:ln w="9525">
            <a:solidFill>
              <a:schemeClr val="tx1"/>
            </a:solidFill>
            <a:round/>
            <a:headEnd/>
            <a:tailEnd/>
          </a:ln>
        </p:spPr>
        <p:txBody>
          <a:bodyPr/>
          <a:lstStyle/>
          <a:p>
            <a:endParaRPr lang="en-US"/>
          </a:p>
        </p:txBody>
      </p:sp>
      <p:sp>
        <p:nvSpPr>
          <p:cNvPr id="30" name="Line 38"/>
          <p:cNvSpPr>
            <a:spLocks noChangeShapeType="1"/>
          </p:cNvSpPr>
          <p:nvPr/>
        </p:nvSpPr>
        <p:spPr bwMode="auto">
          <a:xfrm flipV="1">
            <a:off x="8312204" y="5576131"/>
            <a:ext cx="1588" cy="119063"/>
          </a:xfrm>
          <a:prstGeom prst="line">
            <a:avLst/>
          </a:prstGeom>
          <a:noFill/>
          <a:ln w="9525">
            <a:solidFill>
              <a:schemeClr val="tx1"/>
            </a:solidFill>
            <a:round/>
            <a:headEnd/>
            <a:tailEnd/>
          </a:ln>
        </p:spPr>
        <p:txBody>
          <a:bodyPr/>
          <a:lstStyle/>
          <a:p>
            <a:endParaRPr lang="en-US"/>
          </a:p>
        </p:txBody>
      </p:sp>
      <p:sp>
        <p:nvSpPr>
          <p:cNvPr id="572436" name="Text Box 20"/>
          <p:cNvSpPr txBox="1">
            <a:spLocks noChangeArrowheads="1"/>
          </p:cNvSpPr>
          <p:nvPr/>
        </p:nvSpPr>
        <p:spPr bwMode="auto">
          <a:xfrm>
            <a:off x="899592" y="1982912"/>
            <a:ext cx="2081227" cy="830997"/>
          </a:xfrm>
          <a:prstGeom prst="rect">
            <a:avLst/>
          </a:prstGeom>
          <a:noFill/>
          <a:ln w="9525" algn="ctr">
            <a:noFill/>
            <a:miter lim="800000"/>
            <a:headEnd/>
            <a:tailEnd/>
          </a:ln>
          <a:effectLst/>
        </p:spPr>
        <p:txBody>
          <a:bodyPr wrap="square" lIns="0" tIns="0" rIns="0" bIns="0">
            <a:spAutoFit/>
          </a:bodyPr>
          <a:lstStyle/>
          <a:p>
            <a:pPr defTabSz="846138">
              <a:lnSpc>
                <a:spcPct val="150000"/>
              </a:lnSpc>
            </a:pPr>
            <a:r>
              <a:rPr lang="en-GB" sz="1800" b="1" dirty="0" smtClean="0"/>
              <a:t>TXA </a:t>
            </a:r>
            <a:r>
              <a:rPr lang="en-US" sz="1800" b="1" dirty="0" smtClean="0"/>
              <a:t>(n=</a:t>
            </a:r>
            <a:r>
              <a:rPr lang="en-US" sz="1800" b="1" dirty="0" smtClean="0">
                <a:latin typeface="Arial"/>
                <a:ea typeface="Calibri"/>
                <a:cs typeface="Times New Roman"/>
              </a:rPr>
              <a:t> 10,060)</a:t>
            </a:r>
            <a:endParaRPr lang="en-GB" sz="1800" b="1" dirty="0" smtClean="0"/>
          </a:p>
          <a:p>
            <a:pPr defTabSz="846138">
              <a:lnSpc>
                <a:spcPct val="150000"/>
              </a:lnSpc>
            </a:pPr>
            <a:r>
              <a:rPr lang="en-GB" sz="1800" dirty="0" smtClean="0"/>
              <a:t>489 (4.9%)</a:t>
            </a:r>
          </a:p>
        </p:txBody>
      </p:sp>
      <p:sp>
        <p:nvSpPr>
          <p:cNvPr id="29" name="Text Box 21"/>
          <p:cNvSpPr txBox="1">
            <a:spLocks noChangeArrowheads="1"/>
          </p:cNvSpPr>
          <p:nvPr/>
        </p:nvSpPr>
        <p:spPr bwMode="auto">
          <a:xfrm>
            <a:off x="3688614" y="1987220"/>
            <a:ext cx="2395554" cy="830997"/>
          </a:xfrm>
          <a:prstGeom prst="rect">
            <a:avLst/>
          </a:prstGeom>
          <a:noFill/>
          <a:ln w="9525" algn="ctr">
            <a:noFill/>
            <a:miter lim="800000"/>
            <a:headEnd/>
            <a:tailEnd/>
          </a:ln>
          <a:effectLst/>
        </p:spPr>
        <p:txBody>
          <a:bodyPr wrap="square" lIns="0" tIns="0" rIns="0" bIns="0">
            <a:spAutoFit/>
          </a:bodyPr>
          <a:lstStyle/>
          <a:p>
            <a:pPr defTabSz="846138">
              <a:lnSpc>
                <a:spcPct val="150000"/>
              </a:lnSpc>
            </a:pPr>
            <a:r>
              <a:rPr lang="en-GB" sz="1800" b="1" dirty="0" smtClean="0"/>
              <a:t>Placebo </a:t>
            </a:r>
            <a:r>
              <a:rPr lang="en-US" sz="1800" b="1" dirty="0" smtClean="0"/>
              <a:t>(n=</a:t>
            </a:r>
            <a:r>
              <a:rPr lang="en-US" sz="1800" b="1" dirty="0" smtClean="0">
                <a:latin typeface="Arial"/>
                <a:ea typeface="Calibri"/>
                <a:cs typeface="Times New Roman"/>
              </a:rPr>
              <a:t> 10,067)</a:t>
            </a:r>
            <a:endParaRPr lang="en-GB" sz="1800" b="1" dirty="0" smtClean="0"/>
          </a:p>
          <a:p>
            <a:pPr defTabSz="846138">
              <a:lnSpc>
                <a:spcPct val="150000"/>
              </a:lnSpc>
            </a:pPr>
            <a:r>
              <a:rPr lang="en-GB" sz="1800" dirty="0" smtClean="0"/>
              <a:t>574 (5.7%)</a:t>
            </a:r>
          </a:p>
        </p:txBody>
      </p:sp>
      <p:sp>
        <p:nvSpPr>
          <p:cNvPr id="36" name="Text Box 31"/>
          <p:cNvSpPr txBox="1">
            <a:spLocks noChangeArrowheads="1"/>
          </p:cNvSpPr>
          <p:nvPr/>
        </p:nvSpPr>
        <p:spPr bwMode="auto">
          <a:xfrm>
            <a:off x="683568" y="4581128"/>
            <a:ext cx="3071834" cy="276999"/>
          </a:xfrm>
          <a:prstGeom prst="rect">
            <a:avLst/>
          </a:prstGeom>
          <a:noFill/>
          <a:ln w="9525" algn="ctr">
            <a:noFill/>
            <a:miter lim="800000"/>
            <a:headEnd/>
            <a:tailEnd/>
          </a:ln>
          <a:effectLst/>
        </p:spPr>
        <p:txBody>
          <a:bodyPr wrap="square" lIns="0" tIns="0" rIns="0" bIns="0">
            <a:spAutoFit/>
          </a:bodyPr>
          <a:lstStyle/>
          <a:p>
            <a:r>
              <a:rPr lang="en-GB" sz="1800" b="1" dirty="0" smtClean="0"/>
              <a:t>0.85 (0.76–0.96) 2P=0.0077</a:t>
            </a:r>
            <a:endParaRPr lang="en-GB" sz="1800" b="1" dirty="0"/>
          </a:p>
        </p:txBody>
      </p:sp>
      <p:sp>
        <p:nvSpPr>
          <p:cNvPr id="19" name="Text Box 2"/>
          <p:cNvSpPr txBox="1">
            <a:spLocks noChangeArrowheads="1"/>
          </p:cNvSpPr>
          <p:nvPr/>
        </p:nvSpPr>
        <p:spPr bwMode="auto">
          <a:xfrm>
            <a:off x="0" y="71414"/>
            <a:ext cx="9144000" cy="1323439"/>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4000" b="1" i="0" u="none" strike="noStrike" kern="0" cap="none" spc="0" normalizeH="0" baseline="0" noProof="0" dirty="0" smtClean="0">
                <a:ln>
                  <a:noFill/>
                </a:ln>
                <a:solidFill>
                  <a:srgbClr val="464646"/>
                </a:solidFill>
                <a:effectLst/>
                <a:uLnTx/>
                <a:uFillTx/>
              </a:rPr>
              <a:t>Most of the benefit is for</a:t>
            </a:r>
            <a:r>
              <a:rPr kumimoji="0" lang="en-GB" sz="4000" b="1" i="0" u="none" strike="noStrike" kern="0" cap="none" spc="0" normalizeH="0" noProof="0" dirty="0" smtClean="0">
                <a:ln>
                  <a:noFill/>
                </a:ln>
                <a:solidFill>
                  <a:srgbClr val="464646"/>
                </a:solidFill>
                <a:effectLst/>
                <a:uLnTx/>
                <a:uFillTx/>
              </a:rPr>
              <a:t> bleeding deaths</a:t>
            </a:r>
            <a:endParaRPr kumimoji="0" lang="en-GB" sz="4400" b="1" i="0" u="none" strike="noStrike" kern="0" cap="none" spc="0" normalizeH="0" baseline="0" noProof="0" dirty="0">
              <a:ln>
                <a:noFill/>
              </a:ln>
              <a:solidFill>
                <a:srgbClr val="464646"/>
              </a:solidFill>
              <a:effectLst/>
              <a:uLnTx/>
              <a:uFillTx/>
            </a:endParaRPr>
          </a:p>
        </p:txBody>
      </p:sp>
    </p:spTree>
    <p:extLst>
      <p:ext uri="{BB962C8B-B14F-4D97-AF65-F5344CB8AC3E}">
        <p14:creationId xmlns:p14="http://schemas.microsoft.com/office/powerpoint/2010/main" val="2963523163"/>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4"/>
          <p:cNvSpPr>
            <a:spLocks noChangeShapeType="1"/>
          </p:cNvSpPr>
          <p:nvPr/>
        </p:nvSpPr>
        <p:spPr bwMode="auto">
          <a:xfrm flipV="1">
            <a:off x="5018088" y="5578475"/>
            <a:ext cx="1587" cy="119063"/>
          </a:xfrm>
          <a:prstGeom prst="line">
            <a:avLst/>
          </a:prstGeom>
          <a:noFill/>
          <a:ln w="9525">
            <a:solidFill>
              <a:schemeClr val="tx1"/>
            </a:solidFill>
            <a:round/>
            <a:headEnd/>
            <a:tailEnd/>
          </a:ln>
        </p:spPr>
        <p:txBody>
          <a:bodyPr/>
          <a:lstStyle/>
          <a:p>
            <a:endParaRPr lang="en-US"/>
          </a:p>
        </p:txBody>
      </p:sp>
      <p:sp>
        <p:nvSpPr>
          <p:cNvPr id="3" name="Line 14"/>
          <p:cNvSpPr>
            <a:spLocks noChangeShapeType="1"/>
          </p:cNvSpPr>
          <p:nvPr/>
        </p:nvSpPr>
        <p:spPr bwMode="auto">
          <a:xfrm flipV="1">
            <a:off x="3243263" y="5575300"/>
            <a:ext cx="0" cy="119063"/>
          </a:xfrm>
          <a:prstGeom prst="line">
            <a:avLst/>
          </a:prstGeom>
          <a:noFill/>
          <a:ln w="9525">
            <a:solidFill>
              <a:schemeClr val="tx1"/>
            </a:solidFill>
            <a:round/>
            <a:headEnd/>
            <a:tailEnd/>
          </a:ln>
        </p:spPr>
        <p:txBody>
          <a:bodyPr/>
          <a:lstStyle/>
          <a:p>
            <a:endParaRPr lang="en-US"/>
          </a:p>
        </p:txBody>
      </p:sp>
      <p:sp>
        <p:nvSpPr>
          <p:cNvPr id="4" name="Line 24"/>
          <p:cNvSpPr>
            <a:spLocks noChangeShapeType="1"/>
          </p:cNvSpPr>
          <p:nvPr/>
        </p:nvSpPr>
        <p:spPr bwMode="auto">
          <a:xfrm flipV="1">
            <a:off x="3582988" y="1744663"/>
            <a:ext cx="0" cy="3852862"/>
          </a:xfrm>
          <a:prstGeom prst="line">
            <a:avLst/>
          </a:prstGeom>
          <a:noFill/>
          <a:ln w="22225">
            <a:solidFill>
              <a:schemeClr val="tx1"/>
            </a:solidFill>
            <a:prstDash val="dash"/>
            <a:round/>
            <a:headEnd/>
            <a:tailEnd/>
          </a:ln>
        </p:spPr>
        <p:txBody>
          <a:bodyPr/>
          <a:lstStyle/>
          <a:p>
            <a:endParaRPr lang="en-US"/>
          </a:p>
        </p:txBody>
      </p:sp>
      <p:cxnSp>
        <p:nvCxnSpPr>
          <p:cNvPr id="5" name="Straight Connector 6"/>
          <p:cNvCxnSpPr>
            <a:cxnSpLocks noChangeShapeType="1"/>
          </p:cNvCxnSpPr>
          <p:nvPr/>
        </p:nvCxnSpPr>
        <p:spPr bwMode="auto">
          <a:xfrm>
            <a:off x="2506663" y="5578475"/>
            <a:ext cx="4294187" cy="1588"/>
          </a:xfrm>
          <a:prstGeom prst="line">
            <a:avLst/>
          </a:prstGeom>
          <a:noFill/>
          <a:ln w="9525" algn="ctr">
            <a:solidFill>
              <a:schemeClr val="tx1"/>
            </a:solidFill>
            <a:round/>
            <a:headEnd/>
            <a:tailEnd/>
          </a:ln>
        </p:spPr>
      </p:cxnSp>
      <p:sp>
        <p:nvSpPr>
          <p:cNvPr id="6" name="Line 14"/>
          <p:cNvSpPr>
            <a:spLocks noChangeShapeType="1"/>
          </p:cNvSpPr>
          <p:nvPr/>
        </p:nvSpPr>
        <p:spPr bwMode="auto">
          <a:xfrm flipV="1">
            <a:off x="2511425" y="5575300"/>
            <a:ext cx="0" cy="119063"/>
          </a:xfrm>
          <a:prstGeom prst="line">
            <a:avLst/>
          </a:prstGeom>
          <a:noFill/>
          <a:ln w="9525">
            <a:solidFill>
              <a:schemeClr val="tx1"/>
            </a:solidFill>
            <a:round/>
            <a:headEnd/>
            <a:tailEnd/>
          </a:ln>
        </p:spPr>
        <p:txBody>
          <a:bodyPr/>
          <a:lstStyle/>
          <a:p>
            <a:endParaRPr lang="en-US"/>
          </a:p>
        </p:txBody>
      </p:sp>
      <p:sp>
        <p:nvSpPr>
          <p:cNvPr id="7" name="Line 14"/>
          <p:cNvSpPr>
            <a:spLocks noChangeShapeType="1"/>
          </p:cNvSpPr>
          <p:nvPr/>
        </p:nvSpPr>
        <p:spPr bwMode="auto">
          <a:xfrm flipV="1">
            <a:off x="3897313" y="5575300"/>
            <a:ext cx="0" cy="119063"/>
          </a:xfrm>
          <a:prstGeom prst="line">
            <a:avLst/>
          </a:prstGeom>
          <a:noFill/>
          <a:ln w="9525">
            <a:solidFill>
              <a:schemeClr val="tx1"/>
            </a:solidFill>
            <a:round/>
            <a:headEnd/>
            <a:tailEnd/>
          </a:ln>
        </p:spPr>
        <p:txBody>
          <a:bodyPr/>
          <a:lstStyle/>
          <a:p>
            <a:endParaRPr lang="en-US"/>
          </a:p>
        </p:txBody>
      </p:sp>
      <p:sp>
        <p:nvSpPr>
          <p:cNvPr id="8" name="Line 14"/>
          <p:cNvSpPr>
            <a:spLocks noChangeShapeType="1"/>
          </p:cNvSpPr>
          <p:nvPr/>
        </p:nvSpPr>
        <p:spPr bwMode="auto">
          <a:xfrm flipV="1">
            <a:off x="4484688" y="5578475"/>
            <a:ext cx="1587" cy="119063"/>
          </a:xfrm>
          <a:prstGeom prst="line">
            <a:avLst/>
          </a:prstGeom>
          <a:noFill/>
          <a:ln w="9525">
            <a:solidFill>
              <a:schemeClr val="tx1"/>
            </a:solidFill>
            <a:round/>
            <a:headEnd/>
            <a:tailEnd/>
          </a:ln>
        </p:spPr>
        <p:txBody>
          <a:bodyPr/>
          <a:lstStyle/>
          <a:p>
            <a:endParaRPr lang="en-US"/>
          </a:p>
        </p:txBody>
      </p:sp>
      <p:sp>
        <p:nvSpPr>
          <p:cNvPr id="9" name="Line 14"/>
          <p:cNvSpPr>
            <a:spLocks noChangeShapeType="1"/>
          </p:cNvSpPr>
          <p:nvPr/>
        </p:nvSpPr>
        <p:spPr bwMode="auto">
          <a:xfrm flipV="1">
            <a:off x="5502275" y="5578475"/>
            <a:ext cx="0" cy="119063"/>
          </a:xfrm>
          <a:prstGeom prst="line">
            <a:avLst/>
          </a:prstGeom>
          <a:noFill/>
          <a:ln w="9525">
            <a:solidFill>
              <a:schemeClr val="tx1"/>
            </a:solidFill>
            <a:round/>
            <a:headEnd/>
            <a:tailEnd/>
          </a:ln>
        </p:spPr>
        <p:txBody>
          <a:bodyPr/>
          <a:lstStyle/>
          <a:p>
            <a:endParaRPr lang="en-US"/>
          </a:p>
        </p:txBody>
      </p:sp>
      <p:sp>
        <p:nvSpPr>
          <p:cNvPr id="10" name="Rectangle 91"/>
          <p:cNvSpPr>
            <a:spLocks noChangeArrowheads="1"/>
          </p:cNvSpPr>
          <p:nvPr/>
        </p:nvSpPr>
        <p:spPr bwMode="auto">
          <a:xfrm>
            <a:off x="4449763" y="5711825"/>
            <a:ext cx="85725" cy="215900"/>
          </a:xfrm>
          <a:prstGeom prst="rect">
            <a:avLst/>
          </a:prstGeom>
          <a:noFill/>
          <a:ln w="9525">
            <a:noFill/>
            <a:miter lim="800000"/>
            <a:headEnd/>
            <a:tailEnd/>
          </a:ln>
        </p:spPr>
        <p:txBody>
          <a:bodyPr wrap="none" lIns="0" tIns="0" rIns="0" bIns="0">
            <a:spAutoFit/>
          </a:bodyPr>
          <a:lstStyle/>
          <a:p>
            <a:r>
              <a:rPr lang="en-US" sz="1400"/>
              <a:t>1</a:t>
            </a:r>
          </a:p>
        </p:txBody>
      </p:sp>
      <p:sp>
        <p:nvSpPr>
          <p:cNvPr id="11" name="Rectangle 93"/>
          <p:cNvSpPr>
            <a:spLocks noChangeArrowheads="1"/>
          </p:cNvSpPr>
          <p:nvPr/>
        </p:nvSpPr>
        <p:spPr bwMode="auto">
          <a:xfrm>
            <a:off x="2451100" y="5711825"/>
            <a:ext cx="128588" cy="215900"/>
          </a:xfrm>
          <a:prstGeom prst="rect">
            <a:avLst/>
          </a:prstGeom>
          <a:noFill/>
          <a:ln w="9525">
            <a:noFill/>
            <a:miter lim="800000"/>
            <a:headEnd/>
            <a:tailEnd/>
          </a:ln>
        </p:spPr>
        <p:txBody>
          <a:bodyPr wrap="none" lIns="0" tIns="0" rIns="0" bIns="0">
            <a:spAutoFit/>
          </a:bodyPr>
          <a:lstStyle/>
          <a:p>
            <a:r>
              <a:rPr lang="en-US" sz="1400">
                <a:cs typeface="Arial" charset="0"/>
              </a:rPr>
              <a:t>.7</a:t>
            </a:r>
          </a:p>
        </p:txBody>
      </p:sp>
      <p:sp>
        <p:nvSpPr>
          <p:cNvPr id="12" name="Rectangle 13"/>
          <p:cNvSpPr>
            <a:spLocks noChangeArrowheads="1"/>
          </p:cNvSpPr>
          <p:nvPr/>
        </p:nvSpPr>
        <p:spPr bwMode="auto">
          <a:xfrm>
            <a:off x="3189288" y="5708650"/>
            <a:ext cx="128587" cy="215900"/>
          </a:xfrm>
          <a:prstGeom prst="rect">
            <a:avLst/>
          </a:prstGeom>
          <a:noFill/>
          <a:ln w="9525">
            <a:noFill/>
            <a:miter lim="800000"/>
            <a:headEnd/>
            <a:tailEnd/>
          </a:ln>
        </p:spPr>
        <p:txBody>
          <a:bodyPr wrap="none" lIns="0" tIns="0" rIns="0" bIns="0">
            <a:spAutoFit/>
          </a:bodyPr>
          <a:lstStyle/>
          <a:p>
            <a:r>
              <a:rPr lang="en-US" sz="1400">
                <a:cs typeface="Arial" charset="0"/>
              </a:rPr>
              <a:t>.8</a:t>
            </a:r>
          </a:p>
        </p:txBody>
      </p:sp>
      <p:sp>
        <p:nvSpPr>
          <p:cNvPr id="13" name="Rectangle 97"/>
          <p:cNvSpPr>
            <a:spLocks noChangeArrowheads="1"/>
          </p:cNvSpPr>
          <p:nvPr/>
        </p:nvSpPr>
        <p:spPr bwMode="auto">
          <a:xfrm>
            <a:off x="3846513" y="5708650"/>
            <a:ext cx="128587" cy="215900"/>
          </a:xfrm>
          <a:prstGeom prst="rect">
            <a:avLst/>
          </a:prstGeom>
          <a:noFill/>
          <a:ln w="9525">
            <a:noFill/>
            <a:miter lim="800000"/>
            <a:headEnd/>
            <a:tailEnd/>
          </a:ln>
        </p:spPr>
        <p:txBody>
          <a:bodyPr wrap="none" lIns="0" tIns="0" rIns="0" bIns="0">
            <a:spAutoFit/>
          </a:bodyPr>
          <a:lstStyle/>
          <a:p>
            <a:r>
              <a:rPr lang="en-US" sz="1400">
                <a:cs typeface="Arial" charset="0"/>
              </a:rPr>
              <a:t>.9</a:t>
            </a:r>
          </a:p>
        </p:txBody>
      </p:sp>
      <p:sp>
        <p:nvSpPr>
          <p:cNvPr id="14" name="Rectangle 101"/>
          <p:cNvSpPr>
            <a:spLocks noChangeArrowheads="1"/>
          </p:cNvSpPr>
          <p:nvPr/>
        </p:nvSpPr>
        <p:spPr bwMode="auto">
          <a:xfrm>
            <a:off x="4930775" y="5711825"/>
            <a:ext cx="212725" cy="215900"/>
          </a:xfrm>
          <a:prstGeom prst="rect">
            <a:avLst/>
          </a:prstGeom>
          <a:noFill/>
          <a:ln w="9525">
            <a:noFill/>
            <a:miter lim="800000"/>
            <a:headEnd/>
            <a:tailEnd/>
          </a:ln>
        </p:spPr>
        <p:txBody>
          <a:bodyPr wrap="none" lIns="0" tIns="0" rIns="0" bIns="0">
            <a:spAutoFit/>
          </a:bodyPr>
          <a:lstStyle/>
          <a:p>
            <a:r>
              <a:rPr lang="en-US" sz="1400">
                <a:cs typeface="Arial" charset="0"/>
              </a:rPr>
              <a:t>1.1</a:t>
            </a:r>
          </a:p>
        </p:txBody>
      </p:sp>
      <p:sp>
        <p:nvSpPr>
          <p:cNvPr id="15" name="Rectangle 103"/>
          <p:cNvSpPr>
            <a:spLocks noChangeArrowheads="1"/>
          </p:cNvSpPr>
          <p:nvPr/>
        </p:nvSpPr>
        <p:spPr bwMode="auto">
          <a:xfrm>
            <a:off x="5413375" y="5711825"/>
            <a:ext cx="214313" cy="215900"/>
          </a:xfrm>
          <a:prstGeom prst="rect">
            <a:avLst/>
          </a:prstGeom>
          <a:noFill/>
          <a:ln w="9525">
            <a:noFill/>
            <a:miter lim="800000"/>
            <a:headEnd/>
            <a:tailEnd/>
          </a:ln>
        </p:spPr>
        <p:txBody>
          <a:bodyPr wrap="none" lIns="0" tIns="0" rIns="0" bIns="0">
            <a:spAutoFit/>
          </a:bodyPr>
          <a:lstStyle/>
          <a:p>
            <a:r>
              <a:rPr lang="en-US" sz="1400">
                <a:cs typeface="Arial" charset="0"/>
              </a:rPr>
              <a:t>1.2</a:t>
            </a:r>
          </a:p>
        </p:txBody>
      </p:sp>
      <p:sp>
        <p:nvSpPr>
          <p:cNvPr id="16" name="Line 14"/>
          <p:cNvSpPr>
            <a:spLocks noChangeShapeType="1"/>
          </p:cNvSpPr>
          <p:nvPr/>
        </p:nvSpPr>
        <p:spPr bwMode="auto">
          <a:xfrm flipV="1">
            <a:off x="5965825" y="5576888"/>
            <a:ext cx="1588" cy="119062"/>
          </a:xfrm>
          <a:prstGeom prst="line">
            <a:avLst/>
          </a:prstGeom>
          <a:noFill/>
          <a:ln w="9525">
            <a:solidFill>
              <a:schemeClr val="tx1"/>
            </a:solidFill>
            <a:round/>
            <a:headEnd/>
            <a:tailEnd/>
          </a:ln>
        </p:spPr>
        <p:txBody>
          <a:bodyPr/>
          <a:lstStyle/>
          <a:p>
            <a:endParaRPr lang="en-US"/>
          </a:p>
        </p:txBody>
      </p:sp>
      <p:sp>
        <p:nvSpPr>
          <p:cNvPr id="17" name="Rectangle 103"/>
          <p:cNvSpPr>
            <a:spLocks noChangeArrowheads="1"/>
          </p:cNvSpPr>
          <p:nvPr/>
        </p:nvSpPr>
        <p:spPr bwMode="auto">
          <a:xfrm>
            <a:off x="5876925" y="5710238"/>
            <a:ext cx="214313" cy="214312"/>
          </a:xfrm>
          <a:prstGeom prst="rect">
            <a:avLst/>
          </a:prstGeom>
          <a:noFill/>
          <a:ln w="9525">
            <a:noFill/>
            <a:miter lim="800000"/>
            <a:headEnd/>
            <a:tailEnd/>
          </a:ln>
        </p:spPr>
        <p:txBody>
          <a:bodyPr wrap="none" lIns="0" tIns="0" rIns="0" bIns="0">
            <a:spAutoFit/>
          </a:bodyPr>
          <a:lstStyle/>
          <a:p>
            <a:r>
              <a:rPr lang="en-US" sz="1400">
                <a:cs typeface="Arial" charset="0"/>
              </a:rPr>
              <a:t>1.3</a:t>
            </a:r>
          </a:p>
        </p:txBody>
      </p:sp>
      <p:sp>
        <p:nvSpPr>
          <p:cNvPr id="18" name="Line 14"/>
          <p:cNvSpPr>
            <a:spLocks noChangeShapeType="1"/>
          </p:cNvSpPr>
          <p:nvPr/>
        </p:nvSpPr>
        <p:spPr bwMode="auto">
          <a:xfrm flipV="1">
            <a:off x="6408738" y="5576888"/>
            <a:ext cx="1587" cy="119062"/>
          </a:xfrm>
          <a:prstGeom prst="line">
            <a:avLst/>
          </a:prstGeom>
          <a:noFill/>
          <a:ln w="9525">
            <a:solidFill>
              <a:schemeClr val="tx1"/>
            </a:solidFill>
            <a:round/>
            <a:headEnd/>
            <a:tailEnd/>
          </a:ln>
        </p:spPr>
        <p:txBody>
          <a:bodyPr/>
          <a:lstStyle/>
          <a:p>
            <a:endParaRPr lang="en-US"/>
          </a:p>
        </p:txBody>
      </p:sp>
      <p:sp>
        <p:nvSpPr>
          <p:cNvPr id="19" name="Rectangle 103"/>
          <p:cNvSpPr>
            <a:spLocks noChangeArrowheads="1"/>
          </p:cNvSpPr>
          <p:nvPr/>
        </p:nvSpPr>
        <p:spPr bwMode="auto">
          <a:xfrm>
            <a:off x="6319838" y="5710238"/>
            <a:ext cx="214312" cy="214312"/>
          </a:xfrm>
          <a:prstGeom prst="rect">
            <a:avLst/>
          </a:prstGeom>
          <a:noFill/>
          <a:ln w="9525">
            <a:noFill/>
            <a:miter lim="800000"/>
            <a:headEnd/>
            <a:tailEnd/>
          </a:ln>
        </p:spPr>
        <p:txBody>
          <a:bodyPr wrap="none" lIns="0" tIns="0" rIns="0" bIns="0">
            <a:spAutoFit/>
          </a:bodyPr>
          <a:lstStyle/>
          <a:p>
            <a:r>
              <a:rPr lang="en-US" sz="1400">
                <a:cs typeface="Arial" charset="0"/>
              </a:rPr>
              <a:t>1.4</a:t>
            </a:r>
          </a:p>
        </p:txBody>
      </p:sp>
      <p:sp>
        <p:nvSpPr>
          <p:cNvPr id="20" name="Line 14"/>
          <p:cNvSpPr>
            <a:spLocks noChangeShapeType="1"/>
          </p:cNvSpPr>
          <p:nvPr/>
        </p:nvSpPr>
        <p:spPr bwMode="auto">
          <a:xfrm flipV="1">
            <a:off x="6804025" y="5576888"/>
            <a:ext cx="1588" cy="119062"/>
          </a:xfrm>
          <a:prstGeom prst="line">
            <a:avLst/>
          </a:prstGeom>
          <a:noFill/>
          <a:ln w="9525">
            <a:solidFill>
              <a:schemeClr val="tx1"/>
            </a:solidFill>
            <a:round/>
            <a:headEnd/>
            <a:tailEnd/>
          </a:ln>
        </p:spPr>
        <p:txBody>
          <a:bodyPr/>
          <a:lstStyle/>
          <a:p>
            <a:endParaRPr lang="en-US"/>
          </a:p>
        </p:txBody>
      </p:sp>
      <p:sp>
        <p:nvSpPr>
          <p:cNvPr id="21" name="Rectangle 103"/>
          <p:cNvSpPr>
            <a:spLocks noChangeArrowheads="1"/>
          </p:cNvSpPr>
          <p:nvPr/>
        </p:nvSpPr>
        <p:spPr bwMode="auto">
          <a:xfrm>
            <a:off x="6715125" y="5710238"/>
            <a:ext cx="214313" cy="214312"/>
          </a:xfrm>
          <a:prstGeom prst="rect">
            <a:avLst/>
          </a:prstGeom>
          <a:noFill/>
          <a:ln w="9525">
            <a:noFill/>
            <a:miter lim="800000"/>
            <a:headEnd/>
            <a:tailEnd/>
          </a:ln>
        </p:spPr>
        <p:txBody>
          <a:bodyPr wrap="none" lIns="0" tIns="0" rIns="0" bIns="0">
            <a:spAutoFit/>
          </a:bodyPr>
          <a:lstStyle/>
          <a:p>
            <a:r>
              <a:rPr lang="en-US" sz="1400">
                <a:cs typeface="Arial" charset="0"/>
              </a:rPr>
              <a:t>1.5</a:t>
            </a:r>
          </a:p>
        </p:txBody>
      </p:sp>
      <p:grpSp>
        <p:nvGrpSpPr>
          <p:cNvPr id="22" name="Group 177"/>
          <p:cNvGrpSpPr>
            <a:grpSpLocks/>
          </p:cNvGrpSpPr>
          <p:nvPr/>
        </p:nvGrpSpPr>
        <p:grpSpPr bwMode="auto">
          <a:xfrm>
            <a:off x="2967038" y="4867275"/>
            <a:ext cx="1277937" cy="365125"/>
            <a:chOff x="3541214" y="5014921"/>
            <a:chExt cx="1483226" cy="364333"/>
          </a:xfrm>
          <a:solidFill>
            <a:srgbClr val="FF0000"/>
          </a:solidFill>
        </p:grpSpPr>
        <p:sp>
          <p:nvSpPr>
            <p:cNvPr id="23" name="Isosceles Triangle 35"/>
            <p:cNvSpPr>
              <a:spLocks noChangeArrowheads="1"/>
            </p:cNvSpPr>
            <p:nvPr/>
          </p:nvSpPr>
          <p:spPr bwMode="auto">
            <a:xfrm rot="-5400000">
              <a:off x="3712214" y="4848254"/>
              <a:ext cx="360000" cy="702000"/>
            </a:xfrm>
            <a:prstGeom prst="triangle">
              <a:avLst>
                <a:gd name="adj" fmla="val 50000"/>
              </a:avLst>
            </a:prstGeom>
            <a:grpFill/>
            <a:ln w="9525" algn="ctr">
              <a:noFill/>
              <a:round/>
              <a:headEnd/>
              <a:tailEnd/>
            </a:ln>
          </p:spPr>
          <p:txBody>
            <a:bodyPr lIns="0" tIns="0" rIns="0" bIns="0">
              <a:spAutoFit/>
            </a:bodyPr>
            <a:lstStyle/>
            <a:p>
              <a:pPr defTabSz="846138"/>
              <a:endParaRPr lang="en-US"/>
            </a:p>
          </p:txBody>
        </p:sp>
        <p:sp>
          <p:nvSpPr>
            <p:cNvPr id="24" name="Isosceles Triangle 36"/>
            <p:cNvSpPr>
              <a:spLocks noChangeArrowheads="1"/>
            </p:cNvSpPr>
            <p:nvPr/>
          </p:nvSpPr>
          <p:spPr bwMode="auto">
            <a:xfrm rot="5400000">
              <a:off x="4453840" y="4804321"/>
              <a:ext cx="360000" cy="781200"/>
            </a:xfrm>
            <a:prstGeom prst="triangle">
              <a:avLst>
                <a:gd name="adj" fmla="val 50000"/>
              </a:avLst>
            </a:prstGeom>
            <a:grpFill/>
            <a:ln w="9525" algn="ctr">
              <a:noFill/>
              <a:round/>
              <a:headEnd/>
              <a:tailEnd/>
            </a:ln>
          </p:spPr>
          <p:txBody>
            <a:bodyPr lIns="0" tIns="0" rIns="0" bIns="0">
              <a:spAutoFit/>
            </a:bodyPr>
            <a:lstStyle/>
            <a:p>
              <a:pPr defTabSz="846138"/>
              <a:endParaRPr lang="en-US"/>
            </a:p>
          </p:txBody>
        </p:sp>
      </p:grpSp>
      <p:sp>
        <p:nvSpPr>
          <p:cNvPr id="25" name="Rectangle 118"/>
          <p:cNvSpPr>
            <a:spLocks noChangeArrowheads="1"/>
          </p:cNvSpPr>
          <p:nvPr/>
        </p:nvSpPr>
        <p:spPr bwMode="auto">
          <a:xfrm>
            <a:off x="3502025" y="1331913"/>
            <a:ext cx="2500313" cy="276225"/>
          </a:xfrm>
          <a:prstGeom prst="rect">
            <a:avLst/>
          </a:prstGeom>
          <a:noFill/>
          <a:ln w="9525">
            <a:noFill/>
            <a:miter lim="800000"/>
            <a:headEnd/>
            <a:tailEnd/>
          </a:ln>
        </p:spPr>
        <p:txBody>
          <a:bodyPr lIns="0" tIns="0" rIns="0" bIns="0">
            <a:spAutoFit/>
          </a:bodyPr>
          <a:lstStyle/>
          <a:p>
            <a:pPr algn="ctr" defTabSz="846138"/>
            <a:r>
              <a:rPr lang="en-GB" sz="1800"/>
              <a:t>RR (99% CI)</a:t>
            </a:r>
          </a:p>
        </p:txBody>
      </p:sp>
      <p:sp>
        <p:nvSpPr>
          <p:cNvPr id="26" name="Rectangle 41"/>
          <p:cNvSpPr>
            <a:spLocks noChangeArrowheads="1"/>
          </p:cNvSpPr>
          <p:nvPr/>
        </p:nvSpPr>
        <p:spPr bwMode="auto">
          <a:xfrm>
            <a:off x="5508625" y="1268413"/>
            <a:ext cx="1408113" cy="369887"/>
          </a:xfrm>
          <a:prstGeom prst="rect">
            <a:avLst/>
          </a:prstGeom>
          <a:noFill/>
          <a:ln w="9525">
            <a:noFill/>
            <a:miter lim="800000"/>
            <a:headEnd/>
            <a:tailEnd/>
          </a:ln>
        </p:spPr>
        <p:txBody>
          <a:bodyPr wrap="none">
            <a:spAutoFit/>
          </a:bodyPr>
          <a:lstStyle/>
          <a:p>
            <a:r>
              <a:rPr lang="en-GB" sz="1800" i="1"/>
              <a:t>p=0.000008</a:t>
            </a:r>
            <a:endParaRPr lang="en-US" sz="1800" i="1"/>
          </a:p>
        </p:txBody>
      </p:sp>
      <p:grpSp>
        <p:nvGrpSpPr>
          <p:cNvPr id="27" name="Group 26"/>
          <p:cNvGrpSpPr>
            <a:grpSpLocks/>
          </p:cNvGrpSpPr>
          <p:nvPr/>
        </p:nvGrpSpPr>
        <p:grpSpPr bwMode="auto">
          <a:xfrm>
            <a:off x="247650" y="2457449"/>
            <a:ext cx="8634413" cy="309418"/>
            <a:chOff x="247620" y="2457162"/>
            <a:chExt cx="8634748" cy="310346"/>
          </a:xfrm>
        </p:grpSpPr>
        <p:sp>
          <p:nvSpPr>
            <p:cNvPr id="28" name="Rectangle 46"/>
            <p:cNvSpPr>
              <a:spLocks noChangeArrowheads="1"/>
            </p:cNvSpPr>
            <p:nvPr/>
          </p:nvSpPr>
          <p:spPr bwMode="auto">
            <a:xfrm>
              <a:off x="2254257" y="2509335"/>
              <a:ext cx="199614" cy="231775"/>
            </a:xfrm>
            <a:prstGeom prst="rect">
              <a:avLst/>
            </a:prstGeom>
            <a:solidFill>
              <a:schemeClr val="tx1"/>
            </a:solidFill>
            <a:ln w="12">
              <a:noFill/>
              <a:miter lim="800000"/>
              <a:headEnd/>
              <a:tailEnd/>
            </a:ln>
          </p:spPr>
          <p:txBody>
            <a:bodyPr/>
            <a:lstStyle/>
            <a:p>
              <a:endParaRPr lang="en-US" sz="2000"/>
            </a:p>
          </p:txBody>
        </p:sp>
        <p:cxnSp>
          <p:nvCxnSpPr>
            <p:cNvPr id="29" name="Straight Arrow Connector 21"/>
            <p:cNvCxnSpPr>
              <a:cxnSpLocks noChangeShapeType="1"/>
            </p:cNvCxnSpPr>
            <p:nvPr/>
          </p:nvCxnSpPr>
          <p:spPr bwMode="auto">
            <a:xfrm rot="10800000">
              <a:off x="1167651" y="2622541"/>
              <a:ext cx="2468880" cy="1588"/>
            </a:xfrm>
            <a:prstGeom prst="straightConnector1">
              <a:avLst/>
            </a:prstGeom>
            <a:noFill/>
            <a:ln w="28575" algn="ctr">
              <a:solidFill>
                <a:schemeClr val="tx1"/>
              </a:solidFill>
              <a:round/>
              <a:headEnd/>
              <a:tailEnd type="arrow" w="med" len="med"/>
            </a:ln>
          </p:spPr>
        </p:cxnSp>
        <p:sp>
          <p:nvSpPr>
            <p:cNvPr id="30" name="Rectangle 45"/>
            <p:cNvSpPr>
              <a:spLocks noChangeArrowheads="1"/>
            </p:cNvSpPr>
            <p:nvPr/>
          </p:nvSpPr>
          <p:spPr bwMode="auto">
            <a:xfrm>
              <a:off x="247620" y="2457162"/>
              <a:ext cx="2071702" cy="308700"/>
            </a:xfrm>
            <a:prstGeom prst="rect">
              <a:avLst/>
            </a:prstGeom>
            <a:noFill/>
            <a:ln w="9525">
              <a:noFill/>
              <a:miter lim="800000"/>
              <a:headEnd/>
              <a:tailEnd/>
            </a:ln>
          </p:spPr>
          <p:txBody>
            <a:bodyPr lIns="0" tIns="0" rIns="0" bIns="0">
              <a:spAutoFit/>
            </a:bodyPr>
            <a:lstStyle/>
            <a:p>
              <a:pPr defTabSz="846138"/>
              <a:r>
                <a:rPr lang="en-GB" sz="2000" dirty="0"/>
                <a:t>≤1 hour</a:t>
              </a:r>
            </a:p>
          </p:txBody>
        </p:sp>
        <p:sp>
          <p:nvSpPr>
            <p:cNvPr id="31" name="Rectangle 45"/>
            <p:cNvSpPr>
              <a:spLocks noChangeArrowheads="1"/>
            </p:cNvSpPr>
            <p:nvPr/>
          </p:nvSpPr>
          <p:spPr bwMode="auto">
            <a:xfrm>
              <a:off x="7118368" y="2458808"/>
              <a:ext cx="1764000" cy="308700"/>
            </a:xfrm>
            <a:prstGeom prst="rect">
              <a:avLst/>
            </a:prstGeom>
            <a:noFill/>
            <a:ln w="9525">
              <a:noFill/>
              <a:miter lim="800000"/>
              <a:headEnd/>
              <a:tailEnd/>
            </a:ln>
          </p:spPr>
          <p:txBody>
            <a:bodyPr lIns="0" tIns="0" rIns="0" bIns="0">
              <a:spAutoFit/>
            </a:bodyPr>
            <a:lstStyle/>
            <a:p>
              <a:pPr algn="ctr" defTabSz="846138"/>
              <a:r>
                <a:rPr lang="en-GB" sz="2000" dirty="0"/>
                <a:t>0.68 (0.54–0.86)</a:t>
              </a:r>
            </a:p>
          </p:txBody>
        </p:sp>
      </p:grpSp>
      <p:grpSp>
        <p:nvGrpSpPr>
          <p:cNvPr id="32" name="Group 31"/>
          <p:cNvGrpSpPr>
            <a:grpSpLocks/>
          </p:cNvGrpSpPr>
          <p:nvPr/>
        </p:nvGrpSpPr>
        <p:grpSpPr bwMode="auto">
          <a:xfrm>
            <a:off x="252413" y="3322643"/>
            <a:ext cx="8628062" cy="308867"/>
            <a:chOff x="252233" y="3322904"/>
            <a:chExt cx="8627827" cy="309177"/>
          </a:xfrm>
        </p:grpSpPr>
        <p:sp>
          <p:nvSpPr>
            <p:cNvPr id="33" name="Rectangle 47"/>
            <p:cNvSpPr>
              <a:spLocks noChangeArrowheads="1"/>
            </p:cNvSpPr>
            <p:nvPr/>
          </p:nvSpPr>
          <p:spPr bwMode="auto">
            <a:xfrm>
              <a:off x="3084851" y="3376612"/>
              <a:ext cx="188677" cy="219075"/>
            </a:xfrm>
            <a:prstGeom prst="rect">
              <a:avLst/>
            </a:prstGeom>
            <a:solidFill>
              <a:schemeClr val="tx1"/>
            </a:solidFill>
            <a:ln w="12">
              <a:noFill/>
              <a:miter lim="800000"/>
              <a:headEnd/>
              <a:tailEnd/>
            </a:ln>
          </p:spPr>
          <p:txBody>
            <a:bodyPr/>
            <a:lstStyle/>
            <a:p>
              <a:endParaRPr lang="en-US" sz="2000"/>
            </a:p>
          </p:txBody>
        </p:sp>
        <p:cxnSp>
          <p:nvCxnSpPr>
            <p:cNvPr id="34" name="Straight Arrow Connector 22"/>
            <p:cNvCxnSpPr>
              <a:cxnSpLocks noChangeShapeType="1"/>
            </p:cNvCxnSpPr>
            <p:nvPr/>
          </p:nvCxnSpPr>
          <p:spPr bwMode="auto">
            <a:xfrm rot="10800000">
              <a:off x="2071668" y="3486440"/>
              <a:ext cx="2635399" cy="1588"/>
            </a:xfrm>
            <a:prstGeom prst="straightConnector1">
              <a:avLst/>
            </a:prstGeom>
            <a:noFill/>
            <a:ln w="28575" algn="ctr">
              <a:solidFill>
                <a:schemeClr val="tx1"/>
              </a:solidFill>
              <a:round/>
              <a:headEnd/>
              <a:tailEnd type="arrow" w="med" len="med"/>
            </a:ln>
          </p:spPr>
        </p:cxnSp>
        <p:sp>
          <p:nvSpPr>
            <p:cNvPr id="35" name="Rectangle 46"/>
            <p:cNvSpPr>
              <a:spLocks noChangeArrowheads="1"/>
            </p:cNvSpPr>
            <p:nvPr/>
          </p:nvSpPr>
          <p:spPr bwMode="auto">
            <a:xfrm>
              <a:off x="252233" y="3323995"/>
              <a:ext cx="1924213" cy="308086"/>
            </a:xfrm>
            <a:prstGeom prst="rect">
              <a:avLst/>
            </a:prstGeom>
            <a:noFill/>
            <a:ln w="9525">
              <a:noFill/>
              <a:miter lim="800000"/>
              <a:headEnd/>
              <a:tailEnd/>
            </a:ln>
          </p:spPr>
          <p:txBody>
            <a:bodyPr lIns="0" tIns="0" rIns="0" bIns="0">
              <a:spAutoFit/>
            </a:bodyPr>
            <a:lstStyle/>
            <a:p>
              <a:pPr defTabSz="846138"/>
              <a:r>
                <a:rPr lang="en-GB" sz="2000" dirty="0"/>
                <a:t>&gt;1 to ≤ 3 hours</a:t>
              </a:r>
            </a:p>
          </p:txBody>
        </p:sp>
        <p:sp>
          <p:nvSpPr>
            <p:cNvPr id="36" name="Rectangle 45"/>
            <p:cNvSpPr>
              <a:spLocks noChangeArrowheads="1"/>
            </p:cNvSpPr>
            <p:nvPr/>
          </p:nvSpPr>
          <p:spPr bwMode="auto">
            <a:xfrm>
              <a:off x="7152060" y="3322904"/>
              <a:ext cx="1728000" cy="308086"/>
            </a:xfrm>
            <a:prstGeom prst="rect">
              <a:avLst/>
            </a:prstGeom>
            <a:noFill/>
            <a:ln w="9525">
              <a:noFill/>
              <a:miter lim="800000"/>
              <a:headEnd/>
              <a:tailEnd/>
            </a:ln>
          </p:spPr>
          <p:txBody>
            <a:bodyPr lIns="0" tIns="0" rIns="0" bIns="0">
              <a:spAutoFit/>
            </a:bodyPr>
            <a:lstStyle/>
            <a:p>
              <a:pPr algn="ctr" defTabSz="846138"/>
              <a:r>
                <a:rPr lang="en-GB" sz="2000" dirty="0"/>
                <a:t>0.79 (0.60–1.04)</a:t>
              </a:r>
            </a:p>
          </p:txBody>
        </p:sp>
      </p:grpSp>
      <p:grpSp>
        <p:nvGrpSpPr>
          <p:cNvPr id="37" name="Group 36"/>
          <p:cNvGrpSpPr>
            <a:grpSpLocks/>
          </p:cNvGrpSpPr>
          <p:nvPr/>
        </p:nvGrpSpPr>
        <p:grpSpPr bwMode="auto">
          <a:xfrm>
            <a:off x="252413" y="4198935"/>
            <a:ext cx="8626475" cy="312869"/>
            <a:chOff x="252233" y="4198074"/>
            <a:chExt cx="8627391" cy="314139"/>
          </a:xfrm>
        </p:grpSpPr>
        <p:sp>
          <p:nvSpPr>
            <p:cNvPr id="38" name="Rectangle 48"/>
            <p:cNvSpPr>
              <a:spLocks noChangeArrowheads="1"/>
            </p:cNvSpPr>
            <p:nvPr/>
          </p:nvSpPr>
          <p:spPr bwMode="auto">
            <a:xfrm>
              <a:off x="6476200" y="4255303"/>
              <a:ext cx="190044" cy="219075"/>
            </a:xfrm>
            <a:prstGeom prst="rect">
              <a:avLst/>
            </a:prstGeom>
            <a:solidFill>
              <a:schemeClr val="tx1"/>
            </a:solidFill>
            <a:ln w="12">
              <a:noFill/>
              <a:miter lim="800000"/>
              <a:headEnd/>
              <a:tailEnd/>
            </a:ln>
          </p:spPr>
          <p:txBody>
            <a:bodyPr/>
            <a:lstStyle/>
            <a:p>
              <a:endParaRPr lang="en-US" sz="2000"/>
            </a:p>
          </p:txBody>
        </p:sp>
        <p:cxnSp>
          <p:nvCxnSpPr>
            <p:cNvPr id="39" name="Straight Arrow Connector 29"/>
            <p:cNvCxnSpPr>
              <a:cxnSpLocks noChangeShapeType="1"/>
            </p:cNvCxnSpPr>
            <p:nvPr/>
          </p:nvCxnSpPr>
          <p:spPr bwMode="auto">
            <a:xfrm>
              <a:off x="4704952" y="4356537"/>
              <a:ext cx="2468880" cy="1588"/>
            </a:xfrm>
            <a:prstGeom prst="straightConnector1">
              <a:avLst/>
            </a:prstGeom>
            <a:noFill/>
            <a:ln w="28575" algn="ctr">
              <a:solidFill>
                <a:schemeClr val="tx1"/>
              </a:solidFill>
              <a:round/>
              <a:headEnd/>
              <a:tailEnd type="arrow" w="med" len="med"/>
            </a:ln>
          </p:spPr>
        </p:cxnSp>
        <p:sp>
          <p:nvSpPr>
            <p:cNvPr id="40" name="Rectangle 47"/>
            <p:cNvSpPr>
              <a:spLocks noChangeArrowheads="1"/>
            </p:cNvSpPr>
            <p:nvPr/>
          </p:nvSpPr>
          <p:spPr bwMode="auto">
            <a:xfrm>
              <a:off x="252233" y="4203188"/>
              <a:ext cx="2710031" cy="309025"/>
            </a:xfrm>
            <a:prstGeom prst="rect">
              <a:avLst/>
            </a:prstGeom>
            <a:noFill/>
            <a:ln w="9525">
              <a:noFill/>
              <a:miter lim="800000"/>
              <a:headEnd/>
              <a:tailEnd/>
            </a:ln>
          </p:spPr>
          <p:txBody>
            <a:bodyPr lIns="0" tIns="0" rIns="0" bIns="0">
              <a:spAutoFit/>
            </a:bodyPr>
            <a:lstStyle/>
            <a:p>
              <a:pPr defTabSz="846138"/>
              <a:r>
                <a:rPr lang="en-GB" sz="2000" dirty="0"/>
                <a:t>&gt;3 hours</a:t>
              </a:r>
            </a:p>
          </p:txBody>
        </p:sp>
        <p:sp>
          <p:nvSpPr>
            <p:cNvPr id="41" name="Rectangle 45"/>
            <p:cNvSpPr>
              <a:spLocks noChangeArrowheads="1"/>
            </p:cNvSpPr>
            <p:nvPr/>
          </p:nvSpPr>
          <p:spPr bwMode="auto">
            <a:xfrm>
              <a:off x="7151624" y="4198074"/>
              <a:ext cx="1728000" cy="309026"/>
            </a:xfrm>
            <a:prstGeom prst="rect">
              <a:avLst/>
            </a:prstGeom>
            <a:noFill/>
            <a:ln w="9525">
              <a:noFill/>
              <a:miter lim="800000"/>
              <a:headEnd/>
              <a:tailEnd/>
            </a:ln>
          </p:spPr>
          <p:txBody>
            <a:bodyPr lIns="0" tIns="0" rIns="0" bIns="0">
              <a:spAutoFit/>
            </a:bodyPr>
            <a:lstStyle/>
            <a:p>
              <a:pPr algn="ctr" defTabSz="846138"/>
              <a:r>
                <a:rPr lang="en-GB" sz="2000" dirty="0"/>
                <a:t>1.44 (1.04–1.99)</a:t>
              </a:r>
            </a:p>
          </p:txBody>
        </p:sp>
      </p:grpSp>
      <p:sp>
        <p:nvSpPr>
          <p:cNvPr id="42" name="Rectangle 45"/>
          <p:cNvSpPr>
            <a:spLocks noChangeArrowheads="1"/>
          </p:cNvSpPr>
          <p:nvPr/>
        </p:nvSpPr>
        <p:spPr bwMode="auto">
          <a:xfrm>
            <a:off x="4665663" y="4887913"/>
            <a:ext cx="1763712" cy="307777"/>
          </a:xfrm>
          <a:prstGeom prst="rect">
            <a:avLst/>
          </a:prstGeom>
          <a:noFill/>
          <a:ln w="9525">
            <a:noFill/>
            <a:miter lim="800000"/>
            <a:headEnd/>
            <a:tailEnd/>
          </a:ln>
        </p:spPr>
        <p:txBody>
          <a:bodyPr lIns="0" tIns="0" rIns="0" bIns="0">
            <a:spAutoFit/>
          </a:bodyPr>
          <a:lstStyle/>
          <a:p>
            <a:pPr defTabSz="846138"/>
            <a:r>
              <a:rPr lang="en-GB" sz="2000"/>
              <a:t>0.85 (0.76–0.96)</a:t>
            </a:r>
          </a:p>
        </p:txBody>
      </p:sp>
      <p:sp>
        <p:nvSpPr>
          <p:cNvPr id="43" name="Line 24"/>
          <p:cNvSpPr>
            <a:spLocks noChangeShapeType="1"/>
          </p:cNvSpPr>
          <p:nvPr/>
        </p:nvSpPr>
        <p:spPr bwMode="auto">
          <a:xfrm flipV="1">
            <a:off x="4481513" y="1730375"/>
            <a:ext cx="0" cy="3851275"/>
          </a:xfrm>
          <a:prstGeom prst="line">
            <a:avLst/>
          </a:prstGeom>
          <a:noFill/>
          <a:ln w="6350">
            <a:solidFill>
              <a:schemeClr val="tx1"/>
            </a:solidFill>
            <a:round/>
            <a:headEnd/>
            <a:tailEnd/>
          </a:ln>
        </p:spPr>
        <p:txBody>
          <a:bodyPr/>
          <a:lstStyle/>
          <a:p>
            <a:endParaRPr lang="en-US"/>
          </a:p>
        </p:txBody>
      </p:sp>
      <p:sp>
        <p:nvSpPr>
          <p:cNvPr id="45" name="Text Box 2"/>
          <p:cNvSpPr txBox="1">
            <a:spLocks noChangeArrowheads="1"/>
          </p:cNvSpPr>
          <p:nvPr/>
        </p:nvSpPr>
        <p:spPr bwMode="auto">
          <a:xfrm>
            <a:off x="0" y="71414"/>
            <a:ext cx="9144000" cy="1200329"/>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lvl="0" algn="ctr" eaLnBrk="0" hangingPunct="0">
              <a:spcBef>
                <a:spcPct val="30000"/>
              </a:spcBef>
              <a:tabLst>
                <a:tab pos="195263" algn="l"/>
              </a:tabLst>
              <a:defRPr/>
            </a:pPr>
            <a:r>
              <a:rPr lang="en-GB" sz="3600" b="1" dirty="0" smtClean="0">
                <a:solidFill>
                  <a:schemeClr val="tx2"/>
                </a:solidFill>
              </a:rPr>
              <a:t>For bleeding deaths – early treatment is better</a:t>
            </a:r>
            <a:endParaRPr lang="en-GB" sz="4000" b="1" kern="0" dirty="0" smtClean="0">
              <a:solidFill>
                <a:schemeClr val="tx2"/>
              </a:solidFill>
            </a:endParaRPr>
          </a:p>
        </p:txBody>
      </p:sp>
    </p:spTree>
    <p:extLst>
      <p:ext uri="{BB962C8B-B14F-4D97-AF65-F5344CB8AC3E}">
        <p14:creationId xmlns:p14="http://schemas.microsoft.com/office/powerpoint/2010/main" val="5827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57158" y="1357298"/>
          <a:ext cx="8352000" cy="489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2"/>
          <p:cNvSpPr txBox="1">
            <a:spLocks noChangeArrowheads="1"/>
          </p:cNvSpPr>
          <p:nvPr/>
        </p:nvSpPr>
        <p:spPr bwMode="auto">
          <a:xfrm>
            <a:off x="0" y="71414"/>
            <a:ext cx="9144000" cy="1200329"/>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lvl="0" algn="ctr" eaLnBrk="0" hangingPunct="0">
              <a:spcBef>
                <a:spcPct val="30000"/>
              </a:spcBef>
              <a:tabLst>
                <a:tab pos="195263" algn="l"/>
              </a:tabLst>
              <a:defRPr/>
            </a:pPr>
            <a:r>
              <a:rPr lang="en-GB" sz="3600" b="1" kern="0" dirty="0" smtClean="0">
                <a:solidFill>
                  <a:srgbClr val="464646"/>
                </a:solidFill>
              </a:rPr>
              <a:t>Treatment must be given early because bleeding deaths happen soon after injury</a:t>
            </a:r>
          </a:p>
        </p:txBody>
      </p:sp>
    </p:spTree>
    <p:extLst>
      <p:ext uri="{BB962C8B-B14F-4D97-AF65-F5344CB8AC3E}">
        <p14:creationId xmlns:p14="http://schemas.microsoft.com/office/powerpoint/2010/main" val="2256801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Cole, LP, FP-C</a:t>
            </a:r>
            <a:endParaRPr lang="en-US" dirty="0"/>
          </a:p>
        </p:txBody>
      </p:sp>
      <p:sp>
        <p:nvSpPr>
          <p:cNvPr id="3" name="Subtitle 2"/>
          <p:cNvSpPr>
            <a:spLocks noGrp="1"/>
          </p:cNvSpPr>
          <p:nvPr>
            <p:ph type="subTitle" idx="1"/>
          </p:nvPr>
        </p:nvSpPr>
        <p:spPr>
          <a:xfrm>
            <a:off x="1533197" y="3825111"/>
            <a:ext cx="6077607" cy="2262868"/>
          </a:xfrm>
        </p:spPr>
        <p:txBody>
          <a:bodyPr>
            <a:normAutofit/>
          </a:bodyPr>
          <a:lstStyle/>
          <a:p>
            <a:r>
              <a:rPr lang="en-US" dirty="0" smtClean="0"/>
              <a:t>EMS and Emergency Management Coordinator</a:t>
            </a:r>
          </a:p>
          <a:p>
            <a:r>
              <a:rPr lang="en-US" dirty="0" smtClean="0"/>
              <a:t>PeaceHealth Oregon Network</a:t>
            </a:r>
          </a:p>
          <a:p>
            <a:endParaRPr lang="en-US" dirty="0"/>
          </a:p>
          <a:p>
            <a:r>
              <a:rPr lang="en-US" dirty="0" smtClean="0">
                <a:hlinkClick r:id="rId2"/>
              </a:rPr>
              <a:t>jcole3@peacehealth.org</a:t>
            </a:r>
            <a:endParaRPr lang="en-US" dirty="0" smtClean="0"/>
          </a:p>
          <a:p>
            <a:endParaRPr lang="en-US" dirty="0"/>
          </a:p>
        </p:txBody>
      </p:sp>
    </p:spTree>
    <p:extLst>
      <p:ext uri="{BB962C8B-B14F-4D97-AF65-F5344CB8AC3E}">
        <p14:creationId xmlns:p14="http://schemas.microsoft.com/office/powerpoint/2010/main" val="3431673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18"/>
          <p:cNvSpPr>
            <a:spLocks noChangeArrowheads="1"/>
          </p:cNvSpPr>
          <p:nvPr/>
        </p:nvSpPr>
        <p:spPr bwMode="auto">
          <a:xfrm>
            <a:off x="6429388" y="1539705"/>
            <a:ext cx="2047877" cy="246221"/>
          </a:xfrm>
          <a:prstGeom prst="rect">
            <a:avLst/>
          </a:prstGeom>
          <a:noFill/>
          <a:ln w="9525">
            <a:noFill/>
            <a:miter lim="800000"/>
            <a:headEnd/>
            <a:tailEnd/>
          </a:ln>
        </p:spPr>
        <p:txBody>
          <a:bodyPr wrap="square" lIns="0" tIns="0" rIns="0" bIns="0">
            <a:spAutoFit/>
          </a:bodyPr>
          <a:lstStyle/>
          <a:p>
            <a:pPr marL="0" marR="0" lvl="0" indent="0" algn="ctr" defTabSz="846138"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rPr>
              <a:t>Risk ratio (</a:t>
            </a:r>
            <a:r>
              <a:rPr kumimoji="0" lang="en-GB" sz="1600" b="0" i="0" u="none" strike="noStrike" kern="0" cap="none" spc="0" normalizeH="0" baseline="0" noProof="0" dirty="0" smtClean="0">
                <a:ln>
                  <a:noFill/>
                </a:ln>
                <a:solidFill>
                  <a:srgbClr val="000000"/>
                </a:solidFill>
                <a:effectLst/>
                <a:uLnTx/>
                <a:uFillTx/>
              </a:rPr>
              <a:t>95% </a:t>
            </a:r>
            <a:r>
              <a:rPr kumimoji="0" lang="en-GB" sz="1600" b="0" i="0" u="none" strike="noStrike" kern="0" cap="none" spc="0" normalizeH="0" baseline="0" noProof="0" dirty="0">
                <a:ln>
                  <a:noFill/>
                </a:ln>
                <a:solidFill>
                  <a:srgbClr val="000000"/>
                </a:solidFill>
                <a:effectLst/>
                <a:uLnTx/>
                <a:uFillTx/>
              </a:rPr>
              <a:t>CI)</a:t>
            </a:r>
          </a:p>
        </p:txBody>
      </p:sp>
      <p:sp>
        <p:nvSpPr>
          <p:cNvPr id="46" name="Rectangle 2"/>
          <p:cNvSpPr>
            <a:spLocks noChangeArrowheads="1"/>
          </p:cNvSpPr>
          <p:nvPr/>
        </p:nvSpPr>
        <p:spPr bwMode="auto">
          <a:xfrm>
            <a:off x="7750183" y="6072206"/>
            <a:ext cx="1446237" cy="215444"/>
          </a:xfrm>
          <a:prstGeom prst="rect">
            <a:avLst/>
          </a:prstGeom>
          <a:noFill/>
          <a:ln w="9525">
            <a:noFill/>
            <a:miter lim="800000"/>
            <a:headEnd/>
            <a:tailEnd/>
          </a:ln>
        </p:spPr>
        <p:txBody>
          <a:bodyPr wrap="square" lIns="0" tIns="0" rIns="0" bIns="0">
            <a:spAutoFit/>
          </a:bodyPr>
          <a:lstStyle/>
          <a:p>
            <a:pPr marL="0" marR="0" lvl="0" indent="0" algn="ctr" defTabSz="846138"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 </a:t>
            </a:r>
            <a:r>
              <a:rPr kumimoji="0" lang="en-GB" sz="1400" b="0" i="0" u="none" strike="noStrike" kern="0" cap="none" spc="0" normalizeH="0" baseline="0" noProof="0" dirty="0" smtClean="0">
                <a:ln>
                  <a:noFill/>
                </a:ln>
                <a:solidFill>
                  <a:srgbClr val="000000"/>
                </a:solidFill>
                <a:effectLst/>
                <a:uLnTx/>
                <a:uFillTx/>
              </a:rPr>
              <a:t>TXA </a:t>
            </a:r>
            <a:r>
              <a:rPr kumimoji="0" lang="en-GB" sz="1400" b="0" i="0" u="none" strike="noStrike" kern="0" cap="none" spc="0" normalizeH="0" baseline="0" noProof="0" dirty="0">
                <a:ln>
                  <a:noFill/>
                </a:ln>
                <a:solidFill>
                  <a:srgbClr val="000000"/>
                </a:solidFill>
                <a:effectLst/>
                <a:uLnTx/>
                <a:uFillTx/>
              </a:rPr>
              <a:t>worse</a:t>
            </a:r>
          </a:p>
        </p:txBody>
      </p:sp>
      <p:sp>
        <p:nvSpPr>
          <p:cNvPr id="47" name="Rectangle 3"/>
          <p:cNvSpPr>
            <a:spLocks noChangeArrowheads="1"/>
          </p:cNvSpPr>
          <p:nvPr/>
        </p:nvSpPr>
        <p:spPr bwMode="auto">
          <a:xfrm>
            <a:off x="6149035" y="6072206"/>
            <a:ext cx="1428760" cy="215444"/>
          </a:xfrm>
          <a:prstGeom prst="rect">
            <a:avLst/>
          </a:prstGeom>
          <a:noFill/>
          <a:ln w="9525">
            <a:noFill/>
            <a:miter lim="800000"/>
            <a:headEnd/>
            <a:tailEnd/>
          </a:ln>
        </p:spPr>
        <p:txBody>
          <a:bodyPr wrap="square" lIns="0" tIns="0" rIns="0" bIns="0">
            <a:spAutoFit/>
          </a:bodyPr>
          <a:lstStyle/>
          <a:p>
            <a:pPr marL="0" marR="0" lvl="0" indent="0" algn="ctr" defTabSz="846138"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rgbClr val="000000"/>
                </a:solidFill>
                <a:effectLst/>
                <a:uLnTx/>
                <a:uFillTx/>
              </a:rPr>
              <a:t>TXA better</a:t>
            </a:r>
            <a:endParaRPr kumimoji="0" lang="en-GB" sz="1400" b="0" i="0" u="none" strike="noStrike" kern="0" cap="none" spc="0" normalizeH="0" baseline="0" noProof="0" dirty="0">
              <a:ln>
                <a:noFill/>
              </a:ln>
              <a:solidFill>
                <a:srgbClr val="000000"/>
              </a:solidFill>
              <a:effectLst/>
              <a:uLnTx/>
              <a:uFillTx/>
            </a:endParaRPr>
          </a:p>
        </p:txBody>
      </p:sp>
      <p:sp>
        <p:nvSpPr>
          <p:cNvPr id="49" name="Rectangle 48"/>
          <p:cNvSpPr/>
          <p:nvPr/>
        </p:nvSpPr>
        <p:spPr>
          <a:xfrm>
            <a:off x="1209652" y="1006929"/>
            <a:ext cx="1395422" cy="941796"/>
          </a:xfrm>
          <a:prstGeom prst="rect">
            <a:avLst/>
          </a:prstGeom>
        </p:spPr>
        <p:txBody>
          <a:bodyPr wrap="square">
            <a:spAutoFit/>
          </a:bodyPr>
          <a:lstStyle/>
          <a:p>
            <a:pPr lvl="0" fontAlgn="auto">
              <a:lnSpc>
                <a:spcPct val="115000"/>
              </a:lnSpc>
              <a:spcBef>
                <a:spcPts val="0"/>
              </a:spcBef>
              <a:spcAft>
                <a:spcPts val="0"/>
              </a:spcAft>
            </a:pPr>
            <a:r>
              <a:rPr lang="en-US" sz="1600" b="1" dirty="0" smtClean="0">
                <a:solidFill>
                  <a:srgbClr val="000000"/>
                </a:solidFill>
                <a:latin typeface="Arial"/>
                <a:ea typeface="Calibri"/>
                <a:cs typeface="Times New Roman"/>
              </a:rPr>
              <a:t>TXA </a:t>
            </a:r>
          </a:p>
          <a:p>
            <a:pPr lvl="0" fontAlgn="auto">
              <a:lnSpc>
                <a:spcPct val="115000"/>
              </a:lnSpc>
              <a:spcBef>
                <a:spcPts val="0"/>
              </a:spcBef>
              <a:spcAft>
                <a:spcPts val="0"/>
              </a:spcAft>
            </a:pPr>
            <a:r>
              <a:rPr lang="en-US" sz="1600" b="1" dirty="0" smtClean="0">
                <a:solidFill>
                  <a:srgbClr val="000000"/>
                </a:solidFill>
                <a:latin typeface="Arial"/>
                <a:ea typeface="Calibri"/>
                <a:cs typeface="Times New Roman"/>
              </a:rPr>
              <a:t>allocated</a:t>
            </a:r>
          </a:p>
          <a:p>
            <a:pPr lvl="0" fontAlgn="auto">
              <a:lnSpc>
                <a:spcPct val="115000"/>
              </a:lnSpc>
              <a:spcBef>
                <a:spcPts val="0"/>
              </a:spcBef>
              <a:spcAft>
                <a:spcPts val="0"/>
              </a:spcAft>
            </a:pPr>
            <a:r>
              <a:rPr lang="en-US" sz="1600" b="1" dirty="0" smtClean="0">
                <a:solidFill>
                  <a:srgbClr val="000000"/>
                </a:solidFill>
                <a:latin typeface="Arial"/>
                <a:ea typeface="Calibri"/>
                <a:cs typeface="Times New Roman"/>
              </a:rPr>
              <a:t>(10,060)</a:t>
            </a:r>
          </a:p>
        </p:txBody>
      </p:sp>
      <p:sp>
        <p:nvSpPr>
          <p:cNvPr id="50" name="Rectangle 49"/>
          <p:cNvSpPr/>
          <p:nvPr/>
        </p:nvSpPr>
        <p:spPr>
          <a:xfrm>
            <a:off x="2524110" y="1009632"/>
            <a:ext cx="1404948" cy="941796"/>
          </a:xfrm>
          <a:prstGeom prst="rect">
            <a:avLst/>
          </a:prstGeom>
        </p:spPr>
        <p:txBody>
          <a:bodyPr wrap="square">
            <a:spAutoFit/>
          </a:bodyPr>
          <a:lstStyle/>
          <a:p>
            <a:pPr lvl="0">
              <a:lnSpc>
                <a:spcPct val="115000"/>
              </a:lnSpc>
              <a:spcAft>
                <a:spcPts val="0"/>
              </a:spcAft>
            </a:pPr>
            <a:r>
              <a:rPr lang="en-US" sz="1600" b="1" dirty="0" smtClean="0">
                <a:solidFill>
                  <a:srgbClr val="000000"/>
                </a:solidFill>
                <a:latin typeface="Arial"/>
                <a:ea typeface="Calibri"/>
                <a:cs typeface="Times New Roman"/>
              </a:rPr>
              <a:t>Placebo </a:t>
            </a:r>
          </a:p>
          <a:p>
            <a:pPr lvl="0">
              <a:lnSpc>
                <a:spcPct val="115000"/>
              </a:lnSpc>
              <a:spcAft>
                <a:spcPts val="0"/>
              </a:spcAft>
            </a:pPr>
            <a:r>
              <a:rPr lang="en-US" sz="1600" b="1" dirty="0" smtClean="0">
                <a:solidFill>
                  <a:srgbClr val="000000"/>
                </a:solidFill>
                <a:latin typeface="Arial"/>
                <a:ea typeface="Calibri"/>
                <a:cs typeface="Times New Roman"/>
              </a:rPr>
              <a:t>allocated</a:t>
            </a:r>
          </a:p>
          <a:p>
            <a:pPr lvl="0">
              <a:lnSpc>
                <a:spcPct val="115000"/>
              </a:lnSpc>
              <a:spcAft>
                <a:spcPts val="0"/>
              </a:spcAft>
            </a:pPr>
            <a:r>
              <a:rPr lang="en-US" sz="1600" b="1" dirty="0" smtClean="0">
                <a:solidFill>
                  <a:srgbClr val="000000"/>
                </a:solidFill>
                <a:latin typeface="Arial"/>
                <a:ea typeface="Calibri"/>
                <a:cs typeface="Times New Roman"/>
              </a:rPr>
              <a:t>(10,067)</a:t>
            </a:r>
            <a:endParaRPr lang="en-GB" sz="1600" dirty="0">
              <a:solidFill>
                <a:srgbClr val="000000"/>
              </a:solidFill>
              <a:latin typeface="Calibri"/>
              <a:ea typeface="Calibri"/>
              <a:cs typeface="Times New Roman"/>
            </a:endParaRPr>
          </a:p>
        </p:txBody>
      </p:sp>
      <p:sp>
        <p:nvSpPr>
          <p:cNvPr id="51" name="Line 168"/>
          <p:cNvSpPr>
            <a:spLocks noChangeShapeType="1"/>
          </p:cNvSpPr>
          <p:nvPr/>
        </p:nvSpPr>
        <p:spPr bwMode="auto">
          <a:xfrm flipV="1">
            <a:off x="7439470" y="1971692"/>
            <a:ext cx="1588" cy="367200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grpSp>
        <p:nvGrpSpPr>
          <p:cNvPr id="52" name="Group 51"/>
          <p:cNvGrpSpPr/>
          <p:nvPr/>
        </p:nvGrpSpPr>
        <p:grpSpPr>
          <a:xfrm>
            <a:off x="46004" y="5031972"/>
            <a:ext cx="7558567" cy="400110"/>
            <a:chOff x="46004" y="4751106"/>
            <a:chExt cx="7558567" cy="400110"/>
          </a:xfrm>
        </p:grpSpPr>
        <p:sp>
          <p:nvSpPr>
            <p:cNvPr id="53" name="Rectangle 52"/>
            <p:cNvSpPr/>
            <p:nvPr/>
          </p:nvSpPr>
          <p:spPr>
            <a:xfrm>
              <a:off x="46004" y="4751106"/>
              <a:ext cx="5097500" cy="400110"/>
            </a:xfrm>
            <a:prstGeom prst="rect">
              <a:avLst/>
            </a:prstGeom>
          </p:spPr>
          <p:txBody>
            <a:bodyPr wrap="square">
              <a:spAutoFit/>
            </a:bodyPr>
            <a:lstStyle/>
            <a:p>
              <a:pPr marL="0" marR="0" lvl="0" indent="0" defTabSz="846138" eaLnBrk="1" fontAlgn="auto" latinLnBrk="0" hangingPunct="1">
                <a:lnSpc>
                  <a:spcPct val="100000"/>
                </a:lnSpc>
                <a:spcBef>
                  <a:spcPts val="0"/>
                </a:spcBef>
                <a:spcAft>
                  <a:spcPts val="0"/>
                </a:spcAft>
                <a:buClrTx/>
                <a:buSzTx/>
                <a:buFontTx/>
                <a:buNone/>
                <a:tabLst>
                  <a:tab pos="1168400" algn="l"/>
                  <a:tab pos="2514600" algn="l"/>
                </a:tabLst>
                <a:defRPr/>
              </a:pPr>
              <a:r>
                <a:rPr kumimoji="0" lang="en-GB" sz="2000" b="0" i="0" u="none" strike="noStrike" kern="0" cap="none" spc="0" normalizeH="0" baseline="0" noProof="0" dirty="0" smtClean="0">
                  <a:ln>
                    <a:noFill/>
                  </a:ln>
                  <a:solidFill>
                    <a:srgbClr val="000000"/>
                  </a:solidFill>
                  <a:effectLst/>
                  <a:uLnTx/>
                  <a:uFillTx/>
                </a:rPr>
                <a:t>Any 	</a:t>
              </a:r>
              <a:r>
                <a:rPr kumimoji="0" lang="en-US" sz="2000" b="0" i="0" u="none" strike="noStrike" kern="0" cap="none" spc="0" normalizeH="0" baseline="0" noProof="0" dirty="0" smtClean="0">
                  <a:ln>
                    <a:noFill/>
                  </a:ln>
                  <a:solidFill>
                    <a:srgbClr val="000000"/>
                  </a:solidFill>
                  <a:effectLst/>
                  <a:uLnTx/>
                  <a:uFillTx/>
                  <a:ea typeface="Calibri"/>
                  <a:cs typeface="Arial" pitchFamily="34" charset="0"/>
                </a:rPr>
                <a:t>168 (1.63%) 	201 (1.95%)</a:t>
              </a:r>
              <a:endParaRPr kumimoji="0" lang="en-GB" sz="2000" b="0" i="0" u="none" strike="noStrike" kern="0" cap="none" spc="0" normalizeH="0" baseline="0" noProof="0" dirty="0">
                <a:ln>
                  <a:noFill/>
                </a:ln>
                <a:solidFill>
                  <a:srgbClr val="000000"/>
                </a:solidFill>
                <a:effectLst/>
                <a:uLnTx/>
                <a:uFillTx/>
              </a:endParaRPr>
            </a:p>
          </p:txBody>
        </p:sp>
        <p:sp>
          <p:nvSpPr>
            <p:cNvPr id="54" name="Rectangle 173"/>
            <p:cNvSpPr>
              <a:spLocks noChangeArrowheads="1"/>
            </p:cNvSpPr>
            <p:nvPr/>
          </p:nvSpPr>
          <p:spPr bwMode="auto">
            <a:xfrm>
              <a:off x="6094858" y="4799342"/>
              <a:ext cx="298450" cy="298450"/>
            </a:xfrm>
            <a:prstGeom prst="rect">
              <a:avLst/>
            </a:prstGeom>
            <a:solidFill>
              <a:srgbClr val="000000"/>
            </a:solidFill>
            <a:ln w="13">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sp>
          <p:nvSpPr>
            <p:cNvPr id="55" name="Line 178"/>
            <p:cNvSpPr>
              <a:spLocks noChangeShapeType="1"/>
            </p:cNvSpPr>
            <p:nvPr/>
          </p:nvSpPr>
          <p:spPr bwMode="auto">
            <a:xfrm>
              <a:off x="4882008" y="4948567"/>
              <a:ext cx="2722563" cy="1588"/>
            </a:xfrm>
            <a:prstGeom prst="line">
              <a:avLst/>
            </a:prstGeom>
            <a:noFill/>
            <a:ln w="285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grpSp>
      <p:sp>
        <p:nvSpPr>
          <p:cNvPr id="56" name="Line 211"/>
          <p:cNvSpPr>
            <a:spLocks noChangeShapeType="1"/>
          </p:cNvSpPr>
          <p:nvPr/>
        </p:nvSpPr>
        <p:spPr bwMode="auto">
          <a:xfrm>
            <a:off x="4025452" y="5575287"/>
            <a:ext cx="4644000" cy="1588"/>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57" name="Line 214"/>
          <p:cNvSpPr>
            <a:spLocks noChangeShapeType="1"/>
          </p:cNvSpPr>
          <p:nvPr/>
        </p:nvSpPr>
        <p:spPr bwMode="auto">
          <a:xfrm>
            <a:off x="7439470"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58" name="Line 216"/>
          <p:cNvSpPr>
            <a:spLocks noChangeShapeType="1"/>
          </p:cNvSpPr>
          <p:nvPr/>
        </p:nvSpPr>
        <p:spPr bwMode="auto">
          <a:xfrm>
            <a:off x="4019995"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59" name="Rectangle 217"/>
          <p:cNvSpPr>
            <a:spLocks noChangeArrowheads="1"/>
          </p:cNvSpPr>
          <p:nvPr/>
        </p:nvSpPr>
        <p:spPr bwMode="auto">
          <a:xfrm>
            <a:off x="3934270" y="5718162"/>
            <a:ext cx="17152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rPr>
              <a:t>.6</a:t>
            </a:r>
            <a:endParaRPr kumimoji="0" lang="en-US" sz="1800" b="0" i="0" u="none" strike="noStrike" cap="none" normalizeH="0" baseline="0" dirty="0" smtClean="0">
              <a:ln>
                <a:noFill/>
              </a:ln>
              <a:solidFill>
                <a:srgbClr val="000000"/>
              </a:solidFill>
              <a:effectLst/>
              <a:latin typeface="Arial" pitchFamily="34" charset="0"/>
            </a:endParaRPr>
          </a:p>
        </p:txBody>
      </p:sp>
      <p:sp>
        <p:nvSpPr>
          <p:cNvPr id="60" name="Line 218"/>
          <p:cNvSpPr>
            <a:spLocks noChangeShapeType="1"/>
          </p:cNvSpPr>
          <p:nvPr/>
        </p:nvSpPr>
        <p:spPr bwMode="auto">
          <a:xfrm>
            <a:off x="5053458"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61" name="Rectangle 219"/>
          <p:cNvSpPr>
            <a:spLocks noChangeArrowheads="1"/>
          </p:cNvSpPr>
          <p:nvPr/>
        </p:nvSpPr>
        <p:spPr bwMode="auto">
          <a:xfrm>
            <a:off x="4967733" y="5718162"/>
            <a:ext cx="17152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.7</a:t>
            </a:r>
            <a:endParaRPr kumimoji="0" lang="en-US" sz="1800" b="0" i="0" u="none" strike="noStrike" cap="none" normalizeH="0" baseline="0" smtClean="0">
              <a:ln>
                <a:noFill/>
              </a:ln>
              <a:solidFill>
                <a:srgbClr val="000000"/>
              </a:solidFill>
              <a:effectLst/>
              <a:latin typeface="Arial" pitchFamily="34" charset="0"/>
            </a:endParaRPr>
          </a:p>
        </p:txBody>
      </p:sp>
      <p:sp>
        <p:nvSpPr>
          <p:cNvPr id="62" name="Line 220"/>
          <p:cNvSpPr>
            <a:spLocks noChangeShapeType="1"/>
          </p:cNvSpPr>
          <p:nvPr/>
        </p:nvSpPr>
        <p:spPr bwMode="auto">
          <a:xfrm>
            <a:off x="5945633"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63" name="Rectangle 221"/>
          <p:cNvSpPr>
            <a:spLocks noChangeArrowheads="1"/>
          </p:cNvSpPr>
          <p:nvPr/>
        </p:nvSpPr>
        <p:spPr bwMode="auto">
          <a:xfrm>
            <a:off x="5859908" y="5718162"/>
            <a:ext cx="17152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.8</a:t>
            </a:r>
            <a:endParaRPr kumimoji="0" lang="en-US" sz="1800" b="0" i="0" u="none" strike="noStrike" cap="none" normalizeH="0" baseline="0" smtClean="0">
              <a:ln>
                <a:noFill/>
              </a:ln>
              <a:solidFill>
                <a:srgbClr val="000000"/>
              </a:solidFill>
              <a:effectLst/>
              <a:latin typeface="Arial" pitchFamily="34" charset="0"/>
            </a:endParaRPr>
          </a:p>
        </p:txBody>
      </p:sp>
      <p:sp>
        <p:nvSpPr>
          <p:cNvPr id="64" name="Line 222"/>
          <p:cNvSpPr>
            <a:spLocks noChangeShapeType="1"/>
          </p:cNvSpPr>
          <p:nvPr/>
        </p:nvSpPr>
        <p:spPr bwMode="auto">
          <a:xfrm>
            <a:off x="6734620"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65" name="Rectangle 223"/>
          <p:cNvSpPr>
            <a:spLocks noChangeArrowheads="1"/>
          </p:cNvSpPr>
          <p:nvPr/>
        </p:nvSpPr>
        <p:spPr bwMode="auto">
          <a:xfrm>
            <a:off x="6650483" y="5718162"/>
            <a:ext cx="171522"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.9</a:t>
            </a:r>
            <a:endParaRPr kumimoji="0" lang="en-US" sz="1800" b="0" i="0" u="none" strike="noStrike" cap="none" normalizeH="0" baseline="0" smtClean="0">
              <a:ln>
                <a:noFill/>
              </a:ln>
              <a:solidFill>
                <a:srgbClr val="000000"/>
              </a:solidFill>
              <a:effectLst/>
              <a:latin typeface="Arial" pitchFamily="34" charset="0"/>
            </a:endParaRPr>
          </a:p>
        </p:txBody>
      </p:sp>
      <p:sp>
        <p:nvSpPr>
          <p:cNvPr id="66" name="Line 224"/>
          <p:cNvSpPr>
            <a:spLocks noChangeShapeType="1"/>
          </p:cNvSpPr>
          <p:nvPr/>
        </p:nvSpPr>
        <p:spPr bwMode="auto">
          <a:xfrm>
            <a:off x="7439470"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67" name="Rectangle 225"/>
          <p:cNvSpPr>
            <a:spLocks noChangeArrowheads="1"/>
          </p:cNvSpPr>
          <p:nvPr/>
        </p:nvSpPr>
        <p:spPr bwMode="auto">
          <a:xfrm>
            <a:off x="7383908" y="5718162"/>
            <a:ext cx="11381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1</a:t>
            </a:r>
            <a:endParaRPr kumimoji="0" lang="en-US" sz="1800" b="0" i="0" u="none" strike="noStrike" cap="none" normalizeH="0" baseline="0" smtClean="0">
              <a:ln>
                <a:noFill/>
              </a:ln>
              <a:solidFill>
                <a:srgbClr val="000000"/>
              </a:solidFill>
              <a:effectLst/>
              <a:latin typeface="Arial" pitchFamily="34" charset="0"/>
            </a:endParaRPr>
          </a:p>
        </p:txBody>
      </p:sp>
      <p:sp>
        <p:nvSpPr>
          <p:cNvPr id="68" name="Line 226"/>
          <p:cNvSpPr>
            <a:spLocks noChangeShapeType="1"/>
          </p:cNvSpPr>
          <p:nvPr/>
        </p:nvSpPr>
        <p:spPr bwMode="auto">
          <a:xfrm>
            <a:off x="8079233"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69" name="Rectangle 227"/>
          <p:cNvSpPr>
            <a:spLocks noChangeArrowheads="1"/>
          </p:cNvSpPr>
          <p:nvPr/>
        </p:nvSpPr>
        <p:spPr bwMode="auto">
          <a:xfrm>
            <a:off x="7939533" y="5718162"/>
            <a:ext cx="28533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1.1</a:t>
            </a:r>
            <a:endParaRPr kumimoji="0" lang="en-US" sz="1800" b="0" i="0" u="none" strike="noStrike" cap="none" normalizeH="0" baseline="0" smtClean="0">
              <a:ln>
                <a:noFill/>
              </a:ln>
              <a:solidFill>
                <a:srgbClr val="000000"/>
              </a:solidFill>
              <a:effectLst/>
              <a:latin typeface="Arial" pitchFamily="34" charset="0"/>
            </a:endParaRPr>
          </a:p>
        </p:txBody>
      </p:sp>
      <p:sp>
        <p:nvSpPr>
          <p:cNvPr id="70" name="Line 228"/>
          <p:cNvSpPr>
            <a:spLocks noChangeShapeType="1"/>
          </p:cNvSpPr>
          <p:nvPr/>
        </p:nvSpPr>
        <p:spPr bwMode="auto">
          <a:xfrm>
            <a:off x="8661845" y="5575287"/>
            <a:ext cx="1588" cy="95250"/>
          </a:xfrm>
          <a:prstGeom prst="line">
            <a:avLst/>
          </a:prstGeom>
          <a:noFill/>
          <a:ln w="9">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71" name="Rectangle 229"/>
          <p:cNvSpPr>
            <a:spLocks noChangeArrowheads="1"/>
          </p:cNvSpPr>
          <p:nvPr/>
        </p:nvSpPr>
        <p:spPr bwMode="auto">
          <a:xfrm>
            <a:off x="8522145" y="5718162"/>
            <a:ext cx="285335"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pitchFamily="34" charset="0"/>
              </a:rPr>
              <a:t>1.2</a:t>
            </a:r>
            <a:endParaRPr kumimoji="0" lang="en-US" sz="1800" b="0" i="0" u="none" strike="noStrike" cap="none" normalizeH="0" baseline="0" smtClean="0">
              <a:ln>
                <a:noFill/>
              </a:ln>
              <a:solidFill>
                <a:srgbClr val="000000"/>
              </a:solidFill>
              <a:effectLst/>
              <a:latin typeface="Arial" pitchFamily="34" charset="0"/>
            </a:endParaRPr>
          </a:p>
        </p:txBody>
      </p:sp>
      <p:sp>
        <p:nvSpPr>
          <p:cNvPr id="73" name="Rectangle 72"/>
          <p:cNvSpPr/>
          <p:nvPr/>
        </p:nvSpPr>
        <p:spPr>
          <a:xfrm>
            <a:off x="39654" y="4377919"/>
            <a:ext cx="4246593"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tab pos="1168400" algn="l"/>
                <a:tab pos="2514600" algn="l"/>
              </a:tabLst>
              <a:defRPr/>
            </a:pPr>
            <a:r>
              <a:rPr kumimoji="0" lang="en-US" sz="2000" b="0" i="0" u="none" strike="noStrike" kern="0" cap="none" spc="0" normalizeH="0" baseline="0" noProof="0" dirty="0" smtClean="0">
                <a:ln>
                  <a:noFill/>
                </a:ln>
                <a:solidFill>
                  <a:srgbClr val="000000"/>
                </a:solidFill>
                <a:effectLst/>
                <a:uLnTx/>
                <a:uFillTx/>
              </a:rPr>
              <a:t>Stroke 	</a:t>
            </a:r>
            <a:r>
              <a:rPr kumimoji="0" lang="en-US" sz="2000" b="0" i="0" u="none" strike="noStrike" kern="0" cap="none" spc="0" normalizeH="0" baseline="0" noProof="0" dirty="0" smtClean="0">
                <a:ln>
                  <a:noFill/>
                </a:ln>
                <a:solidFill>
                  <a:srgbClr val="000000"/>
                </a:solidFill>
                <a:effectLst/>
                <a:uLnTx/>
                <a:uFillTx/>
                <a:ea typeface="Times New Roman"/>
                <a:cs typeface="Arial" pitchFamily="34" charset="0"/>
              </a:rPr>
              <a:t>57 (0.56%) 	66 (0.65%)</a:t>
            </a:r>
            <a:endParaRPr kumimoji="0" lang="en-US" sz="2000" b="0" i="0" u="none" strike="noStrike" kern="0" cap="none" spc="0" normalizeH="0" baseline="0" noProof="0" dirty="0">
              <a:ln>
                <a:noFill/>
              </a:ln>
              <a:solidFill>
                <a:srgbClr val="000000"/>
              </a:solidFill>
              <a:effectLst/>
              <a:uLnTx/>
              <a:uFillTx/>
            </a:endParaRPr>
          </a:p>
        </p:txBody>
      </p:sp>
      <p:sp>
        <p:nvSpPr>
          <p:cNvPr id="74" name="Rectangle 172"/>
          <p:cNvSpPr>
            <a:spLocks noChangeArrowheads="1"/>
          </p:cNvSpPr>
          <p:nvPr/>
        </p:nvSpPr>
        <p:spPr bwMode="auto">
          <a:xfrm>
            <a:off x="4345433" y="3838578"/>
            <a:ext cx="146050" cy="146050"/>
          </a:xfrm>
          <a:prstGeom prst="rect">
            <a:avLst/>
          </a:prstGeom>
          <a:solidFill>
            <a:srgbClr val="000000"/>
          </a:solidFill>
          <a:ln w="13">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75" name="Line 123"/>
          <p:cNvSpPr>
            <a:spLocks noChangeShapeType="1"/>
          </p:cNvSpPr>
          <p:nvPr/>
        </p:nvSpPr>
        <p:spPr bwMode="auto">
          <a:xfrm flipH="1" flipV="1">
            <a:off x="4021134" y="3913206"/>
            <a:ext cx="3240000" cy="0"/>
          </a:xfrm>
          <a:prstGeom prst="line">
            <a:avLst/>
          </a:prstGeom>
          <a:noFill/>
          <a:ln w="28575">
            <a:solidFill>
              <a:srgbClr val="000000"/>
            </a:solidFill>
            <a:round/>
            <a:headEnd/>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76" name="Group 75"/>
          <p:cNvGrpSpPr/>
          <p:nvPr/>
        </p:nvGrpSpPr>
        <p:grpSpPr>
          <a:xfrm>
            <a:off x="42831" y="2358923"/>
            <a:ext cx="8638136" cy="400110"/>
            <a:chOff x="42831" y="2078057"/>
            <a:chExt cx="8638136" cy="400110"/>
          </a:xfrm>
        </p:grpSpPr>
        <p:sp>
          <p:nvSpPr>
            <p:cNvPr id="77" name="Rectangle 76"/>
            <p:cNvSpPr/>
            <p:nvPr/>
          </p:nvSpPr>
          <p:spPr>
            <a:xfrm>
              <a:off x="42831" y="2078057"/>
              <a:ext cx="4743483"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tab pos="1168400" algn="l"/>
                  <a:tab pos="2514600" algn="l"/>
                </a:tabLst>
                <a:defRPr/>
              </a:pPr>
              <a:r>
                <a:rPr kumimoji="0" lang="en-US" sz="2000" b="0" i="0" u="none" strike="noStrike" kern="0" cap="none" spc="0" normalizeH="0" baseline="0" noProof="0" dirty="0" smtClean="0">
                  <a:ln>
                    <a:noFill/>
                  </a:ln>
                  <a:solidFill>
                    <a:srgbClr val="000000"/>
                  </a:solidFill>
                  <a:effectLst/>
                  <a:uLnTx/>
                  <a:uFillTx/>
                </a:rPr>
                <a:t>DVT 	</a:t>
              </a:r>
              <a:r>
                <a:rPr kumimoji="0" lang="en-US" sz="2000" b="0" i="0" u="none" strike="noStrike" kern="0" cap="none" spc="0" normalizeH="0" baseline="0" noProof="0" dirty="0" smtClean="0">
                  <a:ln>
                    <a:noFill/>
                  </a:ln>
                  <a:solidFill>
                    <a:srgbClr val="000000"/>
                  </a:solidFill>
                  <a:effectLst/>
                  <a:uLnTx/>
                  <a:uFillTx/>
                  <a:ea typeface="Calibri"/>
                  <a:cs typeface="Arial" pitchFamily="34" charset="0"/>
                </a:rPr>
                <a:t>40 (0.40%) 	41 (0.41%)</a:t>
              </a:r>
              <a:endParaRPr kumimoji="0" lang="en-GB" sz="2000" b="0" i="0" u="none" strike="noStrike" kern="0" cap="none" spc="0" normalizeH="0" baseline="0" noProof="0" dirty="0" smtClean="0">
                <a:ln>
                  <a:noFill/>
                </a:ln>
                <a:solidFill>
                  <a:srgbClr val="000000"/>
                </a:solidFill>
                <a:effectLst/>
                <a:uLnTx/>
                <a:uFillTx/>
                <a:ea typeface="Calibri"/>
                <a:cs typeface="Arial" pitchFamily="34" charset="0"/>
              </a:endParaRPr>
            </a:p>
          </p:txBody>
        </p:sp>
        <p:sp>
          <p:nvSpPr>
            <p:cNvPr id="78" name="Rectangle 169"/>
            <p:cNvSpPr>
              <a:spLocks noChangeArrowheads="1"/>
            </p:cNvSpPr>
            <p:nvPr/>
          </p:nvSpPr>
          <p:spPr bwMode="auto">
            <a:xfrm>
              <a:off x="7207695" y="2217730"/>
              <a:ext cx="139700" cy="139700"/>
            </a:xfrm>
            <a:prstGeom prst="rect">
              <a:avLst/>
            </a:prstGeom>
            <a:solidFill>
              <a:srgbClr val="000000"/>
            </a:solidFill>
            <a:ln w="13">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sp>
          <p:nvSpPr>
            <p:cNvPr id="79" name="Line 123"/>
            <p:cNvSpPr>
              <a:spLocks noChangeShapeType="1"/>
            </p:cNvSpPr>
            <p:nvPr/>
          </p:nvSpPr>
          <p:spPr bwMode="auto">
            <a:xfrm flipV="1">
              <a:off x="4360967" y="2287583"/>
              <a:ext cx="4320000" cy="0"/>
            </a:xfrm>
            <a:prstGeom prst="line">
              <a:avLst/>
            </a:prstGeom>
            <a:noFill/>
            <a:ln w="28575">
              <a:solidFill>
                <a:srgbClr val="000000"/>
              </a:solidFill>
              <a:round/>
              <a:headEnd/>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endParaRPr>
            </a:p>
          </p:txBody>
        </p:sp>
      </p:grpSp>
      <p:grpSp>
        <p:nvGrpSpPr>
          <p:cNvPr id="80" name="Group 79"/>
          <p:cNvGrpSpPr/>
          <p:nvPr/>
        </p:nvGrpSpPr>
        <p:grpSpPr>
          <a:xfrm>
            <a:off x="33306" y="3065048"/>
            <a:ext cx="8630162" cy="400110"/>
            <a:chOff x="33306" y="2784182"/>
            <a:chExt cx="8630162" cy="400110"/>
          </a:xfrm>
        </p:grpSpPr>
        <p:sp>
          <p:nvSpPr>
            <p:cNvPr id="81" name="Rectangle 80"/>
            <p:cNvSpPr/>
            <p:nvPr/>
          </p:nvSpPr>
          <p:spPr>
            <a:xfrm>
              <a:off x="33306" y="2784182"/>
              <a:ext cx="5538826"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tab pos="1168400" algn="l"/>
                  <a:tab pos="2514600" algn="l"/>
                </a:tabLst>
                <a:defRPr/>
              </a:pPr>
              <a:r>
                <a:rPr kumimoji="0" lang="en-US" sz="2000" b="0" i="0" u="none" strike="noStrike" kern="0" cap="none" spc="0" normalizeH="0" baseline="0" noProof="0" dirty="0" smtClean="0">
                  <a:ln>
                    <a:noFill/>
                  </a:ln>
                  <a:solidFill>
                    <a:srgbClr val="000000"/>
                  </a:solidFill>
                  <a:effectLst/>
                  <a:uLnTx/>
                  <a:uFillTx/>
                </a:rPr>
                <a:t>PE 	</a:t>
              </a:r>
              <a:r>
                <a:rPr kumimoji="0" lang="en-US" sz="2000" b="0" i="0" u="none" strike="noStrike" kern="0" cap="none" spc="0" normalizeH="0" baseline="0" noProof="0" dirty="0" smtClean="0">
                  <a:ln>
                    <a:noFill/>
                  </a:ln>
                  <a:solidFill>
                    <a:srgbClr val="000000"/>
                  </a:solidFill>
                  <a:effectLst/>
                  <a:uLnTx/>
                  <a:uFillTx/>
                  <a:cs typeface="Arial" pitchFamily="34" charset="0"/>
                </a:rPr>
                <a:t>72</a:t>
              </a:r>
              <a:r>
                <a:rPr kumimoji="0" lang="en-US" sz="2000" b="0" i="0" u="none" strike="noStrike" kern="0" cap="none" spc="0" normalizeH="0" baseline="0" noProof="0" dirty="0" smtClean="0">
                  <a:ln>
                    <a:noFill/>
                  </a:ln>
                  <a:solidFill>
                    <a:srgbClr val="000000"/>
                  </a:solidFill>
                  <a:effectLst/>
                  <a:uLnTx/>
                  <a:uFillTx/>
                  <a:ea typeface="Calibri"/>
                  <a:cs typeface="Arial" pitchFamily="34" charset="0"/>
                </a:rPr>
                <a:t> (0.69%) 	71 (0.70%)</a:t>
              </a:r>
              <a:endParaRPr kumimoji="0" lang="en-GB" sz="2000" b="0" i="0" u="none" strike="noStrike" kern="0" cap="none" spc="0" normalizeH="0" baseline="0" noProof="0" dirty="0" smtClean="0">
                <a:ln>
                  <a:noFill/>
                </a:ln>
                <a:solidFill>
                  <a:srgbClr val="000000"/>
                </a:solidFill>
                <a:effectLst/>
                <a:uLnTx/>
                <a:uFillTx/>
                <a:ea typeface="Calibri"/>
                <a:cs typeface="Arial" pitchFamily="34" charset="0"/>
              </a:endParaRPr>
            </a:p>
          </p:txBody>
        </p:sp>
        <p:sp>
          <p:nvSpPr>
            <p:cNvPr id="82" name="Rectangle 170"/>
            <p:cNvSpPr>
              <a:spLocks noChangeArrowheads="1"/>
            </p:cNvSpPr>
            <p:nvPr/>
          </p:nvSpPr>
          <p:spPr bwMode="auto">
            <a:xfrm>
              <a:off x="7445820" y="2889247"/>
              <a:ext cx="182563" cy="182563"/>
            </a:xfrm>
            <a:prstGeom prst="rect">
              <a:avLst/>
            </a:prstGeom>
            <a:solidFill>
              <a:srgbClr val="000000"/>
            </a:solidFill>
            <a:ln w="13">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a:ln>
                  <a:noFill/>
                </a:ln>
                <a:solidFill>
                  <a:srgbClr val="000000"/>
                </a:solidFill>
                <a:effectLst/>
                <a:uLnTx/>
                <a:uFillTx/>
              </a:endParaRPr>
            </a:p>
          </p:txBody>
        </p:sp>
        <p:sp>
          <p:nvSpPr>
            <p:cNvPr id="83" name="Line 123"/>
            <p:cNvSpPr>
              <a:spLocks noChangeShapeType="1"/>
            </p:cNvSpPr>
            <p:nvPr/>
          </p:nvSpPr>
          <p:spPr bwMode="auto">
            <a:xfrm flipV="1">
              <a:off x="5351468" y="2982917"/>
              <a:ext cx="3312000" cy="0"/>
            </a:xfrm>
            <a:prstGeom prst="line">
              <a:avLst/>
            </a:prstGeom>
            <a:noFill/>
            <a:ln w="28575">
              <a:solidFill>
                <a:srgbClr val="000000"/>
              </a:solidFill>
              <a:round/>
              <a:headEnd/>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endParaRPr>
            </a:p>
          </p:txBody>
        </p:sp>
      </p:grpSp>
      <p:sp>
        <p:nvSpPr>
          <p:cNvPr id="85" name="Rectangle 84"/>
          <p:cNvSpPr/>
          <p:nvPr/>
        </p:nvSpPr>
        <p:spPr>
          <a:xfrm>
            <a:off x="39654" y="3717226"/>
            <a:ext cx="4246593"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tab pos="1168400" algn="l"/>
                <a:tab pos="2514600" algn="l"/>
              </a:tabLst>
              <a:defRPr/>
            </a:pPr>
            <a:r>
              <a:rPr kumimoji="0" lang="en-US" sz="2000" b="0" i="0" u="none" strike="noStrike" kern="0" cap="none" spc="0" normalizeH="0" baseline="0" noProof="0" dirty="0" smtClean="0">
                <a:ln>
                  <a:noFill/>
                </a:ln>
                <a:solidFill>
                  <a:srgbClr val="000000"/>
                </a:solidFill>
                <a:effectLst/>
                <a:uLnTx/>
                <a:uFillTx/>
              </a:rPr>
              <a:t>MI 	</a:t>
            </a:r>
            <a:r>
              <a:rPr kumimoji="0" lang="en-US" sz="2000" b="0" i="0" u="none" strike="noStrike" kern="0" cap="none" spc="0" normalizeH="0" baseline="0" noProof="0" dirty="0" smtClean="0">
                <a:ln>
                  <a:noFill/>
                </a:ln>
                <a:solidFill>
                  <a:srgbClr val="000000"/>
                </a:solidFill>
                <a:effectLst/>
                <a:uLnTx/>
                <a:uFillTx/>
                <a:ea typeface="Calibri"/>
                <a:cs typeface="Arial" pitchFamily="34" charset="0"/>
              </a:rPr>
              <a:t>35 (0.35%)</a:t>
            </a:r>
            <a:r>
              <a:rPr kumimoji="0" lang="en-US" sz="2000" b="0" i="0" u="none" strike="noStrike" kern="0" cap="none" spc="0" normalizeH="0" baseline="0" noProof="0" dirty="0">
                <a:ln>
                  <a:noFill/>
                </a:ln>
                <a:solidFill>
                  <a:srgbClr val="000000"/>
                </a:solidFill>
                <a:effectLst/>
                <a:uLnTx/>
                <a:uFillTx/>
              </a:rPr>
              <a:t> </a:t>
            </a:r>
            <a:r>
              <a:rPr kumimoji="0" lang="en-US" sz="2000" b="0" i="0" u="none" strike="noStrike" kern="0" cap="none" spc="0" normalizeH="0" baseline="0" noProof="0" dirty="0" smtClean="0">
                <a:ln>
                  <a:noFill/>
                </a:ln>
                <a:solidFill>
                  <a:srgbClr val="000000"/>
                </a:solidFill>
                <a:effectLst/>
                <a:uLnTx/>
                <a:uFillTx/>
              </a:rPr>
              <a:t>	</a:t>
            </a:r>
            <a:r>
              <a:rPr kumimoji="0" lang="en-US" sz="2000" b="0" i="0" u="none" strike="noStrike" kern="0" cap="none" spc="0" normalizeH="0" baseline="0" noProof="0" dirty="0" smtClean="0">
                <a:ln>
                  <a:noFill/>
                </a:ln>
                <a:solidFill>
                  <a:srgbClr val="000000"/>
                </a:solidFill>
                <a:effectLst/>
                <a:uLnTx/>
                <a:uFillTx/>
                <a:ea typeface="Calibri"/>
                <a:cs typeface="Arial" pitchFamily="34" charset="0"/>
              </a:rPr>
              <a:t>55 (0.52%)</a:t>
            </a:r>
            <a:endParaRPr kumimoji="0" lang="en-GB" sz="2000" b="0" i="0" u="none" strike="noStrike" kern="0" cap="none" spc="0" normalizeH="0" baseline="0" noProof="0" dirty="0" smtClean="0">
              <a:ln>
                <a:noFill/>
              </a:ln>
              <a:solidFill>
                <a:srgbClr val="000000"/>
              </a:solidFill>
              <a:effectLst/>
              <a:uLnTx/>
              <a:uFillTx/>
              <a:ea typeface="Calibri"/>
              <a:cs typeface="Arial" pitchFamily="34" charset="0"/>
            </a:endParaRPr>
          </a:p>
        </p:txBody>
      </p:sp>
      <p:sp>
        <p:nvSpPr>
          <p:cNvPr id="86" name="Rectangle 171"/>
          <p:cNvSpPr>
            <a:spLocks noChangeArrowheads="1"/>
          </p:cNvSpPr>
          <p:nvPr/>
        </p:nvSpPr>
        <p:spPr bwMode="auto">
          <a:xfrm>
            <a:off x="6379020" y="4491046"/>
            <a:ext cx="169863" cy="171450"/>
          </a:xfrm>
          <a:prstGeom prst="rect">
            <a:avLst/>
          </a:prstGeom>
          <a:solidFill>
            <a:srgbClr val="000000"/>
          </a:solidFill>
          <a:ln w="13">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
        <p:nvSpPr>
          <p:cNvPr id="87" name="Line 123"/>
          <p:cNvSpPr>
            <a:spLocks noChangeShapeType="1"/>
          </p:cNvSpPr>
          <p:nvPr/>
        </p:nvSpPr>
        <p:spPr bwMode="auto">
          <a:xfrm flipV="1">
            <a:off x="4095749" y="4575195"/>
            <a:ext cx="4572000" cy="0"/>
          </a:xfrm>
          <a:prstGeom prst="line">
            <a:avLst/>
          </a:prstGeom>
          <a:noFill/>
          <a:ln w="28575">
            <a:solidFill>
              <a:srgbClr val="000000"/>
            </a:solidFill>
            <a:round/>
            <a:headEnd/>
            <a:tailEnd type="stealth" w="lg"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Text Box 2"/>
          <p:cNvSpPr txBox="1">
            <a:spLocks noChangeArrowheads="1"/>
          </p:cNvSpPr>
          <p:nvPr/>
        </p:nvSpPr>
        <p:spPr bwMode="auto">
          <a:xfrm>
            <a:off x="0" y="71414"/>
            <a:ext cx="9144000" cy="707886"/>
          </a:xfrm>
          <a:prstGeom prst="rect">
            <a:avLst/>
          </a:prstGeom>
          <a:gradFill flip="none" rotWithShape="1">
            <a:gsLst>
              <a:gs pos="12000">
                <a:schemeClr val="accent1">
                  <a:lumMod val="20000"/>
                  <a:lumOff val="80000"/>
                  <a:alpha val="0"/>
                </a:schemeClr>
              </a:gs>
              <a:gs pos="50000">
                <a:schemeClr val="accent1">
                  <a:lumMod val="20000"/>
                  <a:lumOff val="80000"/>
                  <a:shade val="67500"/>
                  <a:satMod val="115000"/>
                </a:schemeClr>
              </a:gs>
              <a:gs pos="100000">
                <a:schemeClr val="accent1">
                  <a:lumMod val="20000"/>
                  <a:lumOff val="80000"/>
                  <a:shade val="100000"/>
                  <a:satMod val="115000"/>
                </a:schemeClr>
              </a:gs>
            </a:gsLst>
            <a:lin ang="18900000" scaled="1"/>
            <a:tileRect/>
          </a:gradFill>
          <a:ln w="9525">
            <a:noFill/>
            <a:miter lim="800000"/>
            <a:headEnd/>
            <a:tailEnd/>
          </a:ln>
          <a:effectLst/>
        </p:spPr>
        <p:txBody>
          <a:bodyPr wrap="square">
            <a:spAutoFit/>
          </a:bodyPr>
          <a:lstStyle/>
          <a:p>
            <a:pPr lvl="0" algn="ctr" eaLnBrk="0" hangingPunct="0">
              <a:spcBef>
                <a:spcPct val="30000"/>
              </a:spcBef>
              <a:tabLst>
                <a:tab pos="195263" algn="l"/>
              </a:tabLst>
              <a:defRPr/>
            </a:pPr>
            <a:r>
              <a:rPr lang="en-GB" sz="4000" b="1" kern="0" dirty="0" smtClean="0">
                <a:solidFill>
                  <a:srgbClr val="464646"/>
                </a:solidFill>
              </a:rPr>
              <a:t>There was no increase in thrombosis</a:t>
            </a:r>
          </a:p>
        </p:txBody>
      </p:sp>
    </p:spTree>
    <p:extLst>
      <p:ext uri="{BB962C8B-B14F-4D97-AF65-F5344CB8AC3E}">
        <p14:creationId xmlns:p14="http://schemas.microsoft.com/office/powerpoint/2010/main" val="4061294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t>CRASH-2 Follow-Up Paper: Early Coagulopathy in Trauma</a:t>
            </a:r>
            <a:endParaRPr lang="en-US" sz="3200" dirty="0"/>
          </a:p>
        </p:txBody>
      </p:sp>
      <p:sp>
        <p:nvSpPr>
          <p:cNvPr id="4" name="Content Placeholder 3"/>
          <p:cNvSpPr>
            <a:spLocks noGrp="1"/>
          </p:cNvSpPr>
          <p:nvPr>
            <p:ph idx="1"/>
          </p:nvPr>
        </p:nvSpPr>
        <p:spPr/>
        <p:txBody>
          <a:bodyPr>
            <a:normAutofit/>
          </a:bodyPr>
          <a:lstStyle/>
          <a:p>
            <a:r>
              <a:rPr lang="en-US" sz="2400" dirty="0" smtClean="0"/>
              <a:t>Further Review of Data Showed…</a:t>
            </a:r>
          </a:p>
          <a:p>
            <a:pPr marL="0" indent="0">
              <a:buNone/>
            </a:pPr>
            <a:endParaRPr lang="en-US" sz="1200" dirty="0" smtClean="0"/>
          </a:p>
          <a:p>
            <a:pPr lvl="1"/>
            <a:r>
              <a:rPr lang="en-US" sz="2000" dirty="0" smtClean="0"/>
              <a:t>Acute severe trauma is associated with increased fibrinolysis, leading to early coagulopathy and increased mortality.</a:t>
            </a:r>
          </a:p>
          <a:p>
            <a:pPr marL="0" indent="0">
              <a:buNone/>
            </a:pPr>
            <a:endParaRPr lang="en-US" sz="1000" dirty="0" smtClean="0"/>
          </a:p>
          <a:p>
            <a:pPr marL="0" indent="0">
              <a:buNone/>
            </a:pPr>
            <a:endParaRPr lang="en-US" sz="1000" dirty="0" smtClean="0"/>
          </a:p>
          <a:p>
            <a:pPr lvl="1"/>
            <a:r>
              <a:rPr lang="en-US" sz="2000" dirty="0"/>
              <a:t>The earlier TXA is given the better, preferably within 3 hours of injury</a:t>
            </a:r>
            <a:r>
              <a:rPr lang="en-US" sz="2000" dirty="0" smtClean="0"/>
              <a:t>.</a:t>
            </a:r>
          </a:p>
          <a:p>
            <a:pPr marL="0" indent="0">
              <a:buNone/>
            </a:pPr>
            <a:endParaRPr lang="en-US" sz="1000" dirty="0" smtClean="0"/>
          </a:p>
          <a:p>
            <a:pPr marL="0" indent="0">
              <a:buNone/>
            </a:pPr>
            <a:endParaRPr lang="en-US" sz="1000" dirty="0" smtClean="0"/>
          </a:p>
          <a:p>
            <a:pPr lvl="1"/>
            <a:r>
              <a:rPr lang="en-US" sz="2000" dirty="0"/>
              <a:t>TXA given &lt;1 </a:t>
            </a:r>
            <a:r>
              <a:rPr lang="en-US" sz="2000" dirty="0" err="1"/>
              <a:t>hr</a:t>
            </a:r>
            <a:r>
              <a:rPr lang="en-US" sz="2000" dirty="0"/>
              <a:t> of injury had greatest benefit – 32% reduction in deaths caused by bleeding (5.3% </a:t>
            </a:r>
            <a:r>
              <a:rPr lang="en-US" sz="2000" dirty="0" err="1"/>
              <a:t>vs</a:t>
            </a:r>
            <a:r>
              <a:rPr lang="en-US" sz="2000" dirty="0"/>
              <a:t> 7.7%</a:t>
            </a:r>
            <a:r>
              <a:rPr lang="en-US" sz="2000" dirty="0" smtClean="0"/>
              <a:t>)</a:t>
            </a:r>
          </a:p>
          <a:p>
            <a:pPr marL="0" indent="0">
              <a:buNone/>
            </a:pPr>
            <a:endParaRPr lang="en-US" sz="1000" dirty="0" smtClean="0"/>
          </a:p>
          <a:p>
            <a:pPr marL="0" indent="0">
              <a:buNone/>
            </a:pPr>
            <a:endParaRPr lang="en-US" sz="1000" dirty="0" smtClean="0"/>
          </a:p>
          <a:p>
            <a:pPr lvl="1"/>
            <a:r>
              <a:rPr lang="en-US" sz="2000" dirty="0"/>
              <a:t>TXA after 3 </a:t>
            </a:r>
            <a:r>
              <a:rPr lang="en-US" sz="2000" dirty="0" err="1"/>
              <a:t>hr</a:t>
            </a:r>
            <a:r>
              <a:rPr lang="en-US" sz="2000" dirty="0"/>
              <a:t> of injury associated with increased risk of death caused by bleeding (4.4% </a:t>
            </a:r>
            <a:r>
              <a:rPr lang="en-US" sz="2000" dirty="0" err="1"/>
              <a:t>vs</a:t>
            </a:r>
            <a:r>
              <a:rPr lang="en-US" sz="2000" dirty="0"/>
              <a:t> 3.1%): DIC?</a:t>
            </a:r>
          </a:p>
          <a:p>
            <a:endParaRPr lang="en-US" sz="2600" dirty="0"/>
          </a:p>
          <a:p>
            <a:endParaRPr lang="en-US" sz="2600" dirty="0"/>
          </a:p>
          <a:p>
            <a:endParaRPr lang="en-US" sz="2600" dirty="0" smtClean="0"/>
          </a:p>
          <a:p>
            <a:pPr marL="109537" indent="0">
              <a:buNone/>
            </a:pPr>
            <a:endParaRPr lang="en-US" dirty="0" smtClean="0"/>
          </a:p>
          <a:p>
            <a:pPr marL="109537" indent="0">
              <a:buNone/>
            </a:pPr>
            <a:endParaRPr lang="en-US" dirty="0" smtClean="0"/>
          </a:p>
        </p:txBody>
      </p:sp>
    </p:spTree>
    <p:extLst>
      <p:ext uri="{BB962C8B-B14F-4D97-AF65-F5344CB8AC3E}">
        <p14:creationId xmlns:p14="http://schemas.microsoft.com/office/powerpoint/2010/main" val="423926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0" dur="500"/>
                                        <p:tgtEl>
                                          <p:spTgt spid="4">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3" dur="500"/>
                                        <p:tgtEl>
                                          <p:spTgt spid="4">
                                            <p:txEl>
                                              <p:pRg st="5" end="5"/>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randombar(horizontal)">
                                      <p:cBhvr>
                                        <p:cTn id="16" dur="500"/>
                                        <p:tgtEl>
                                          <p:spTgt spid="4">
                                            <p:txEl>
                                              <p:pRg st="8" end="8"/>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19"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Conclusion</a:t>
            </a:r>
            <a:endParaRPr lang="en-US" dirty="0"/>
          </a:p>
        </p:txBody>
      </p:sp>
      <p:sp>
        <p:nvSpPr>
          <p:cNvPr id="3" name="Content Placeholder 2"/>
          <p:cNvSpPr>
            <a:spLocks noGrp="1"/>
          </p:cNvSpPr>
          <p:nvPr>
            <p:ph idx="1"/>
          </p:nvPr>
        </p:nvSpPr>
        <p:spPr>
          <a:xfrm>
            <a:off x="457200" y="1219200"/>
            <a:ext cx="8229600" cy="4876800"/>
          </a:xfrm>
        </p:spPr>
        <p:txBody>
          <a:bodyPr>
            <a:normAutofit/>
          </a:bodyPr>
          <a:lstStyle/>
          <a:p>
            <a:pPr lvl="0"/>
            <a:r>
              <a:rPr lang="en-US" sz="2600" dirty="0" err="1">
                <a:solidFill>
                  <a:srgbClr val="000000"/>
                </a:solidFill>
              </a:rPr>
              <a:t>Tranexamic</a:t>
            </a:r>
            <a:r>
              <a:rPr lang="en-US" sz="2600" dirty="0">
                <a:solidFill>
                  <a:srgbClr val="000000"/>
                </a:solidFill>
              </a:rPr>
              <a:t> </a:t>
            </a:r>
            <a:r>
              <a:rPr lang="en-US" sz="2600" dirty="0" smtClean="0">
                <a:solidFill>
                  <a:srgbClr val="000000"/>
                </a:solidFill>
              </a:rPr>
              <a:t>acid… </a:t>
            </a:r>
          </a:p>
          <a:p>
            <a:pPr lvl="1">
              <a:spcAft>
                <a:spcPts val="600"/>
              </a:spcAft>
            </a:pPr>
            <a:r>
              <a:rPr lang="en-US" sz="2400" dirty="0">
                <a:solidFill>
                  <a:srgbClr val="000000"/>
                </a:solidFill>
              </a:rPr>
              <a:t>S</a:t>
            </a:r>
            <a:r>
              <a:rPr lang="en-US" sz="2400" dirty="0" smtClean="0">
                <a:solidFill>
                  <a:srgbClr val="000000"/>
                </a:solidFill>
              </a:rPr>
              <a:t>hown to reduce </a:t>
            </a:r>
            <a:r>
              <a:rPr lang="en-US" sz="2400" dirty="0">
                <a:solidFill>
                  <a:srgbClr val="000000"/>
                </a:solidFill>
              </a:rPr>
              <a:t>mortality in bleeding trauma </a:t>
            </a:r>
            <a:r>
              <a:rPr lang="en-US" sz="2400" dirty="0" smtClean="0">
                <a:solidFill>
                  <a:srgbClr val="000000"/>
                </a:solidFill>
              </a:rPr>
              <a:t>patients</a:t>
            </a:r>
            <a:endParaRPr lang="en-US" sz="2400" dirty="0">
              <a:solidFill>
                <a:srgbClr val="000000"/>
              </a:solidFill>
            </a:endParaRPr>
          </a:p>
          <a:p>
            <a:pPr lvl="1">
              <a:spcAft>
                <a:spcPts val="600"/>
              </a:spcAft>
            </a:pPr>
            <a:r>
              <a:rPr lang="en-US" sz="2400" dirty="0">
                <a:solidFill>
                  <a:srgbClr val="000000"/>
                </a:solidFill>
              </a:rPr>
              <a:t>N</a:t>
            </a:r>
            <a:r>
              <a:rPr lang="en-US" sz="2400" dirty="0" smtClean="0">
                <a:solidFill>
                  <a:srgbClr val="000000"/>
                </a:solidFill>
              </a:rPr>
              <a:t>eeds </a:t>
            </a:r>
            <a:r>
              <a:rPr lang="en-US" sz="2400" dirty="0">
                <a:solidFill>
                  <a:srgbClr val="000000"/>
                </a:solidFill>
              </a:rPr>
              <a:t>to </a:t>
            </a:r>
            <a:r>
              <a:rPr lang="en-US" sz="2400" dirty="0" smtClean="0">
                <a:solidFill>
                  <a:srgbClr val="000000"/>
                </a:solidFill>
              </a:rPr>
              <a:t>be given within 3 </a:t>
            </a:r>
            <a:r>
              <a:rPr lang="en-US" sz="2400" dirty="0" err="1" smtClean="0">
                <a:solidFill>
                  <a:srgbClr val="000000"/>
                </a:solidFill>
              </a:rPr>
              <a:t>hr</a:t>
            </a:r>
            <a:r>
              <a:rPr lang="en-US" sz="2400" dirty="0" smtClean="0">
                <a:solidFill>
                  <a:srgbClr val="000000"/>
                </a:solidFill>
              </a:rPr>
              <a:t> of injury; most benefit within 1st hour</a:t>
            </a:r>
          </a:p>
          <a:p>
            <a:pPr lvl="1">
              <a:spcAft>
                <a:spcPts val="600"/>
              </a:spcAft>
            </a:pPr>
            <a:r>
              <a:rPr lang="en-US" sz="2400" dirty="0">
                <a:solidFill>
                  <a:srgbClr val="000000"/>
                </a:solidFill>
              </a:rPr>
              <a:t>E</a:t>
            </a:r>
            <a:r>
              <a:rPr lang="en-US" sz="2400" dirty="0" smtClean="0">
                <a:solidFill>
                  <a:srgbClr val="000000"/>
                </a:solidFill>
              </a:rPr>
              <a:t>asy </a:t>
            </a:r>
            <a:r>
              <a:rPr lang="en-US" sz="2400" dirty="0">
                <a:solidFill>
                  <a:srgbClr val="000000"/>
                </a:solidFill>
              </a:rPr>
              <a:t>to administer - </a:t>
            </a:r>
            <a:r>
              <a:rPr lang="en-US" sz="2400" dirty="0" smtClean="0">
                <a:solidFill>
                  <a:srgbClr val="000000"/>
                </a:solidFill>
              </a:rPr>
              <a:t>Same </a:t>
            </a:r>
            <a:r>
              <a:rPr lang="en-US" sz="2400" dirty="0">
                <a:solidFill>
                  <a:srgbClr val="000000"/>
                </a:solidFill>
              </a:rPr>
              <a:t>dose </a:t>
            </a:r>
            <a:r>
              <a:rPr lang="en-US" sz="2400" dirty="0" smtClean="0">
                <a:solidFill>
                  <a:srgbClr val="000000"/>
                </a:solidFill>
              </a:rPr>
              <a:t>for </a:t>
            </a:r>
            <a:r>
              <a:rPr lang="en-US" sz="2400" dirty="0">
                <a:solidFill>
                  <a:srgbClr val="000000"/>
                </a:solidFill>
              </a:rPr>
              <a:t>12 </a:t>
            </a:r>
            <a:r>
              <a:rPr lang="en-US" sz="2400" dirty="0" err="1">
                <a:solidFill>
                  <a:srgbClr val="000000"/>
                </a:solidFill>
              </a:rPr>
              <a:t>yrs</a:t>
            </a:r>
            <a:r>
              <a:rPr lang="en-US" sz="2400" dirty="0">
                <a:solidFill>
                  <a:srgbClr val="000000"/>
                </a:solidFill>
              </a:rPr>
              <a:t> and </a:t>
            </a:r>
            <a:r>
              <a:rPr lang="en-US" sz="2400" dirty="0" smtClean="0">
                <a:solidFill>
                  <a:srgbClr val="000000"/>
                </a:solidFill>
              </a:rPr>
              <a:t>older</a:t>
            </a:r>
          </a:p>
          <a:p>
            <a:pPr lvl="1"/>
            <a:r>
              <a:rPr lang="en-US" sz="2400" dirty="0">
                <a:solidFill>
                  <a:srgbClr val="000000"/>
                </a:solidFill>
              </a:rPr>
              <a:t>I</a:t>
            </a:r>
            <a:r>
              <a:rPr lang="en-US" sz="2400" dirty="0" smtClean="0">
                <a:solidFill>
                  <a:srgbClr val="000000"/>
                </a:solidFill>
              </a:rPr>
              <a:t>s cheap - </a:t>
            </a:r>
            <a:r>
              <a:rPr lang="en-US" sz="2400" dirty="0" smtClean="0"/>
              <a:t>One </a:t>
            </a:r>
            <a:r>
              <a:rPr lang="en-US" sz="2400" dirty="0"/>
              <a:t>dose of </a:t>
            </a:r>
            <a:r>
              <a:rPr lang="en-US" sz="2400" dirty="0" smtClean="0"/>
              <a:t>TXA ~$40 - $65</a:t>
            </a:r>
          </a:p>
          <a:p>
            <a:pPr lvl="1"/>
            <a:r>
              <a:rPr lang="en-US" sz="2400" dirty="0">
                <a:solidFill>
                  <a:srgbClr val="000000"/>
                </a:solidFill>
              </a:rPr>
              <a:t>Is being used in military and civilian mass transfusion </a:t>
            </a:r>
            <a:r>
              <a:rPr lang="en-US" sz="2400" dirty="0" smtClean="0">
                <a:solidFill>
                  <a:srgbClr val="000000"/>
                </a:solidFill>
              </a:rPr>
              <a:t>protocols</a:t>
            </a:r>
            <a:endParaRPr lang="en-US" sz="2400" dirty="0" smtClean="0"/>
          </a:p>
          <a:p>
            <a:pPr lvl="1"/>
            <a:r>
              <a:rPr lang="en-US" sz="2400" dirty="0" smtClean="0">
                <a:solidFill>
                  <a:srgbClr val="000000"/>
                </a:solidFill>
              </a:rPr>
              <a:t>Added to the </a:t>
            </a:r>
            <a:r>
              <a:rPr lang="en-US" sz="2400" i="1" dirty="0" smtClean="0">
                <a:solidFill>
                  <a:srgbClr val="000000"/>
                </a:solidFill>
              </a:rPr>
              <a:t>WHO List of Essential Medicines</a:t>
            </a:r>
            <a:endParaRPr lang="en-US" sz="2400" dirty="0">
              <a:solidFill>
                <a:srgbClr val="000000"/>
              </a:solidFill>
            </a:endParaRPr>
          </a:p>
          <a:p>
            <a:pPr lvl="1"/>
            <a:r>
              <a:rPr lang="en-US" sz="2400" dirty="0" smtClean="0">
                <a:solidFill>
                  <a:srgbClr val="000000"/>
                </a:solidFill>
              </a:rPr>
              <a:t>Approved by Jehovah’s Witnesses for use</a:t>
            </a:r>
            <a:endParaRPr lang="en-US" sz="2400" dirty="0">
              <a:solidFill>
                <a:srgbClr val="000000"/>
              </a:solidFill>
            </a:endParaRPr>
          </a:p>
          <a:p>
            <a:pPr marL="392113" lvl="1" indent="0">
              <a:buNone/>
            </a:pPr>
            <a:endParaRPr lang="en-US" sz="2400" dirty="0"/>
          </a:p>
          <a:p>
            <a:pPr lvl="1"/>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1733239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Best Practices by prehospital level</a:t>
            </a:r>
            <a:endParaRPr lang="en-US" dirty="0"/>
          </a:p>
        </p:txBody>
      </p:sp>
      <p:sp>
        <p:nvSpPr>
          <p:cNvPr id="3" name="Content Placeholder 2"/>
          <p:cNvSpPr>
            <a:spLocks noGrp="1"/>
          </p:cNvSpPr>
          <p:nvPr>
            <p:ph idx="1"/>
          </p:nvPr>
        </p:nvSpPr>
        <p:spPr>
          <a:xfrm>
            <a:off x="457200" y="1219200"/>
            <a:ext cx="8229600" cy="4876800"/>
          </a:xfrm>
        </p:spPr>
        <p:txBody>
          <a:bodyPr>
            <a:normAutofit fontScale="85000" lnSpcReduction="20000"/>
          </a:bodyPr>
          <a:lstStyle/>
          <a:p>
            <a:pPr lvl="0"/>
            <a:r>
              <a:rPr lang="en-US" dirty="0"/>
              <a:t>The guidelines below obviously do not reflect </a:t>
            </a:r>
            <a:r>
              <a:rPr lang="en-US"/>
              <a:t>the </a:t>
            </a:r>
            <a:r>
              <a:rPr lang="en-US" smtClean="0"/>
              <a:t>uniqueness </a:t>
            </a:r>
            <a:r>
              <a:rPr lang="en-US" dirty="0"/>
              <a:t>and varying capabilities of different agencies and systems; they will therefore need to be adapted to your individual system’s needs and capabilities.</a:t>
            </a:r>
          </a:p>
          <a:p>
            <a:pPr lvl="0"/>
            <a:r>
              <a:rPr lang="en-US" dirty="0"/>
              <a:t>Each subsequent level of licensure capability adds to all previous level’s recommendations and build upon each other. (i.e. EMR/EMT guidelines should be followed before Advanced EMT guidelines are applied.</a:t>
            </a:r>
          </a:p>
          <a:p>
            <a:pPr lvl="0"/>
            <a:r>
              <a:rPr lang="en-US" dirty="0"/>
              <a:t>Should you need assistance with implementation of these guidelines in the form of draft protocols or suggestions on equipment use, please contact us for assistance.</a:t>
            </a:r>
          </a:p>
          <a:p>
            <a:pPr marL="392113" lvl="1" indent="0">
              <a:buNone/>
            </a:pPr>
            <a:endParaRPr lang="en-US" sz="2400" dirty="0"/>
          </a:p>
          <a:p>
            <a:pPr lvl="1"/>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38412631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EMR/EMT</a:t>
            </a:r>
            <a:endParaRPr lang="en-US" dirty="0"/>
          </a:p>
        </p:txBody>
      </p:sp>
      <p:sp>
        <p:nvSpPr>
          <p:cNvPr id="3" name="Content Placeholder 2"/>
          <p:cNvSpPr>
            <a:spLocks noGrp="1"/>
          </p:cNvSpPr>
          <p:nvPr>
            <p:ph idx="1"/>
          </p:nvPr>
        </p:nvSpPr>
        <p:spPr>
          <a:xfrm>
            <a:off x="457200" y="1219200"/>
            <a:ext cx="8229600" cy="4876800"/>
          </a:xfrm>
        </p:spPr>
        <p:txBody>
          <a:bodyPr>
            <a:normAutofit fontScale="62500" lnSpcReduction="20000"/>
          </a:bodyPr>
          <a:lstStyle/>
          <a:p>
            <a:pPr lvl="0"/>
            <a:r>
              <a:rPr lang="en-US" sz="3200" dirty="0"/>
              <a:t>Assess and support ABC’s:  </a:t>
            </a:r>
            <a:r>
              <a:rPr lang="en-US" sz="3200" u="sng" dirty="0"/>
              <a:t>Hypotension identified</a:t>
            </a:r>
            <a:r>
              <a:rPr lang="en-US" sz="3200" dirty="0"/>
              <a:t> (defined as SBP &lt; 90 and/or HR &gt;110 with suspected hemorrhage from trauma.</a:t>
            </a:r>
          </a:p>
          <a:p>
            <a:pPr lvl="0"/>
            <a:r>
              <a:rPr lang="en-US" sz="3200" dirty="0"/>
              <a:t>CONTROL HEMMORHAGE!</a:t>
            </a:r>
          </a:p>
          <a:p>
            <a:pPr lvl="0"/>
            <a:r>
              <a:rPr lang="en-US" sz="3200" dirty="0"/>
              <a:t>Activate Full Trauma Alert and rapid transport to closest appropriate trauma center for stabilization.</a:t>
            </a:r>
          </a:p>
          <a:p>
            <a:pPr lvl="0"/>
            <a:r>
              <a:rPr lang="en-US" sz="3200" dirty="0"/>
              <a:t>Tag and assign Trauma Band to patient</a:t>
            </a:r>
          </a:p>
          <a:p>
            <a:pPr lvl="0"/>
            <a:r>
              <a:rPr lang="en-US" sz="3200" dirty="0"/>
              <a:t>Discuss issues related to trauma if suspected TBI is present.</a:t>
            </a:r>
          </a:p>
          <a:p>
            <a:pPr lvl="0"/>
            <a:r>
              <a:rPr lang="en-US" sz="3200" dirty="0"/>
              <a:t>Position supine</a:t>
            </a:r>
          </a:p>
          <a:p>
            <a:pPr lvl="0"/>
            <a:r>
              <a:rPr lang="en-US" sz="3200" dirty="0"/>
              <a:t>Keep pt. NPO</a:t>
            </a:r>
          </a:p>
          <a:p>
            <a:pPr lvl="0"/>
            <a:r>
              <a:rPr lang="en-US" sz="3200" dirty="0"/>
              <a:t>Administer supplemental oxygen as needed to maintain SPO2 above 94%</a:t>
            </a:r>
          </a:p>
          <a:p>
            <a:pPr lvl="0"/>
            <a:r>
              <a:rPr lang="en-US" sz="3200" dirty="0"/>
              <a:t>Identify if external source of blood loss (open wound)</a:t>
            </a:r>
          </a:p>
          <a:p>
            <a:pPr lvl="1"/>
            <a:r>
              <a:rPr lang="en-US" dirty="0"/>
              <a:t>If open wound, apply pressure – consider combat gauze dressing at the wound site and to pack a deep wound where gauze would be able to be extracted. Use hemostatic agent gauze if available.</a:t>
            </a:r>
          </a:p>
          <a:p>
            <a:r>
              <a:rPr lang="en-US" sz="3200" dirty="0"/>
              <a:t>If wound on extremity bleeds despite direct pressure and pressure dressings, immediately place tourniquet(s) proximal to wound.</a:t>
            </a:r>
          </a:p>
          <a:p>
            <a:pPr marL="392113" lvl="1" indent="0">
              <a:buNone/>
            </a:pPr>
            <a:endParaRPr lang="en-US" sz="2400" dirty="0"/>
          </a:p>
          <a:p>
            <a:pPr lvl="1"/>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2663836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Advanced EMT</a:t>
            </a:r>
            <a:endParaRPr lang="en-US" dirty="0"/>
          </a:p>
        </p:txBody>
      </p:sp>
      <p:sp>
        <p:nvSpPr>
          <p:cNvPr id="3" name="Content Placeholder 2"/>
          <p:cNvSpPr>
            <a:spLocks noGrp="1"/>
          </p:cNvSpPr>
          <p:nvPr>
            <p:ph idx="1"/>
          </p:nvPr>
        </p:nvSpPr>
        <p:spPr>
          <a:xfrm>
            <a:off x="457200" y="1219200"/>
            <a:ext cx="8229600" cy="4876800"/>
          </a:xfrm>
        </p:spPr>
        <p:txBody>
          <a:bodyPr>
            <a:normAutofit fontScale="70000" lnSpcReduction="20000"/>
          </a:bodyPr>
          <a:lstStyle/>
          <a:p>
            <a:pPr lvl="0"/>
            <a:r>
              <a:rPr lang="en-US" sz="3200" dirty="0"/>
              <a:t>Start two (2) 14 gauge (or largest possible) peripheral IV</a:t>
            </a:r>
          </a:p>
          <a:p>
            <a:pPr lvl="1"/>
            <a:r>
              <a:rPr lang="en-US" dirty="0"/>
              <a:t>Do not administer IV fluids unless SBP is below 90.</a:t>
            </a:r>
          </a:p>
          <a:p>
            <a:pPr lvl="0"/>
            <a:r>
              <a:rPr lang="en-US" sz="3200" dirty="0"/>
              <a:t>If shock from suspected blood loss due to trauma is suspected with continued SBP&lt;90, then give bolus of up to 500 mL (or 20 mL/kg for </a:t>
            </a:r>
            <a:r>
              <a:rPr lang="en-US" sz="3200" dirty="0" err="1"/>
              <a:t>peds</a:t>
            </a:r>
            <a:r>
              <a:rPr lang="en-US" sz="3200" dirty="0"/>
              <a:t>) crystalloid until SBP is 90. Cautiously monitor SBP to be sure to not over-infuse crystalloids. May repeat once if needed. (Consider contacting medical control.)</a:t>
            </a:r>
          </a:p>
          <a:p>
            <a:pPr lvl="1"/>
            <a:r>
              <a:rPr lang="en-US" dirty="0"/>
              <a:t>If suspected traumatic brain injury, then maintain SBP at 100.</a:t>
            </a:r>
          </a:p>
          <a:p>
            <a:pPr lvl="1"/>
            <a:r>
              <a:rPr lang="en-US" dirty="0"/>
              <a:t>Monitor CBG for diabetic patients if extensive crystalloids are infused.</a:t>
            </a:r>
          </a:p>
          <a:p>
            <a:pPr lvl="0"/>
            <a:r>
              <a:rPr lang="en-US" sz="3200" dirty="0"/>
              <a:t>Continuous monitoring of Vital Signs </a:t>
            </a:r>
          </a:p>
          <a:p>
            <a:pPr lvl="0"/>
            <a:r>
              <a:rPr lang="en-US" sz="3200" dirty="0"/>
              <a:t>Thoroughly document incident, treatments and timing of all interventions</a:t>
            </a:r>
            <a:r>
              <a:rPr lang="en-US" sz="3200" dirty="0" smtClean="0"/>
              <a:t>.</a:t>
            </a:r>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2388635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Oregon Intermediate EMT</a:t>
            </a:r>
            <a:endParaRPr lang="en-US" dirty="0"/>
          </a:p>
        </p:txBody>
      </p:sp>
      <p:sp>
        <p:nvSpPr>
          <p:cNvPr id="3" name="Content Placeholder 2"/>
          <p:cNvSpPr>
            <a:spLocks noGrp="1"/>
          </p:cNvSpPr>
          <p:nvPr>
            <p:ph idx="1"/>
          </p:nvPr>
        </p:nvSpPr>
        <p:spPr>
          <a:xfrm>
            <a:off x="457200" y="1219200"/>
            <a:ext cx="8229600" cy="4876800"/>
          </a:xfrm>
        </p:spPr>
        <p:txBody>
          <a:bodyPr>
            <a:normAutofit/>
          </a:bodyPr>
          <a:lstStyle/>
          <a:p>
            <a:pPr lvl="0"/>
            <a:r>
              <a:rPr lang="en-US" dirty="0"/>
              <a:t>If peripheral IV is unsuccessful, place IO in unaffected limb and humeral I/O if bleeding is suspected at or below the pelvis.</a:t>
            </a:r>
          </a:p>
          <a:p>
            <a:pPr lvl="0"/>
            <a:r>
              <a:rPr lang="en-US" dirty="0"/>
              <a:t>Cardiac monitoring/prefer 12-lead</a:t>
            </a:r>
          </a:p>
          <a:p>
            <a:pPr lvl="0"/>
            <a:r>
              <a:rPr lang="en-US" dirty="0"/>
              <a:t>Evaluate and treat dysrhythmias</a:t>
            </a:r>
          </a:p>
          <a:p>
            <a:pPr marL="392113" lvl="1" indent="0">
              <a:buNone/>
            </a:pPr>
            <a:endParaRPr lang="en-US" sz="2400" dirty="0"/>
          </a:p>
          <a:p>
            <a:pPr lvl="1"/>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3526392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Paramedic</a:t>
            </a:r>
            <a:endParaRPr lang="en-US" dirty="0"/>
          </a:p>
        </p:txBody>
      </p:sp>
      <p:sp>
        <p:nvSpPr>
          <p:cNvPr id="3" name="Content Placeholder 2"/>
          <p:cNvSpPr>
            <a:spLocks noGrp="1"/>
          </p:cNvSpPr>
          <p:nvPr>
            <p:ph idx="1"/>
          </p:nvPr>
        </p:nvSpPr>
        <p:spPr>
          <a:xfrm>
            <a:off x="457200" y="1219200"/>
            <a:ext cx="8229600" cy="4876800"/>
          </a:xfrm>
        </p:spPr>
        <p:txBody>
          <a:bodyPr>
            <a:normAutofit fontScale="92500" lnSpcReduction="20000"/>
          </a:bodyPr>
          <a:lstStyle/>
          <a:p>
            <a:pPr lvl="0"/>
            <a:r>
              <a:rPr lang="en-US" sz="3200" dirty="0"/>
              <a:t>Consider tension pneumothorax</a:t>
            </a:r>
          </a:p>
          <a:p>
            <a:pPr lvl="0"/>
            <a:r>
              <a:rPr lang="en-US" sz="3200" dirty="0"/>
              <a:t>Best if administered in FIRST hour. CONTRAINDICATED after 3 hours.</a:t>
            </a:r>
          </a:p>
          <a:p>
            <a:pPr lvl="0"/>
            <a:r>
              <a:rPr lang="en-US" sz="3200" dirty="0"/>
              <a:t>Infuse 1GM TXA in 100 mL NS over 10 minutes if any of the following are present:</a:t>
            </a:r>
          </a:p>
          <a:p>
            <a:pPr lvl="1"/>
            <a:r>
              <a:rPr lang="en-US" dirty="0"/>
              <a:t>Penetrating wound</a:t>
            </a:r>
          </a:p>
          <a:p>
            <a:pPr lvl="1"/>
            <a:r>
              <a:rPr lang="en-US" dirty="0"/>
              <a:t>Wound that is actively bleeding despite direct pressure</a:t>
            </a:r>
          </a:p>
          <a:p>
            <a:pPr lvl="1"/>
            <a:r>
              <a:rPr lang="en-US" dirty="0"/>
              <a:t>Blunt thoracic wound with suspected internal bleeding</a:t>
            </a:r>
          </a:p>
          <a:p>
            <a:pPr lvl="0"/>
            <a:r>
              <a:rPr lang="en-US" sz="3200" dirty="0"/>
              <a:t>Extremity wound that requires tourniquet </a:t>
            </a:r>
            <a:r>
              <a:rPr lang="en-US" sz="3200" dirty="0" smtClean="0"/>
              <a:t>application</a:t>
            </a:r>
            <a:endParaRPr lang="en-US" sz="2400" dirty="0"/>
          </a:p>
          <a:p>
            <a:pPr lvl="1"/>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1864211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TXA Indications</a:t>
            </a:r>
            <a:endParaRPr lang="en-US" dirty="0"/>
          </a:p>
        </p:txBody>
      </p:sp>
      <p:sp>
        <p:nvSpPr>
          <p:cNvPr id="3" name="Content Placeholder 2"/>
          <p:cNvSpPr>
            <a:spLocks noGrp="1"/>
          </p:cNvSpPr>
          <p:nvPr>
            <p:ph idx="1"/>
          </p:nvPr>
        </p:nvSpPr>
        <p:spPr>
          <a:xfrm>
            <a:off x="457200" y="1219200"/>
            <a:ext cx="8229600" cy="4876800"/>
          </a:xfrm>
        </p:spPr>
        <p:txBody>
          <a:bodyPr>
            <a:normAutofit/>
          </a:bodyPr>
          <a:lstStyle/>
          <a:p>
            <a:pPr lvl="1"/>
            <a:r>
              <a:rPr lang="en-US" dirty="0"/>
              <a:t>Suspected hemorrhagic shock in a trauma patient with mechanism AND</a:t>
            </a:r>
          </a:p>
          <a:p>
            <a:pPr lvl="1"/>
            <a:r>
              <a:rPr lang="en-US" dirty="0"/>
              <a:t>Systolic BP &lt; 90mmHg </a:t>
            </a:r>
            <a:r>
              <a:rPr lang="en-US" b="1" dirty="0"/>
              <a:t>AND</a:t>
            </a:r>
            <a:endParaRPr lang="en-US" dirty="0"/>
          </a:p>
          <a:p>
            <a:pPr lvl="1"/>
            <a:r>
              <a:rPr lang="en-US" dirty="0"/>
              <a:t>Injury occurred less than 3 hours.</a:t>
            </a:r>
          </a:p>
          <a:p>
            <a:pPr marL="392113" lvl="1" indent="0">
              <a:buNone/>
            </a:pPr>
            <a:endParaRPr lang="en-US" sz="2400" dirty="0"/>
          </a:p>
          <a:p>
            <a:pPr lvl="1"/>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81953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TXA Contraindications</a:t>
            </a:r>
            <a:endParaRPr lang="en-US" dirty="0"/>
          </a:p>
        </p:txBody>
      </p:sp>
      <p:sp>
        <p:nvSpPr>
          <p:cNvPr id="3" name="Content Placeholder 2"/>
          <p:cNvSpPr>
            <a:spLocks noGrp="1"/>
          </p:cNvSpPr>
          <p:nvPr>
            <p:ph idx="1"/>
          </p:nvPr>
        </p:nvSpPr>
        <p:spPr>
          <a:xfrm>
            <a:off x="457200" y="1219200"/>
            <a:ext cx="8229600" cy="4876800"/>
          </a:xfrm>
        </p:spPr>
        <p:txBody>
          <a:bodyPr>
            <a:normAutofit/>
          </a:bodyPr>
          <a:lstStyle/>
          <a:p>
            <a:pPr lvl="1"/>
            <a:r>
              <a:rPr lang="en-US" dirty="0"/>
              <a:t>Pediatric patients less than 12 years old. </a:t>
            </a:r>
          </a:p>
          <a:p>
            <a:pPr lvl="1"/>
            <a:r>
              <a:rPr lang="en-US" dirty="0"/>
              <a:t>Time since injury exceeds 3 hours.</a:t>
            </a:r>
          </a:p>
          <a:p>
            <a:pPr lvl="1"/>
            <a:r>
              <a:rPr lang="en-US" dirty="0"/>
              <a:t>Isolated Traumatic Brain injury.</a:t>
            </a:r>
          </a:p>
          <a:p>
            <a:pPr lvl="1"/>
            <a:r>
              <a:rPr lang="en-US" dirty="0"/>
              <a:t>Patients with known, active intravascular clotting (</a:t>
            </a:r>
            <a:r>
              <a:rPr lang="en-US" b="1" dirty="0"/>
              <a:t>DVT</a:t>
            </a:r>
            <a:r>
              <a:rPr lang="en-US" dirty="0"/>
              <a:t> or </a:t>
            </a:r>
            <a:r>
              <a:rPr lang="en-US" b="1" dirty="0"/>
              <a:t>PE</a:t>
            </a:r>
            <a:r>
              <a:rPr lang="en-US" dirty="0"/>
              <a:t>). </a:t>
            </a:r>
          </a:p>
          <a:p>
            <a:pPr lvl="1"/>
            <a:r>
              <a:rPr lang="en-US" dirty="0"/>
              <a:t>Hypotension and/or shock due to non-hemorrhagic, non-traumatic causes </a:t>
            </a:r>
            <a:endParaRPr lang="en-US" sz="2400" dirty="0"/>
          </a:p>
          <a:p>
            <a:pPr lvl="1"/>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2225610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Lee </a:t>
            </a:r>
            <a:r>
              <a:rPr lang="en-US" dirty="0" err="1" smtClean="0"/>
              <a:t>Weickum</a:t>
            </a:r>
            <a:r>
              <a:rPr lang="en-US" dirty="0" smtClean="0"/>
              <a:t>, RN</a:t>
            </a:r>
            <a:endParaRPr lang="en-US" dirty="0"/>
          </a:p>
        </p:txBody>
      </p:sp>
      <p:sp>
        <p:nvSpPr>
          <p:cNvPr id="3" name="Subtitle 2"/>
          <p:cNvSpPr>
            <a:spLocks noGrp="1"/>
          </p:cNvSpPr>
          <p:nvPr>
            <p:ph type="subTitle" idx="1"/>
          </p:nvPr>
        </p:nvSpPr>
        <p:spPr>
          <a:xfrm>
            <a:off x="1749327" y="3825111"/>
            <a:ext cx="6077607" cy="2262868"/>
          </a:xfrm>
        </p:spPr>
        <p:txBody>
          <a:bodyPr>
            <a:normAutofit/>
          </a:bodyPr>
          <a:lstStyle/>
          <a:p>
            <a:r>
              <a:rPr lang="en-US" dirty="0" smtClean="0"/>
              <a:t>Regional Clinical Manager – Oregon</a:t>
            </a:r>
          </a:p>
          <a:p>
            <a:r>
              <a:rPr lang="en-US" dirty="0" smtClean="0"/>
              <a:t>REACH Air Medical Services</a:t>
            </a:r>
          </a:p>
          <a:p>
            <a:endParaRPr lang="en-US" dirty="0"/>
          </a:p>
          <a:p>
            <a:r>
              <a:rPr lang="en-US" dirty="0" err="1" smtClean="0"/>
              <a:t>Lee.Weickum@reachair.com</a:t>
            </a:r>
            <a:endParaRPr lang="en-US" dirty="0" smtClean="0"/>
          </a:p>
          <a:p>
            <a:endParaRPr lang="en-US" dirty="0"/>
          </a:p>
        </p:txBody>
      </p:sp>
    </p:spTree>
    <p:extLst>
      <p:ext uri="{BB962C8B-B14F-4D97-AF65-F5344CB8AC3E}">
        <p14:creationId xmlns:p14="http://schemas.microsoft.com/office/powerpoint/2010/main" val="2887119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lstStyle/>
          <a:p>
            <a:r>
              <a:rPr lang="en-US" dirty="0" smtClean="0"/>
              <a:t>TXA Procedure</a:t>
            </a:r>
            <a:endParaRPr lang="en-US" dirty="0"/>
          </a:p>
        </p:txBody>
      </p:sp>
      <p:sp>
        <p:nvSpPr>
          <p:cNvPr id="3" name="Content Placeholder 2"/>
          <p:cNvSpPr>
            <a:spLocks noGrp="1"/>
          </p:cNvSpPr>
          <p:nvPr>
            <p:ph idx="1"/>
          </p:nvPr>
        </p:nvSpPr>
        <p:spPr>
          <a:xfrm>
            <a:off x="457200" y="1219200"/>
            <a:ext cx="8229600" cy="4876800"/>
          </a:xfrm>
        </p:spPr>
        <p:txBody>
          <a:bodyPr>
            <a:normAutofit lnSpcReduction="10000"/>
          </a:bodyPr>
          <a:lstStyle/>
          <a:p>
            <a:pPr lvl="1"/>
            <a:r>
              <a:rPr lang="en-US" dirty="0"/>
              <a:t>TXA Bolus (IV/IO):  Mix 1 gram in 100ml of NS and infuse over 10 minutes before other IV fluids if possible.</a:t>
            </a:r>
          </a:p>
          <a:p>
            <a:pPr lvl="1"/>
            <a:r>
              <a:rPr lang="en-US" dirty="0"/>
              <a:t>Best if administered in FIRST hour. CONTRAINDICATED after 3 hours.</a:t>
            </a:r>
          </a:p>
          <a:p>
            <a:pPr lvl="1"/>
            <a:r>
              <a:rPr lang="en-US" dirty="0"/>
              <a:t>Document any noted side effects </a:t>
            </a:r>
          </a:p>
          <a:p>
            <a:pPr lvl="1"/>
            <a:r>
              <a:rPr lang="en-US" dirty="0"/>
              <a:t>Document time, dose, amount of medication, route of administration and indication for use</a:t>
            </a:r>
          </a:p>
          <a:p>
            <a:pPr lvl="1"/>
            <a:r>
              <a:rPr lang="en-US" dirty="0"/>
              <a:t>Document any change in patient physical assessment, clinical presentation and vital signs</a:t>
            </a:r>
            <a:r>
              <a:rPr lang="en-US" dirty="0" smtClean="0"/>
              <a:t>.</a:t>
            </a:r>
            <a:endParaRPr lang="en-US" sz="2600" dirty="0">
              <a:solidFill>
                <a:srgbClr val="000000"/>
              </a:solidFill>
            </a:endParaRPr>
          </a:p>
          <a:p>
            <a:pPr lvl="0"/>
            <a:endParaRPr lang="en-US" sz="2800" dirty="0">
              <a:solidFill>
                <a:srgbClr val="000000"/>
              </a:solidFill>
            </a:endParaRPr>
          </a:p>
          <a:p>
            <a:endParaRPr lang="en-US" dirty="0"/>
          </a:p>
        </p:txBody>
      </p:sp>
    </p:spTree>
    <p:extLst>
      <p:ext uri="{BB962C8B-B14F-4D97-AF65-F5344CB8AC3E}">
        <p14:creationId xmlns:p14="http://schemas.microsoft.com/office/powerpoint/2010/main" val="4116336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914400"/>
          </a:xfrm>
        </p:spPr>
        <p:txBody>
          <a:bodyPr>
            <a:noAutofit/>
          </a:bodyPr>
          <a:lstStyle/>
          <a:p>
            <a:endParaRPr lang="en-US" sz="54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4800" b="1" dirty="0" smtClean="0"/>
              <a:t>Questions?</a:t>
            </a:r>
            <a:endParaRPr lang="en-US" sz="4800" b="1" dirty="0"/>
          </a:p>
        </p:txBody>
      </p:sp>
    </p:spTree>
    <p:extLst>
      <p:ext uri="{BB962C8B-B14F-4D97-AF65-F5344CB8AC3E}">
        <p14:creationId xmlns:p14="http://schemas.microsoft.com/office/powerpoint/2010/main" val="2859695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914400"/>
          </a:xfrm>
        </p:spPr>
        <p:txBody>
          <a:bodyPr>
            <a:noAutofit/>
          </a:bodyPr>
          <a:lstStyle/>
          <a:p>
            <a:endParaRPr lang="en-US" sz="5400"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r>
              <a:rPr lang="en-US" sz="4800" b="1" dirty="0" smtClean="0"/>
              <a:t>Stay online.</a:t>
            </a:r>
          </a:p>
          <a:p>
            <a:r>
              <a:rPr lang="en-US" sz="4800" b="1" dirty="0" smtClean="0"/>
              <a:t>Wait for pop up of 10 </a:t>
            </a:r>
            <a:r>
              <a:rPr lang="en-US" sz="4800" b="1" dirty="0" err="1" smtClean="0"/>
              <a:t>pt</a:t>
            </a:r>
            <a:r>
              <a:rPr lang="en-US" sz="4800" b="1" dirty="0" smtClean="0"/>
              <a:t> quiz</a:t>
            </a:r>
          </a:p>
          <a:p>
            <a:r>
              <a:rPr lang="en-US" sz="4800" b="1" dirty="0" smtClean="0"/>
              <a:t>If no pop up… a follow up email comes in an hour.</a:t>
            </a:r>
            <a:endParaRPr lang="en-US" sz="4800" b="1" dirty="0"/>
          </a:p>
        </p:txBody>
      </p:sp>
    </p:spTree>
    <p:extLst>
      <p:ext uri="{BB962C8B-B14F-4D97-AF65-F5344CB8AC3E}">
        <p14:creationId xmlns:p14="http://schemas.microsoft.com/office/powerpoint/2010/main" val="1305343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00"/>
            <a:ext cx="8229600" cy="2650851"/>
          </a:xfrm>
        </p:spPr>
        <p:txBody>
          <a:bodyPr>
            <a:normAutofit/>
          </a:bodyPr>
          <a:lstStyle/>
          <a:p>
            <a:r>
              <a:rPr lang="en-US" dirty="0" smtClean="0"/>
              <a:t>Thanks for attending</a:t>
            </a:r>
            <a:br>
              <a:rPr lang="en-US" dirty="0" smtClean="0"/>
            </a:br>
            <a:r>
              <a:rPr lang="en-US" dirty="0" smtClean="0"/>
              <a:t>Less is More</a:t>
            </a:r>
            <a:endParaRPr lang="en-US" dirty="0"/>
          </a:p>
        </p:txBody>
      </p:sp>
      <p:sp>
        <p:nvSpPr>
          <p:cNvPr id="3" name="Subtitle 2"/>
          <p:cNvSpPr>
            <a:spLocks noGrp="1"/>
          </p:cNvSpPr>
          <p:nvPr>
            <p:ph type="subTitle" idx="1"/>
          </p:nvPr>
        </p:nvSpPr>
        <p:spPr/>
        <p:txBody>
          <a:bodyPr/>
          <a:lstStyle/>
          <a:p>
            <a:r>
              <a:rPr lang="en-US" dirty="0" smtClean="0"/>
              <a:t>Permissive Hypotension and TXA in Hemorrhagic Trauma</a:t>
            </a:r>
            <a:endParaRPr lang="en-US" dirty="0"/>
          </a:p>
        </p:txBody>
      </p:sp>
    </p:spTree>
    <p:extLst>
      <p:ext uri="{BB962C8B-B14F-4D97-AF65-F5344CB8AC3E}">
        <p14:creationId xmlns:p14="http://schemas.microsoft.com/office/powerpoint/2010/main" val="2999213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r>
              <a:rPr lang="en-US" dirty="0" smtClean="0"/>
              <a:t>Review current prehospital education and guidelines</a:t>
            </a:r>
          </a:p>
          <a:p>
            <a:r>
              <a:rPr lang="en-US" dirty="0" smtClean="0"/>
              <a:t>Discuss relevant science for permissive hypotension and use of Tranexamic Acid</a:t>
            </a:r>
          </a:p>
          <a:p>
            <a:r>
              <a:rPr lang="en-US" dirty="0" smtClean="0"/>
              <a:t>Present Best Practice in use of permissive hypotension, Tranexamic acid administration, and liberal use of tourniquets and hemostatic gauze</a:t>
            </a:r>
          </a:p>
          <a:p>
            <a:endParaRPr lang="en-US" dirty="0"/>
          </a:p>
        </p:txBody>
      </p:sp>
    </p:spTree>
    <p:extLst>
      <p:ext uri="{BB962C8B-B14F-4D97-AF65-F5344CB8AC3E}">
        <p14:creationId xmlns:p14="http://schemas.microsoft.com/office/powerpoint/2010/main" val="3517019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practices</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a:t>Control of bleeding through use of direct pressure, pressure points and occasional use of tourniquets.</a:t>
            </a:r>
          </a:p>
          <a:p>
            <a:pPr lvl="0"/>
            <a:r>
              <a:rPr lang="en-US" dirty="0"/>
              <a:t>Two peripheral large bore </a:t>
            </a:r>
            <a:r>
              <a:rPr lang="en-US" dirty="0" smtClean="0"/>
              <a:t>IVs wide </a:t>
            </a:r>
            <a:r>
              <a:rPr lang="en-US" dirty="0"/>
              <a:t>open fluid resuscitation using normal saline (NS) or lactated ringer’s (LR) solutions.</a:t>
            </a:r>
          </a:p>
          <a:p>
            <a:pPr lvl="0"/>
            <a:r>
              <a:rPr lang="en-US" dirty="0"/>
              <a:t>Maintenance of “normotensive blood pressures” generally above 100 systolic.</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5513" y="1938338"/>
            <a:ext cx="3887787" cy="3887787"/>
          </a:xfrm>
        </p:spPr>
      </p:pic>
    </p:spTree>
    <p:extLst>
      <p:ext uri="{BB962C8B-B14F-4D97-AF65-F5344CB8AC3E}">
        <p14:creationId xmlns:p14="http://schemas.microsoft.com/office/powerpoint/2010/main" val="179093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practices</a:t>
            </a:r>
            <a:endParaRPr lang="en-US" dirty="0"/>
          </a:p>
        </p:txBody>
      </p:sp>
      <p:sp>
        <p:nvSpPr>
          <p:cNvPr id="3" name="Content Placeholder 2"/>
          <p:cNvSpPr>
            <a:spLocks noGrp="1"/>
          </p:cNvSpPr>
          <p:nvPr>
            <p:ph sz="half" idx="1"/>
          </p:nvPr>
        </p:nvSpPr>
        <p:spPr/>
        <p:txBody>
          <a:bodyPr>
            <a:normAutofit fontScale="92500" lnSpcReduction="10000"/>
          </a:bodyPr>
          <a:lstStyle/>
          <a:p>
            <a:pPr lvl="0"/>
            <a:r>
              <a:rPr lang="en-US" dirty="0" smtClean="0"/>
              <a:t>Limited use of hemostatic non-exothermic compresses and or powders.</a:t>
            </a:r>
          </a:p>
          <a:p>
            <a:pPr lvl="0"/>
            <a:r>
              <a:rPr lang="en-US" dirty="0" smtClean="0"/>
              <a:t>No internal bleeding control mechanisms such as clamping.</a:t>
            </a:r>
          </a:p>
          <a:p>
            <a:pPr lvl="0"/>
            <a:r>
              <a:rPr lang="en-US" dirty="0" smtClean="0"/>
              <a:t>No use of colloidal agents such as FFP, Blood and or blood products.</a:t>
            </a:r>
          </a:p>
          <a:p>
            <a:pPr lvl="0"/>
            <a:r>
              <a:rPr lang="en-US" dirty="0" smtClean="0"/>
              <a:t>No use of antifibrinolytic medications such as tranexamic acid.</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35513" y="2424311"/>
            <a:ext cx="3887787" cy="2915840"/>
          </a:xfrm>
        </p:spPr>
      </p:pic>
    </p:spTree>
    <p:extLst>
      <p:ext uri="{BB962C8B-B14F-4D97-AF65-F5344CB8AC3E}">
        <p14:creationId xmlns:p14="http://schemas.microsoft.com/office/powerpoint/2010/main" val="21389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hlinkClick r:id="rId2"/>
              </a:rPr>
              <a:t>Critical Care Medicine. 2000 Mar;28(3):749-54</a:t>
            </a:r>
            <a:r>
              <a:rPr lang="en-US" dirty="0"/>
              <a:t>. </a:t>
            </a:r>
          </a:p>
        </p:txBody>
      </p:sp>
      <p:sp>
        <p:nvSpPr>
          <p:cNvPr id="3" name="Content Placeholder 2"/>
          <p:cNvSpPr>
            <a:spLocks noGrp="1"/>
          </p:cNvSpPr>
          <p:nvPr>
            <p:ph idx="1"/>
          </p:nvPr>
        </p:nvSpPr>
        <p:spPr/>
        <p:txBody>
          <a:bodyPr>
            <a:normAutofit/>
          </a:bodyPr>
          <a:lstStyle/>
          <a:p>
            <a:r>
              <a:rPr lang="en-US" dirty="0"/>
              <a:t>Vigorous infusion of normal saline after massive splenic injury resulted in a significant increase in intra-abdominal bleeding and decreased survival time. The hemodynamic response to crystalloid infusion in blunt abdominal trauma is primarily dependent on the severity of injury and the rate of blood loss. </a:t>
            </a:r>
          </a:p>
        </p:txBody>
      </p:sp>
    </p:spTree>
    <p:extLst>
      <p:ext uri="{BB962C8B-B14F-4D97-AF65-F5344CB8AC3E}">
        <p14:creationId xmlns:p14="http://schemas.microsoft.com/office/powerpoint/2010/main" val="40847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err="1">
                <a:hlinkClick r:id="rId2"/>
              </a:rPr>
              <a:t>J.R.Coll.Surg.Edinb</a:t>
            </a:r>
            <a:r>
              <a:rPr lang="en-US" u="sng" dirty="0">
                <a:hlinkClick r:id="rId2"/>
              </a:rPr>
              <a:t>. 2002 April;47:2, 451-457</a:t>
            </a:r>
            <a:r>
              <a:rPr lang="en-US" dirty="0"/>
              <a:t> </a:t>
            </a:r>
          </a:p>
        </p:txBody>
      </p:sp>
      <p:sp>
        <p:nvSpPr>
          <p:cNvPr id="3" name="Content Placeholder 2"/>
          <p:cNvSpPr>
            <a:spLocks noGrp="1"/>
          </p:cNvSpPr>
          <p:nvPr>
            <p:ph idx="1"/>
          </p:nvPr>
        </p:nvSpPr>
        <p:spPr/>
        <p:txBody>
          <a:bodyPr>
            <a:normAutofit fontScale="85000" lnSpcReduction="10000"/>
          </a:bodyPr>
          <a:lstStyle/>
          <a:p>
            <a:pPr lvl="0"/>
            <a:r>
              <a:rPr lang="en-US" dirty="0"/>
              <a:t>Cannulation should take place </a:t>
            </a:r>
            <a:r>
              <a:rPr lang="en-US" dirty="0" err="1"/>
              <a:t>en</a:t>
            </a:r>
            <a:r>
              <a:rPr lang="en-US" dirty="0"/>
              <a:t> route, where possible</a:t>
            </a:r>
          </a:p>
          <a:p>
            <a:pPr lvl="0"/>
            <a:r>
              <a:rPr lang="en-US" dirty="0"/>
              <a:t>Only two attempts at cannulation should be made</a:t>
            </a:r>
          </a:p>
          <a:p>
            <a:pPr lvl="0"/>
            <a:r>
              <a:rPr lang="en-US" dirty="0"/>
              <a:t>Transfer should not be delayed by attempts to obtain intravenous access </a:t>
            </a:r>
          </a:p>
          <a:p>
            <a:pPr lvl="0"/>
            <a:r>
              <a:rPr lang="en-US" dirty="0"/>
              <a:t>Entrapped patients require cannulation at the scene</a:t>
            </a:r>
          </a:p>
          <a:p>
            <a:pPr lvl="0"/>
            <a:r>
              <a:rPr lang="en-US" dirty="0"/>
              <a:t>Normal saline is recommended as a suitable fluid for administration to trauma patients</a:t>
            </a:r>
          </a:p>
          <a:p>
            <a:r>
              <a:rPr lang="en-US" dirty="0" smtClean="0"/>
              <a:t>Boluses of 250 ml fluid may be titrated against the presence or absence of a radial pulse (caveats; penetrating torso injury, head injury, infants) </a:t>
            </a:r>
            <a:endParaRPr lang="en-US" dirty="0"/>
          </a:p>
        </p:txBody>
      </p:sp>
    </p:spTree>
    <p:extLst>
      <p:ext uri="{BB962C8B-B14F-4D97-AF65-F5344CB8AC3E}">
        <p14:creationId xmlns:p14="http://schemas.microsoft.com/office/powerpoint/2010/main" val="7315027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DEOFILE" val="Volume 06\Oceanic 602.wmv"/>
  <p:tag name="VIDEOGRIDCOORDINATE" val="5 2"/>
  <p:tag name="CATEGORYPATH" val="C:\Program Files\PowerPlugs\Video Backgrounds\Videos\Volume 06"/>
  <p:tag name="PATTERNCOLOR" val="16711680"/>
  <p:tag name="VB" val="1"/>
  <p:tag name="MYFAVORITES" val="0"/>
  <p:tag name="BACKDROPFILENAME" val="Backdrop10.x"/>
  <p:tag name="BACKDROPTRANSPERCENTAGE" val="25"/>
  <p:tag name="BACKDROP" val="1"/>
  <p:tag name="TRANSPARENCY" val="1"/>
  <p:tag name="LOOPVIDEO" val="1"/>
  <p:tag name="VIDEOOPTION" val="Norm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4CD419E16B88408E14651B4D4086E5" ma:contentTypeVersion="1" ma:contentTypeDescription="Create a new document." ma:contentTypeScope="" ma:versionID="b0412180447491d52372824dd68e7e5d">
  <xsd:schema xmlns:xsd="http://www.w3.org/2001/XMLSchema" xmlns:xs="http://www.w3.org/2001/XMLSchema" xmlns:p="http://schemas.microsoft.com/office/2006/metadata/properties" xmlns:ns1="http://schemas.microsoft.com/sharepoint/v3" xmlns:ns2="96de4ec9-26db-43cf-bc00-baf51f56b07c" targetNamespace="http://schemas.microsoft.com/office/2006/metadata/properties" ma:root="true" ma:fieldsID="c9ae2741edf0841a7f1f06ba7cffb52f" ns1:_="" ns2:_="">
    <xsd:import namespace="http://schemas.microsoft.com/sharepoint/v3"/>
    <xsd:import namespace="96de4ec9-26db-43cf-bc00-baf51f56b07c"/>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de4ec9-26db-43cf-bc00-baf51f56b07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96de4ec9-26db-43cf-bc00-baf51f56b07c">N74TF6NN2VWX-82-104</_dlc_DocId>
    <_dlc_DocIdUrl xmlns="96de4ec9-26db-43cf-bc00-baf51f56b07c">
      <Url>http://intranet/system/marketing/_layouts/DocIdRedir.aspx?ID=N74TF6NN2VWX-82-104</Url>
      <Description>N74TF6NN2VWX-82-104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94BCD56-0D93-406D-B65F-F1CC7E059D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de4ec9-26db-43cf-bc00-baf51f56b0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FC664-856F-4692-B55F-63D0DA8F0B31}">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schemas.microsoft.com/sharepoint/v3"/>
    <ds:schemaRef ds:uri="http://schemas.microsoft.com/office/infopath/2007/PartnerControls"/>
    <ds:schemaRef ds:uri="96de4ec9-26db-43cf-bc00-baf51f56b07c"/>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3DDA496B-8D78-4680-9889-6805946A5473}">
  <ds:schemaRefs>
    <ds:schemaRef ds:uri="http://schemas.microsoft.com/sharepoint/v3/contenttype/forms"/>
  </ds:schemaRefs>
</ds:datastoreItem>
</file>

<file path=customXml/itemProps4.xml><?xml version="1.0" encoding="utf-8"?>
<ds:datastoreItem xmlns:ds="http://schemas.openxmlformats.org/officeDocument/2006/customXml" ds:itemID="{32A64B3D-15A7-4E71-BC16-3D94774D5AC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1507</TotalTime>
  <Words>1917</Words>
  <Application>Microsoft Office PowerPoint</Application>
  <PresentationFormat>On-screen Show (4:3)</PresentationFormat>
  <Paragraphs>316</Paragraphs>
  <Slides>43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 Unicode MS</vt:lpstr>
      <vt:lpstr>Arial</vt:lpstr>
      <vt:lpstr>Calibri</vt:lpstr>
      <vt:lpstr>Courier New</vt:lpstr>
      <vt:lpstr>Tahoma</vt:lpstr>
      <vt:lpstr>Times New Roman</vt:lpstr>
      <vt:lpstr>Wingdings</vt:lpstr>
      <vt:lpstr>Wingdings 3</vt:lpstr>
      <vt:lpstr>Office Theme</vt:lpstr>
      <vt:lpstr>EMS Grand Rounds January 2016</vt:lpstr>
      <vt:lpstr>Less is More</vt:lpstr>
      <vt:lpstr>Jim Cole, LP, FP-C</vt:lpstr>
      <vt:lpstr>Lee Weickum, RN</vt:lpstr>
      <vt:lpstr>Goals</vt:lpstr>
      <vt:lpstr>Current practices</vt:lpstr>
      <vt:lpstr>Current practices</vt:lpstr>
      <vt:lpstr>Critical Care Medicine. 2000 Mar;28(3):749-54. </vt:lpstr>
      <vt:lpstr>J.R.Coll.Surg.Edinb. 2002 April;47:2, 451-457 </vt:lpstr>
      <vt:lpstr>J Trauma. 2011 Mar;70(3):652-63.</vt:lpstr>
      <vt:lpstr>2013 American Association of Critical-Care Nurses </vt:lpstr>
      <vt:lpstr>Tranexamic Acid</vt:lpstr>
      <vt:lpstr>How Does Bleeding Stop?</vt:lpstr>
      <vt:lpstr>PowerPoint Presentation</vt:lpstr>
      <vt:lpstr>Fibrin Clot</vt:lpstr>
      <vt:lpstr>What is Tranexamic Acid?</vt:lpstr>
      <vt:lpstr>PowerPoint Presentation</vt:lpstr>
      <vt:lpstr>Some Uses for TXA</vt:lpstr>
      <vt:lpstr>TXA in Elective Surgery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CRASH-2 Follow-Up Paper: Early Coagulopathy in Trauma</vt:lpstr>
      <vt:lpstr>Conclusion</vt:lpstr>
      <vt:lpstr>Best Practices by prehospital level</vt:lpstr>
      <vt:lpstr>EMR/EMT</vt:lpstr>
      <vt:lpstr>Advanced EMT</vt:lpstr>
      <vt:lpstr>Oregon Intermediate EMT</vt:lpstr>
      <vt:lpstr>Paramedic</vt:lpstr>
      <vt:lpstr>TXA Indications</vt:lpstr>
      <vt:lpstr>TXA Contraindications</vt:lpstr>
      <vt:lpstr>TXA Procedure</vt:lpstr>
      <vt:lpstr>PowerPoint Presentation</vt:lpstr>
      <vt:lpstr>PowerPoint Presentation</vt:lpstr>
      <vt:lpstr>Thanks for attending Less is More</vt:lpstr>
    </vt:vector>
  </TitlesOfParts>
  <Company>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Boone Sommerfield</dc:creator>
  <cp:lastModifiedBy>Cole, Jim</cp:lastModifiedBy>
  <cp:revision>72</cp:revision>
  <dcterms:created xsi:type="dcterms:W3CDTF">2015-08-24T17:42:18Z</dcterms:created>
  <dcterms:modified xsi:type="dcterms:W3CDTF">2016-01-20T18:52:16Z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0x010100E94CD419E16B88408E14651B4D4086E5</vt:lpwstr>
  </property>
  <property fmtid="{D5CDD505-2E9C-101B-9397-08002B2CF9AE}" pid="3" name="_dlc_DocIdItemGuid">
    <vt:lpwstr>3e309e3f-c25e-4624-b610-e46773fbd060</vt:lpwstr>
  </property>
</Properties>
</file>