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68" r:id="rId2"/>
  </p:sldMasterIdLst>
  <p:notesMasterIdLst>
    <p:notesMasterId r:id="rId20"/>
  </p:notesMasterIdLst>
  <p:handoutMasterIdLst>
    <p:handoutMasterId r:id="rId21"/>
  </p:handoutMasterIdLst>
  <p:sldIdLst>
    <p:sldId id="256" r:id="rId3"/>
    <p:sldId id="277" r:id="rId4"/>
    <p:sldId id="257" r:id="rId5"/>
    <p:sldId id="287" r:id="rId6"/>
    <p:sldId id="276" r:id="rId7"/>
    <p:sldId id="279" r:id="rId8"/>
    <p:sldId id="280" r:id="rId9"/>
    <p:sldId id="273" r:id="rId10"/>
    <p:sldId id="281" r:id="rId11"/>
    <p:sldId id="285" r:id="rId12"/>
    <p:sldId id="274" r:id="rId13"/>
    <p:sldId id="271" r:id="rId14"/>
    <p:sldId id="284" r:id="rId15"/>
    <p:sldId id="272" r:id="rId16"/>
    <p:sldId id="286" r:id="rId17"/>
    <p:sldId id="289" r:id="rId18"/>
    <p:sldId id="288" r:id="rId19"/>
  </p:sldIdLst>
  <p:sldSz cx="12188825" cy="6858000"/>
  <p:notesSz cx="9236075"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59" userDrawn="1">
          <p15:clr>
            <a:srgbClr val="A4A3A4"/>
          </p15:clr>
        </p15:guide>
        <p15:guide id="3" orient="horz" pos="2208" userDrawn="1">
          <p15:clr>
            <a:srgbClr val="A4A3A4"/>
          </p15:clr>
        </p15:guide>
        <p15:guide id="4" pos="29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91" autoAdjust="0"/>
    <p:restoredTop sz="79336" autoAdjust="0"/>
  </p:normalViewPr>
  <p:slideViewPr>
    <p:cSldViewPr>
      <p:cViewPr varScale="1">
        <p:scale>
          <a:sx n="122" d="100"/>
          <a:sy n="122" d="100"/>
        </p:scale>
        <p:origin x="856" y="208"/>
      </p:cViewPr>
      <p:guideLst>
        <p:guide pos="3839"/>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63" d="100"/>
          <a:sy n="63" d="100"/>
        </p:scale>
        <p:origin x="1986" y="108"/>
      </p:cViewPr>
      <p:guideLst>
        <p:guide orient="horz" pos="2880"/>
        <p:guide pos="2159"/>
        <p:guide orient="horz" pos="2208"/>
        <p:guide pos="29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61FCFE-4CE7-E64D-B32F-60C3ED8D08F1}" type="doc">
      <dgm:prSet loTypeId="urn:microsoft.com/office/officeart/2005/8/layout/hierarchy4" loCatId="" qsTypeId="urn:microsoft.com/office/officeart/2005/8/quickstyle/simple1" qsCatId="simple" csTypeId="urn:microsoft.com/office/officeart/2005/8/colors/colorful2" csCatId="colorful" phldr="1"/>
      <dgm:spPr/>
      <dgm:t>
        <a:bodyPr/>
        <a:lstStyle/>
        <a:p>
          <a:endParaRPr lang="en-US"/>
        </a:p>
      </dgm:t>
    </dgm:pt>
    <dgm:pt modelId="{08591A83-6002-2442-8200-6BF324E7311E}">
      <dgm:prSet custT="1"/>
      <dgm:spPr>
        <a:solidFill>
          <a:schemeClr val="accent5"/>
        </a:solidFill>
      </dgm:spPr>
      <dgm:t>
        <a:bodyPr/>
        <a:lstStyle/>
        <a:p>
          <a:r>
            <a:rPr lang="en-US" sz="2800" dirty="0"/>
            <a:t>ACGME</a:t>
          </a:r>
        </a:p>
        <a:p>
          <a:r>
            <a:rPr lang="en-US" sz="2400" dirty="0"/>
            <a:t>Requirements</a:t>
          </a:r>
        </a:p>
      </dgm:t>
    </dgm:pt>
    <dgm:pt modelId="{A727E043-B887-6941-9E0B-E7206AB2015D}" type="parTrans" cxnId="{82F81A9E-1A6A-4E4B-A5A6-F47DFFF7C3E9}">
      <dgm:prSet/>
      <dgm:spPr/>
      <dgm:t>
        <a:bodyPr/>
        <a:lstStyle/>
        <a:p>
          <a:endParaRPr lang="en-US"/>
        </a:p>
      </dgm:t>
    </dgm:pt>
    <dgm:pt modelId="{F7296D8C-C9F1-1F4E-8A06-9AFEEEC9448A}" type="sibTrans" cxnId="{82F81A9E-1A6A-4E4B-A5A6-F47DFFF7C3E9}">
      <dgm:prSet/>
      <dgm:spPr/>
      <dgm:t>
        <a:bodyPr/>
        <a:lstStyle/>
        <a:p>
          <a:endParaRPr lang="en-US"/>
        </a:p>
      </dgm:t>
    </dgm:pt>
    <dgm:pt modelId="{DF41A0A4-B63C-404E-965D-3CA9C630FEEA}">
      <dgm:prSet custT="1"/>
      <dgm:spPr>
        <a:solidFill>
          <a:srgbClr val="7030A0">
            <a:alpha val="82010"/>
          </a:srgbClr>
        </a:solidFill>
      </dgm:spPr>
      <dgm:t>
        <a:bodyPr/>
        <a:lstStyle/>
        <a:p>
          <a:r>
            <a:rPr lang="en-US" sz="2800" dirty="0"/>
            <a:t>Sponsoring Institution</a:t>
          </a:r>
        </a:p>
      </dgm:t>
    </dgm:pt>
    <dgm:pt modelId="{C5FB29B5-3309-884D-8D60-AF6FC8A472F7}" type="parTrans" cxnId="{7D80E101-CDCF-5248-9DC4-5E6079FB091B}">
      <dgm:prSet/>
      <dgm:spPr/>
      <dgm:t>
        <a:bodyPr/>
        <a:lstStyle/>
        <a:p>
          <a:endParaRPr lang="en-US"/>
        </a:p>
      </dgm:t>
    </dgm:pt>
    <dgm:pt modelId="{3128D147-6302-2C42-9FE1-5EFE48658313}" type="sibTrans" cxnId="{7D80E101-CDCF-5248-9DC4-5E6079FB091B}">
      <dgm:prSet/>
      <dgm:spPr/>
      <dgm:t>
        <a:bodyPr/>
        <a:lstStyle/>
        <a:p>
          <a:endParaRPr lang="en-US"/>
        </a:p>
      </dgm:t>
    </dgm:pt>
    <dgm:pt modelId="{E30F5B9F-F3FB-454B-82CD-9271D60DA72B}">
      <dgm:prSet custT="1"/>
      <dgm:spPr/>
      <dgm:t>
        <a:bodyPr/>
        <a:lstStyle/>
        <a:p>
          <a:r>
            <a:rPr lang="en-US" sz="2800" dirty="0"/>
            <a:t>Faculty expertise</a:t>
          </a:r>
        </a:p>
      </dgm:t>
    </dgm:pt>
    <dgm:pt modelId="{825F6D01-F473-BD4B-A0FF-F291E0B661A5}" type="parTrans" cxnId="{82B5F0E8-0351-1E41-BC4A-7D2DCA691DD8}">
      <dgm:prSet/>
      <dgm:spPr/>
      <dgm:t>
        <a:bodyPr/>
        <a:lstStyle/>
        <a:p>
          <a:endParaRPr lang="en-US"/>
        </a:p>
      </dgm:t>
    </dgm:pt>
    <dgm:pt modelId="{3A8BE044-0F0C-F24E-83E3-6C9EBCD8FC40}" type="sibTrans" cxnId="{82B5F0E8-0351-1E41-BC4A-7D2DCA691DD8}">
      <dgm:prSet/>
      <dgm:spPr/>
      <dgm:t>
        <a:bodyPr/>
        <a:lstStyle/>
        <a:p>
          <a:endParaRPr lang="en-US"/>
        </a:p>
      </dgm:t>
    </dgm:pt>
    <dgm:pt modelId="{D1C0BF03-612C-1749-ACFB-A97BB473E541}">
      <dgm:prSet custT="1"/>
      <dgm:spPr>
        <a:solidFill>
          <a:schemeClr val="accent4"/>
        </a:solidFill>
      </dgm:spPr>
      <dgm:t>
        <a:bodyPr/>
        <a:lstStyle/>
        <a:p>
          <a:r>
            <a:rPr lang="en-US" sz="2800" dirty="0"/>
            <a:t>Resident Interests</a:t>
          </a:r>
        </a:p>
      </dgm:t>
    </dgm:pt>
    <dgm:pt modelId="{337108F0-BFA1-0D4E-9B93-9681E18D8891}" type="parTrans" cxnId="{FE537659-310A-6942-923F-9DB31088D4D8}">
      <dgm:prSet/>
      <dgm:spPr/>
      <dgm:t>
        <a:bodyPr/>
        <a:lstStyle/>
        <a:p>
          <a:endParaRPr lang="en-US"/>
        </a:p>
      </dgm:t>
    </dgm:pt>
    <dgm:pt modelId="{64772EA6-1411-8141-84B4-BCA460D5CB93}" type="sibTrans" cxnId="{FE537659-310A-6942-923F-9DB31088D4D8}">
      <dgm:prSet/>
      <dgm:spPr/>
      <dgm:t>
        <a:bodyPr/>
        <a:lstStyle/>
        <a:p>
          <a:endParaRPr lang="en-US"/>
        </a:p>
      </dgm:t>
    </dgm:pt>
    <dgm:pt modelId="{E5105517-8683-7349-9A86-7F74F218BB6B}">
      <dgm:prSet custT="1"/>
      <dgm:spPr>
        <a:solidFill>
          <a:schemeClr val="accent2"/>
        </a:solidFill>
      </dgm:spPr>
      <dgm:t>
        <a:bodyPr/>
        <a:lstStyle/>
        <a:p>
          <a:r>
            <a:rPr lang="en-US" sz="2800" dirty="0"/>
            <a:t>Patient </a:t>
          </a:r>
        </a:p>
        <a:p>
          <a:r>
            <a:rPr lang="en-US" sz="2800" dirty="0"/>
            <a:t>population </a:t>
          </a:r>
        </a:p>
      </dgm:t>
    </dgm:pt>
    <dgm:pt modelId="{6888775F-4039-6543-889A-47AD4E46A188}" type="parTrans" cxnId="{5E023DC9-3AB1-C043-83D1-DC2448D2A749}">
      <dgm:prSet/>
      <dgm:spPr/>
      <dgm:t>
        <a:bodyPr/>
        <a:lstStyle/>
        <a:p>
          <a:endParaRPr lang="en-US"/>
        </a:p>
      </dgm:t>
    </dgm:pt>
    <dgm:pt modelId="{B7BE73F2-0599-DD48-9313-E99ECA7768B4}" type="sibTrans" cxnId="{5E023DC9-3AB1-C043-83D1-DC2448D2A749}">
      <dgm:prSet/>
      <dgm:spPr/>
      <dgm:t>
        <a:bodyPr/>
        <a:lstStyle/>
        <a:p>
          <a:endParaRPr lang="en-US"/>
        </a:p>
      </dgm:t>
    </dgm:pt>
    <dgm:pt modelId="{52D95CDB-03E8-FB46-B33D-6B5778858071}" type="pres">
      <dgm:prSet presAssocID="{5E61FCFE-4CE7-E64D-B32F-60C3ED8D08F1}" presName="Name0" presStyleCnt="0">
        <dgm:presLayoutVars>
          <dgm:chPref val="1"/>
          <dgm:dir/>
          <dgm:animOne val="branch"/>
          <dgm:animLvl val="lvl"/>
          <dgm:resizeHandles/>
        </dgm:presLayoutVars>
      </dgm:prSet>
      <dgm:spPr/>
    </dgm:pt>
    <dgm:pt modelId="{D543AF9F-649A-944D-BFD8-54B26DEE8A0C}" type="pres">
      <dgm:prSet presAssocID="{08591A83-6002-2442-8200-6BF324E7311E}" presName="vertOne" presStyleCnt="0"/>
      <dgm:spPr/>
    </dgm:pt>
    <dgm:pt modelId="{362ADAFE-760C-2841-9B46-A3D8709B1ADC}" type="pres">
      <dgm:prSet presAssocID="{08591A83-6002-2442-8200-6BF324E7311E}" presName="txOne" presStyleLbl="node0" presStyleIdx="0" presStyleCnt="5">
        <dgm:presLayoutVars>
          <dgm:chPref val="3"/>
        </dgm:presLayoutVars>
      </dgm:prSet>
      <dgm:spPr/>
    </dgm:pt>
    <dgm:pt modelId="{91DA54A6-48F8-F94C-8C5A-EB12C2B3973F}" type="pres">
      <dgm:prSet presAssocID="{08591A83-6002-2442-8200-6BF324E7311E}" presName="horzOne" presStyleCnt="0"/>
      <dgm:spPr/>
    </dgm:pt>
    <dgm:pt modelId="{1517E1F8-F115-0E41-B228-6F642AF40CB8}" type="pres">
      <dgm:prSet presAssocID="{F7296D8C-C9F1-1F4E-8A06-9AFEEEC9448A}" presName="sibSpaceOne" presStyleCnt="0"/>
      <dgm:spPr/>
    </dgm:pt>
    <dgm:pt modelId="{1E79B1FE-C8B0-774E-B4E6-586A54B9C250}" type="pres">
      <dgm:prSet presAssocID="{DF41A0A4-B63C-404E-965D-3CA9C630FEEA}" presName="vertOne" presStyleCnt="0"/>
      <dgm:spPr/>
    </dgm:pt>
    <dgm:pt modelId="{D58CDF61-C98A-794B-B0E4-6234D1C712EE}" type="pres">
      <dgm:prSet presAssocID="{DF41A0A4-B63C-404E-965D-3CA9C630FEEA}" presName="txOne" presStyleLbl="node0" presStyleIdx="1" presStyleCnt="5">
        <dgm:presLayoutVars>
          <dgm:chPref val="3"/>
        </dgm:presLayoutVars>
      </dgm:prSet>
      <dgm:spPr/>
    </dgm:pt>
    <dgm:pt modelId="{1E8CBF87-1B2E-0B41-BDD6-D5226F1A0592}" type="pres">
      <dgm:prSet presAssocID="{DF41A0A4-B63C-404E-965D-3CA9C630FEEA}" presName="horzOne" presStyleCnt="0"/>
      <dgm:spPr/>
    </dgm:pt>
    <dgm:pt modelId="{C4A245CA-60A8-524C-899B-36F1629DE759}" type="pres">
      <dgm:prSet presAssocID="{3128D147-6302-2C42-9FE1-5EFE48658313}" presName="sibSpaceOne" presStyleCnt="0"/>
      <dgm:spPr/>
    </dgm:pt>
    <dgm:pt modelId="{7CE72621-9E7F-D04A-968D-9CE8FC7FDD7A}" type="pres">
      <dgm:prSet presAssocID="{E30F5B9F-F3FB-454B-82CD-9271D60DA72B}" presName="vertOne" presStyleCnt="0"/>
      <dgm:spPr/>
    </dgm:pt>
    <dgm:pt modelId="{7D28EBCC-C080-634E-939F-0C26B648C9E0}" type="pres">
      <dgm:prSet presAssocID="{E30F5B9F-F3FB-454B-82CD-9271D60DA72B}" presName="txOne" presStyleLbl="node0" presStyleIdx="2" presStyleCnt="5">
        <dgm:presLayoutVars>
          <dgm:chPref val="3"/>
        </dgm:presLayoutVars>
      </dgm:prSet>
      <dgm:spPr/>
    </dgm:pt>
    <dgm:pt modelId="{02210E45-A63E-AD4C-8857-F471D7106768}" type="pres">
      <dgm:prSet presAssocID="{E30F5B9F-F3FB-454B-82CD-9271D60DA72B}" presName="horzOne" presStyleCnt="0"/>
      <dgm:spPr/>
    </dgm:pt>
    <dgm:pt modelId="{FF088E71-45A7-4942-93F0-180FA14D4D97}" type="pres">
      <dgm:prSet presAssocID="{3A8BE044-0F0C-F24E-83E3-6C9EBCD8FC40}" presName="sibSpaceOne" presStyleCnt="0"/>
      <dgm:spPr/>
    </dgm:pt>
    <dgm:pt modelId="{4C8135EC-0270-EE4C-B25D-80E4BE402D9E}" type="pres">
      <dgm:prSet presAssocID="{D1C0BF03-612C-1749-ACFB-A97BB473E541}" presName="vertOne" presStyleCnt="0"/>
      <dgm:spPr/>
    </dgm:pt>
    <dgm:pt modelId="{E3E946BB-EAD7-564D-AC39-B7BB33E0DB3D}" type="pres">
      <dgm:prSet presAssocID="{D1C0BF03-612C-1749-ACFB-A97BB473E541}" presName="txOne" presStyleLbl="node0" presStyleIdx="3" presStyleCnt="5">
        <dgm:presLayoutVars>
          <dgm:chPref val="3"/>
        </dgm:presLayoutVars>
      </dgm:prSet>
      <dgm:spPr/>
    </dgm:pt>
    <dgm:pt modelId="{30E59605-677A-854C-A222-1C726CB8736C}" type="pres">
      <dgm:prSet presAssocID="{D1C0BF03-612C-1749-ACFB-A97BB473E541}" presName="horzOne" presStyleCnt="0"/>
      <dgm:spPr/>
    </dgm:pt>
    <dgm:pt modelId="{8D682515-6E5A-394C-B033-657080111E77}" type="pres">
      <dgm:prSet presAssocID="{64772EA6-1411-8141-84B4-BCA460D5CB93}" presName="sibSpaceOne" presStyleCnt="0"/>
      <dgm:spPr/>
    </dgm:pt>
    <dgm:pt modelId="{62A7DF32-2788-DE45-A0B3-67B3374A9739}" type="pres">
      <dgm:prSet presAssocID="{E5105517-8683-7349-9A86-7F74F218BB6B}" presName="vertOne" presStyleCnt="0"/>
      <dgm:spPr/>
    </dgm:pt>
    <dgm:pt modelId="{13AF1B65-2AB3-F84B-BE38-95C64FB1BF15}" type="pres">
      <dgm:prSet presAssocID="{E5105517-8683-7349-9A86-7F74F218BB6B}" presName="txOne" presStyleLbl="node0" presStyleIdx="4" presStyleCnt="5">
        <dgm:presLayoutVars>
          <dgm:chPref val="3"/>
        </dgm:presLayoutVars>
      </dgm:prSet>
      <dgm:spPr/>
    </dgm:pt>
    <dgm:pt modelId="{AF57AF3D-9CCE-E249-82A8-8D6CF7F104B9}" type="pres">
      <dgm:prSet presAssocID="{E5105517-8683-7349-9A86-7F74F218BB6B}" presName="horzOne" presStyleCnt="0"/>
      <dgm:spPr/>
    </dgm:pt>
  </dgm:ptLst>
  <dgm:cxnLst>
    <dgm:cxn modelId="{7D80E101-CDCF-5248-9DC4-5E6079FB091B}" srcId="{5E61FCFE-4CE7-E64D-B32F-60C3ED8D08F1}" destId="{DF41A0A4-B63C-404E-965D-3CA9C630FEEA}" srcOrd="1" destOrd="0" parTransId="{C5FB29B5-3309-884D-8D60-AF6FC8A472F7}" sibTransId="{3128D147-6302-2C42-9FE1-5EFE48658313}"/>
    <dgm:cxn modelId="{DF0AE805-CCDF-8748-8178-085F63291EC0}" type="presOf" srcId="{E30F5B9F-F3FB-454B-82CD-9271D60DA72B}" destId="{7D28EBCC-C080-634E-939F-0C26B648C9E0}" srcOrd="0" destOrd="0" presId="urn:microsoft.com/office/officeart/2005/8/layout/hierarchy4"/>
    <dgm:cxn modelId="{5C4D3D1E-B048-9641-B0EE-91FFC2B58F6E}" type="presOf" srcId="{D1C0BF03-612C-1749-ACFB-A97BB473E541}" destId="{E3E946BB-EAD7-564D-AC39-B7BB33E0DB3D}" srcOrd="0" destOrd="0" presId="urn:microsoft.com/office/officeart/2005/8/layout/hierarchy4"/>
    <dgm:cxn modelId="{38BC8257-0291-8E4B-8835-C4333E835241}" type="presOf" srcId="{DF41A0A4-B63C-404E-965D-3CA9C630FEEA}" destId="{D58CDF61-C98A-794B-B0E4-6234D1C712EE}" srcOrd="0" destOrd="0" presId="urn:microsoft.com/office/officeart/2005/8/layout/hierarchy4"/>
    <dgm:cxn modelId="{FE537659-310A-6942-923F-9DB31088D4D8}" srcId="{5E61FCFE-4CE7-E64D-B32F-60C3ED8D08F1}" destId="{D1C0BF03-612C-1749-ACFB-A97BB473E541}" srcOrd="3" destOrd="0" parTransId="{337108F0-BFA1-0D4E-9B93-9681E18D8891}" sibTransId="{64772EA6-1411-8141-84B4-BCA460D5CB93}"/>
    <dgm:cxn modelId="{82F81A9E-1A6A-4E4B-A5A6-F47DFFF7C3E9}" srcId="{5E61FCFE-4CE7-E64D-B32F-60C3ED8D08F1}" destId="{08591A83-6002-2442-8200-6BF324E7311E}" srcOrd="0" destOrd="0" parTransId="{A727E043-B887-6941-9E0B-E7206AB2015D}" sibTransId="{F7296D8C-C9F1-1F4E-8A06-9AFEEEC9448A}"/>
    <dgm:cxn modelId="{D18102B2-C444-5F44-AC1C-01872AFE4291}" type="presOf" srcId="{E5105517-8683-7349-9A86-7F74F218BB6B}" destId="{13AF1B65-2AB3-F84B-BE38-95C64FB1BF15}" srcOrd="0" destOrd="0" presId="urn:microsoft.com/office/officeart/2005/8/layout/hierarchy4"/>
    <dgm:cxn modelId="{5E023DC9-3AB1-C043-83D1-DC2448D2A749}" srcId="{5E61FCFE-4CE7-E64D-B32F-60C3ED8D08F1}" destId="{E5105517-8683-7349-9A86-7F74F218BB6B}" srcOrd="4" destOrd="0" parTransId="{6888775F-4039-6543-889A-47AD4E46A188}" sibTransId="{B7BE73F2-0599-DD48-9313-E99ECA7768B4}"/>
    <dgm:cxn modelId="{BECC6ADE-A421-E148-A392-885E602287A7}" type="presOf" srcId="{5E61FCFE-4CE7-E64D-B32F-60C3ED8D08F1}" destId="{52D95CDB-03E8-FB46-B33D-6B5778858071}" srcOrd="0" destOrd="0" presId="urn:microsoft.com/office/officeart/2005/8/layout/hierarchy4"/>
    <dgm:cxn modelId="{E0CD14E2-88BC-D643-99E9-089C95567CE6}" type="presOf" srcId="{08591A83-6002-2442-8200-6BF324E7311E}" destId="{362ADAFE-760C-2841-9B46-A3D8709B1ADC}" srcOrd="0" destOrd="0" presId="urn:microsoft.com/office/officeart/2005/8/layout/hierarchy4"/>
    <dgm:cxn modelId="{82B5F0E8-0351-1E41-BC4A-7D2DCA691DD8}" srcId="{5E61FCFE-4CE7-E64D-B32F-60C3ED8D08F1}" destId="{E30F5B9F-F3FB-454B-82CD-9271D60DA72B}" srcOrd="2" destOrd="0" parTransId="{825F6D01-F473-BD4B-A0FF-F291E0B661A5}" sibTransId="{3A8BE044-0F0C-F24E-83E3-6C9EBCD8FC40}"/>
    <dgm:cxn modelId="{6A28F299-5DC4-8A4D-81DF-EE9CE896C3FB}" type="presParOf" srcId="{52D95CDB-03E8-FB46-B33D-6B5778858071}" destId="{D543AF9F-649A-944D-BFD8-54B26DEE8A0C}" srcOrd="0" destOrd="0" presId="urn:microsoft.com/office/officeart/2005/8/layout/hierarchy4"/>
    <dgm:cxn modelId="{7734CD34-2BFB-584A-9E37-B29690043EB8}" type="presParOf" srcId="{D543AF9F-649A-944D-BFD8-54B26DEE8A0C}" destId="{362ADAFE-760C-2841-9B46-A3D8709B1ADC}" srcOrd="0" destOrd="0" presId="urn:microsoft.com/office/officeart/2005/8/layout/hierarchy4"/>
    <dgm:cxn modelId="{A013C800-3A07-314C-8036-F546FCDE602D}" type="presParOf" srcId="{D543AF9F-649A-944D-BFD8-54B26DEE8A0C}" destId="{91DA54A6-48F8-F94C-8C5A-EB12C2B3973F}" srcOrd="1" destOrd="0" presId="urn:microsoft.com/office/officeart/2005/8/layout/hierarchy4"/>
    <dgm:cxn modelId="{F2B74DB5-856A-3845-AF34-91B253B53EE1}" type="presParOf" srcId="{52D95CDB-03E8-FB46-B33D-6B5778858071}" destId="{1517E1F8-F115-0E41-B228-6F642AF40CB8}" srcOrd="1" destOrd="0" presId="urn:microsoft.com/office/officeart/2005/8/layout/hierarchy4"/>
    <dgm:cxn modelId="{5906D7D1-C712-5445-A51D-323A5863669D}" type="presParOf" srcId="{52D95CDB-03E8-FB46-B33D-6B5778858071}" destId="{1E79B1FE-C8B0-774E-B4E6-586A54B9C250}" srcOrd="2" destOrd="0" presId="urn:microsoft.com/office/officeart/2005/8/layout/hierarchy4"/>
    <dgm:cxn modelId="{FA001F1D-A36F-CA4C-85B5-2E58F934B707}" type="presParOf" srcId="{1E79B1FE-C8B0-774E-B4E6-586A54B9C250}" destId="{D58CDF61-C98A-794B-B0E4-6234D1C712EE}" srcOrd="0" destOrd="0" presId="urn:microsoft.com/office/officeart/2005/8/layout/hierarchy4"/>
    <dgm:cxn modelId="{0FD9483A-37B5-0E4B-90AC-410D70B86C8B}" type="presParOf" srcId="{1E79B1FE-C8B0-774E-B4E6-586A54B9C250}" destId="{1E8CBF87-1B2E-0B41-BDD6-D5226F1A0592}" srcOrd="1" destOrd="0" presId="urn:microsoft.com/office/officeart/2005/8/layout/hierarchy4"/>
    <dgm:cxn modelId="{967FF289-8CCB-1948-A417-38DEDCA3C42F}" type="presParOf" srcId="{52D95CDB-03E8-FB46-B33D-6B5778858071}" destId="{C4A245CA-60A8-524C-899B-36F1629DE759}" srcOrd="3" destOrd="0" presId="urn:microsoft.com/office/officeart/2005/8/layout/hierarchy4"/>
    <dgm:cxn modelId="{CC369834-4582-C24B-A9A1-939E98C1D6F7}" type="presParOf" srcId="{52D95CDB-03E8-FB46-B33D-6B5778858071}" destId="{7CE72621-9E7F-D04A-968D-9CE8FC7FDD7A}" srcOrd="4" destOrd="0" presId="urn:microsoft.com/office/officeart/2005/8/layout/hierarchy4"/>
    <dgm:cxn modelId="{68F579DC-7264-5C49-B91E-D2EB156A741A}" type="presParOf" srcId="{7CE72621-9E7F-D04A-968D-9CE8FC7FDD7A}" destId="{7D28EBCC-C080-634E-939F-0C26B648C9E0}" srcOrd="0" destOrd="0" presId="urn:microsoft.com/office/officeart/2005/8/layout/hierarchy4"/>
    <dgm:cxn modelId="{2428A458-3B2C-4349-AAAF-09C6D22F9912}" type="presParOf" srcId="{7CE72621-9E7F-D04A-968D-9CE8FC7FDD7A}" destId="{02210E45-A63E-AD4C-8857-F471D7106768}" srcOrd="1" destOrd="0" presId="urn:microsoft.com/office/officeart/2005/8/layout/hierarchy4"/>
    <dgm:cxn modelId="{EBC9E4D5-56A9-A042-BE8F-21C7327CB8CA}" type="presParOf" srcId="{52D95CDB-03E8-FB46-B33D-6B5778858071}" destId="{FF088E71-45A7-4942-93F0-180FA14D4D97}" srcOrd="5" destOrd="0" presId="urn:microsoft.com/office/officeart/2005/8/layout/hierarchy4"/>
    <dgm:cxn modelId="{93ADA78B-B4A1-A34A-9371-621704AD3E05}" type="presParOf" srcId="{52D95CDB-03E8-FB46-B33D-6B5778858071}" destId="{4C8135EC-0270-EE4C-B25D-80E4BE402D9E}" srcOrd="6" destOrd="0" presId="urn:microsoft.com/office/officeart/2005/8/layout/hierarchy4"/>
    <dgm:cxn modelId="{0C80341A-B5B3-C648-AA42-4BBA89EAB336}" type="presParOf" srcId="{4C8135EC-0270-EE4C-B25D-80E4BE402D9E}" destId="{E3E946BB-EAD7-564D-AC39-B7BB33E0DB3D}" srcOrd="0" destOrd="0" presId="urn:microsoft.com/office/officeart/2005/8/layout/hierarchy4"/>
    <dgm:cxn modelId="{9C57FE9F-2831-5947-9D76-BD05EE2AE043}" type="presParOf" srcId="{4C8135EC-0270-EE4C-B25D-80E4BE402D9E}" destId="{30E59605-677A-854C-A222-1C726CB8736C}" srcOrd="1" destOrd="0" presId="urn:microsoft.com/office/officeart/2005/8/layout/hierarchy4"/>
    <dgm:cxn modelId="{37FE33D4-FAA0-4D49-8175-5812B48CADC7}" type="presParOf" srcId="{52D95CDB-03E8-FB46-B33D-6B5778858071}" destId="{8D682515-6E5A-394C-B033-657080111E77}" srcOrd="7" destOrd="0" presId="urn:microsoft.com/office/officeart/2005/8/layout/hierarchy4"/>
    <dgm:cxn modelId="{C5185F9E-D46A-3348-A2C4-8C798DA9C0BD}" type="presParOf" srcId="{52D95CDB-03E8-FB46-B33D-6B5778858071}" destId="{62A7DF32-2788-DE45-A0B3-67B3374A9739}" srcOrd="8" destOrd="0" presId="urn:microsoft.com/office/officeart/2005/8/layout/hierarchy4"/>
    <dgm:cxn modelId="{2FCDFD86-EFFA-484B-89A4-B6EE23FFF64A}" type="presParOf" srcId="{62A7DF32-2788-DE45-A0B3-67B3374A9739}" destId="{13AF1B65-2AB3-F84B-BE38-95C64FB1BF15}" srcOrd="0" destOrd="0" presId="urn:microsoft.com/office/officeart/2005/8/layout/hierarchy4"/>
    <dgm:cxn modelId="{54A14F5F-ABE3-614A-9FC9-52427B59020A}" type="presParOf" srcId="{62A7DF32-2788-DE45-A0B3-67B3374A9739}" destId="{AF57AF3D-9CCE-E249-82A8-8D6CF7F104B9}"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C52CEC-B91F-144F-B644-6DA319AB1B3B}" type="doc">
      <dgm:prSet loTypeId="urn:microsoft.com/office/officeart/2005/8/layout/default" loCatId="" qsTypeId="urn:microsoft.com/office/officeart/2005/8/quickstyle/simple1" qsCatId="simple" csTypeId="urn:microsoft.com/office/officeart/2005/8/colors/colorful4" csCatId="colorful" phldr="1"/>
      <dgm:spPr/>
      <dgm:t>
        <a:bodyPr/>
        <a:lstStyle/>
        <a:p>
          <a:endParaRPr lang="en-US"/>
        </a:p>
      </dgm:t>
    </dgm:pt>
    <dgm:pt modelId="{795BEFF8-49C1-FE41-8F00-E71DFE618EED}">
      <dgm:prSet/>
      <dgm:spPr>
        <a:solidFill>
          <a:schemeClr val="accent4">
            <a:hueOff val="0"/>
            <a:satOff val="0"/>
            <a:lumOff val="0"/>
            <a:alpha val="64000"/>
          </a:schemeClr>
        </a:solidFill>
      </dgm:spPr>
      <dgm:t>
        <a:bodyPr/>
        <a:lstStyle/>
        <a:p>
          <a:r>
            <a:rPr lang="en-US" dirty="0">
              <a:solidFill>
                <a:schemeClr val="tx1"/>
              </a:solidFill>
            </a:rPr>
            <a:t>Continuity Clinic</a:t>
          </a:r>
        </a:p>
      </dgm:t>
    </dgm:pt>
    <dgm:pt modelId="{31EB019D-E9E1-9D46-82E5-9AEDE1968D34}" type="parTrans" cxnId="{17B3E7AC-8783-014E-ABC3-42D1C5D43386}">
      <dgm:prSet/>
      <dgm:spPr/>
      <dgm:t>
        <a:bodyPr/>
        <a:lstStyle/>
        <a:p>
          <a:endParaRPr lang="en-US"/>
        </a:p>
      </dgm:t>
    </dgm:pt>
    <dgm:pt modelId="{372055E5-44B1-DB4F-9356-8C065C0EA1E6}" type="sibTrans" cxnId="{17B3E7AC-8783-014E-ABC3-42D1C5D43386}">
      <dgm:prSet/>
      <dgm:spPr/>
      <dgm:t>
        <a:bodyPr/>
        <a:lstStyle/>
        <a:p>
          <a:endParaRPr lang="en-US"/>
        </a:p>
      </dgm:t>
    </dgm:pt>
    <dgm:pt modelId="{EC219F73-EFC6-BB4D-808B-427556BB24E5}">
      <dgm:prSet/>
      <dgm:spPr>
        <a:solidFill>
          <a:schemeClr val="accent4">
            <a:hueOff val="-2412134"/>
            <a:satOff val="6165"/>
            <a:lumOff val="-616"/>
            <a:alpha val="58000"/>
          </a:schemeClr>
        </a:solidFill>
      </dgm:spPr>
      <dgm:t>
        <a:bodyPr/>
        <a:lstStyle/>
        <a:p>
          <a:r>
            <a:rPr lang="en-US" dirty="0">
              <a:solidFill>
                <a:schemeClr val="tx1"/>
              </a:solidFill>
            </a:rPr>
            <a:t>Inpatient Adult Medicine</a:t>
          </a:r>
        </a:p>
      </dgm:t>
    </dgm:pt>
    <dgm:pt modelId="{3F92E6D9-A661-184B-AB82-FD0AC4F1A0C5}" type="parTrans" cxnId="{B1AA2D80-6BC3-C64C-ACAB-F37961068122}">
      <dgm:prSet/>
      <dgm:spPr/>
      <dgm:t>
        <a:bodyPr/>
        <a:lstStyle/>
        <a:p>
          <a:endParaRPr lang="en-US"/>
        </a:p>
      </dgm:t>
    </dgm:pt>
    <dgm:pt modelId="{756883EF-B41F-334A-9252-600FA8097027}" type="sibTrans" cxnId="{B1AA2D80-6BC3-C64C-ACAB-F37961068122}">
      <dgm:prSet/>
      <dgm:spPr/>
      <dgm:t>
        <a:bodyPr/>
        <a:lstStyle/>
        <a:p>
          <a:endParaRPr lang="en-US"/>
        </a:p>
      </dgm:t>
    </dgm:pt>
    <dgm:pt modelId="{BBF0D360-3AE7-FF43-93AE-140504CE2421}">
      <dgm:prSet/>
      <dgm:spPr>
        <a:solidFill>
          <a:schemeClr val="accent4">
            <a:hueOff val="-4824268"/>
            <a:satOff val="12330"/>
            <a:lumOff val="-1232"/>
            <a:alpha val="75966"/>
          </a:schemeClr>
        </a:solidFill>
      </dgm:spPr>
      <dgm:t>
        <a:bodyPr/>
        <a:lstStyle/>
        <a:p>
          <a:r>
            <a:rPr lang="en-US" dirty="0">
              <a:solidFill>
                <a:schemeClr val="tx1"/>
              </a:solidFill>
            </a:rPr>
            <a:t>Maternal Child Health</a:t>
          </a:r>
        </a:p>
      </dgm:t>
    </dgm:pt>
    <dgm:pt modelId="{A4BA7387-2DCD-314A-A709-195B278009E7}" type="parTrans" cxnId="{4C637C77-E66A-5547-B260-5BC7544E081A}">
      <dgm:prSet/>
      <dgm:spPr/>
      <dgm:t>
        <a:bodyPr/>
        <a:lstStyle/>
        <a:p>
          <a:endParaRPr lang="en-US"/>
        </a:p>
      </dgm:t>
    </dgm:pt>
    <dgm:pt modelId="{FFE4DB70-1A79-0740-87AC-3647C88D266F}" type="sibTrans" cxnId="{4C637C77-E66A-5547-B260-5BC7544E081A}">
      <dgm:prSet/>
      <dgm:spPr/>
      <dgm:t>
        <a:bodyPr/>
        <a:lstStyle/>
        <a:p>
          <a:endParaRPr lang="en-US"/>
        </a:p>
      </dgm:t>
    </dgm:pt>
    <dgm:pt modelId="{8227D7CC-88A7-1D4E-9A5E-BFC5FCCD296A}">
      <dgm:prSet/>
      <dgm:spPr>
        <a:solidFill>
          <a:schemeClr val="accent4">
            <a:hueOff val="-7236402"/>
            <a:satOff val="18495"/>
            <a:lumOff val="-1848"/>
            <a:alpha val="66865"/>
          </a:schemeClr>
        </a:solidFill>
      </dgm:spPr>
      <dgm:t>
        <a:bodyPr/>
        <a:lstStyle/>
        <a:p>
          <a:r>
            <a:rPr lang="en-US" dirty="0">
              <a:solidFill>
                <a:schemeClr val="tx1"/>
              </a:solidFill>
            </a:rPr>
            <a:t>Care of Underserved</a:t>
          </a:r>
        </a:p>
      </dgm:t>
    </dgm:pt>
    <dgm:pt modelId="{506F81BC-A7FA-E540-BEC5-7A3D669ED962}" type="parTrans" cxnId="{2DC73FE1-10C5-434C-904C-B92843C06780}">
      <dgm:prSet/>
      <dgm:spPr/>
      <dgm:t>
        <a:bodyPr/>
        <a:lstStyle/>
        <a:p>
          <a:endParaRPr lang="en-US"/>
        </a:p>
      </dgm:t>
    </dgm:pt>
    <dgm:pt modelId="{C2074425-76EF-5746-9ED9-577037B40C0E}" type="sibTrans" cxnId="{2DC73FE1-10C5-434C-904C-B92843C06780}">
      <dgm:prSet/>
      <dgm:spPr/>
      <dgm:t>
        <a:bodyPr/>
        <a:lstStyle/>
        <a:p>
          <a:endParaRPr lang="en-US"/>
        </a:p>
      </dgm:t>
    </dgm:pt>
    <dgm:pt modelId="{24DBB12B-E6A8-5146-831B-4FF8B8B601A5}">
      <dgm:prSet/>
      <dgm:spPr>
        <a:solidFill>
          <a:schemeClr val="accent4">
            <a:hueOff val="-9648537"/>
            <a:satOff val="24659"/>
            <a:lumOff val="-2465"/>
            <a:alpha val="51286"/>
          </a:schemeClr>
        </a:solidFill>
      </dgm:spPr>
      <dgm:t>
        <a:bodyPr/>
        <a:lstStyle/>
        <a:p>
          <a:r>
            <a:rPr lang="en-US" dirty="0">
              <a:solidFill>
                <a:schemeClr val="tx1"/>
              </a:solidFill>
            </a:rPr>
            <a:t>Behavioral Health and Addiction Care</a:t>
          </a:r>
        </a:p>
      </dgm:t>
    </dgm:pt>
    <dgm:pt modelId="{74486521-CB41-DF46-9AC7-AB063EDC2D51}" type="parTrans" cxnId="{CB6C9502-1D82-A442-A969-F3D66EE24092}">
      <dgm:prSet/>
      <dgm:spPr/>
      <dgm:t>
        <a:bodyPr/>
        <a:lstStyle/>
        <a:p>
          <a:endParaRPr lang="en-US"/>
        </a:p>
      </dgm:t>
    </dgm:pt>
    <dgm:pt modelId="{9469E479-1B7D-E345-BEFA-377C526ED707}" type="sibTrans" cxnId="{CB6C9502-1D82-A442-A969-F3D66EE24092}">
      <dgm:prSet/>
      <dgm:spPr/>
      <dgm:t>
        <a:bodyPr/>
        <a:lstStyle/>
        <a:p>
          <a:endParaRPr lang="en-US"/>
        </a:p>
      </dgm:t>
    </dgm:pt>
    <dgm:pt modelId="{EB07D0A0-A6D0-2744-8CEA-DA7A77E046A0}">
      <dgm:prSet/>
      <dgm:spPr>
        <a:solidFill>
          <a:schemeClr val="accent4">
            <a:hueOff val="-12060671"/>
            <a:satOff val="30824"/>
            <a:lumOff val="-3081"/>
            <a:alpha val="46224"/>
          </a:schemeClr>
        </a:solidFill>
      </dgm:spPr>
      <dgm:t>
        <a:bodyPr/>
        <a:lstStyle/>
        <a:p>
          <a:r>
            <a:rPr lang="en-US" dirty="0">
              <a:solidFill>
                <a:schemeClr val="tx1"/>
              </a:solidFill>
            </a:rPr>
            <a:t>Musculoskeletal Health and Sports Medicine </a:t>
          </a:r>
        </a:p>
      </dgm:t>
    </dgm:pt>
    <dgm:pt modelId="{378A08D0-FDF2-A841-8343-9CB720C3AA91}" type="parTrans" cxnId="{00B58F03-EF16-7345-9352-EF40AB2B0257}">
      <dgm:prSet/>
      <dgm:spPr/>
      <dgm:t>
        <a:bodyPr/>
        <a:lstStyle/>
        <a:p>
          <a:endParaRPr lang="en-US"/>
        </a:p>
      </dgm:t>
    </dgm:pt>
    <dgm:pt modelId="{19E5DE54-DA6A-C74E-83EA-77CFA4C74C17}" type="sibTrans" cxnId="{00B58F03-EF16-7345-9352-EF40AB2B0257}">
      <dgm:prSet/>
      <dgm:spPr/>
      <dgm:t>
        <a:bodyPr/>
        <a:lstStyle/>
        <a:p>
          <a:endParaRPr lang="en-US"/>
        </a:p>
      </dgm:t>
    </dgm:pt>
    <dgm:pt modelId="{166C1573-0D9F-D848-A582-1B2673EB19B5}">
      <dgm:prSet/>
      <dgm:spPr/>
      <dgm:t>
        <a:bodyPr/>
        <a:lstStyle/>
        <a:p>
          <a:r>
            <a:rPr lang="en-US" dirty="0">
              <a:solidFill>
                <a:schemeClr val="tx1"/>
              </a:solidFill>
            </a:rPr>
            <a:t>Professional Development</a:t>
          </a:r>
        </a:p>
      </dgm:t>
    </dgm:pt>
    <dgm:pt modelId="{6E308A24-B40C-3844-BD60-D410917BEB68}" type="parTrans" cxnId="{9202A65B-E5AC-8C4E-8497-85B7DF9981DE}">
      <dgm:prSet/>
      <dgm:spPr/>
      <dgm:t>
        <a:bodyPr/>
        <a:lstStyle/>
        <a:p>
          <a:endParaRPr lang="en-US"/>
        </a:p>
      </dgm:t>
    </dgm:pt>
    <dgm:pt modelId="{8728EF5E-9E55-D34F-B909-50E7600E67B2}" type="sibTrans" cxnId="{9202A65B-E5AC-8C4E-8497-85B7DF9981DE}">
      <dgm:prSet/>
      <dgm:spPr/>
      <dgm:t>
        <a:bodyPr/>
        <a:lstStyle/>
        <a:p>
          <a:endParaRPr lang="en-US"/>
        </a:p>
      </dgm:t>
    </dgm:pt>
    <dgm:pt modelId="{003B0BD7-3D8D-E141-9E41-3EA0D608954D}">
      <dgm:prSet/>
      <dgm:spPr>
        <a:solidFill>
          <a:schemeClr val="accent4">
            <a:hueOff val="-16884939"/>
            <a:satOff val="43154"/>
            <a:lumOff val="-4313"/>
            <a:alpha val="67830"/>
          </a:schemeClr>
        </a:solidFill>
      </dgm:spPr>
      <dgm:t>
        <a:bodyPr/>
        <a:lstStyle/>
        <a:p>
          <a:r>
            <a:rPr lang="en-US" dirty="0">
              <a:solidFill>
                <a:schemeClr val="tx1"/>
              </a:solidFill>
            </a:rPr>
            <a:t>Lifelong Learning</a:t>
          </a:r>
        </a:p>
      </dgm:t>
    </dgm:pt>
    <dgm:pt modelId="{90D550BE-EFDB-9149-AFFA-1A525C6004B0}" type="parTrans" cxnId="{D65D2D78-E4F1-8C42-809B-E459CBAB5D8C}">
      <dgm:prSet/>
      <dgm:spPr/>
      <dgm:t>
        <a:bodyPr/>
        <a:lstStyle/>
        <a:p>
          <a:endParaRPr lang="en-US"/>
        </a:p>
      </dgm:t>
    </dgm:pt>
    <dgm:pt modelId="{76686EF4-CAFE-3D42-AC9D-C3F1C92CA205}" type="sibTrans" cxnId="{D65D2D78-E4F1-8C42-809B-E459CBAB5D8C}">
      <dgm:prSet/>
      <dgm:spPr/>
      <dgm:t>
        <a:bodyPr/>
        <a:lstStyle/>
        <a:p>
          <a:endParaRPr lang="en-US"/>
        </a:p>
      </dgm:t>
    </dgm:pt>
    <dgm:pt modelId="{2FE1151E-5EFA-F240-9ADB-0482B44F8838}" type="pres">
      <dgm:prSet presAssocID="{18C52CEC-B91F-144F-B644-6DA319AB1B3B}" presName="diagram" presStyleCnt="0">
        <dgm:presLayoutVars>
          <dgm:dir/>
          <dgm:resizeHandles val="exact"/>
        </dgm:presLayoutVars>
      </dgm:prSet>
      <dgm:spPr/>
    </dgm:pt>
    <dgm:pt modelId="{AB80FFD9-C404-AA49-9573-C04320FEE93F}" type="pres">
      <dgm:prSet presAssocID="{795BEFF8-49C1-FE41-8F00-E71DFE618EED}" presName="node" presStyleLbl="node1" presStyleIdx="0" presStyleCnt="8">
        <dgm:presLayoutVars>
          <dgm:bulletEnabled val="1"/>
        </dgm:presLayoutVars>
      </dgm:prSet>
      <dgm:spPr/>
    </dgm:pt>
    <dgm:pt modelId="{4505388E-A464-EF4C-A874-59212FAF00E9}" type="pres">
      <dgm:prSet presAssocID="{372055E5-44B1-DB4F-9356-8C065C0EA1E6}" presName="sibTrans" presStyleCnt="0"/>
      <dgm:spPr/>
    </dgm:pt>
    <dgm:pt modelId="{D5C6CEC1-AA8C-BF46-A949-5549D258A52E}" type="pres">
      <dgm:prSet presAssocID="{EC219F73-EFC6-BB4D-808B-427556BB24E5}" presName="node" presStyleLbl="node1" presStyleIdx="1" presStyleCnt="8">
        <dgm:presLayoutVars>
          <dgm:bulletEnabled val="1"/>
        </dgm:presLayoutVars>
      </dgm:prSet>
      <dgm:spPr/>
    </dgm:pt>
    <dgm:pt modelId="{028FE73E-A2E0-B748-9AF1-2EAB027A0068}" type="pres">
      <dgm:prSet presAssocID="{756883EF-B41F-334A-9252-600FA8097027}" presName="sibTrans" presStyleCnt="0"/>
      <dgm:spPr/>
    </dgm:pt>
    <dgm:pt modelId="{B1E65786-ED62-B745-9FEE-171D100AA996}" type="pres">
      <dgm:prSet presAssocID="{BBF0D360-3AE7-FF43-93AE-140504CE2421}" presName="node" presStyleLbl="node1" presStyleIdx="2" presStyleCnt="8">
        <dgm:presLayoutVars>
          <dgm:bulletEnabled val="1"/>
        </dgm:presLayoutVars>
      </dgm:prSet>
      <dgm:spPr/>
    </dgm:pt>
    <dgm:pt modelId="{42B0159A-F475-0945-91AF-29232E418E84}" type="pres">
      <dgm:prSet presAssocID="{FFE4DB70-1A79-0740-87AC-3647C88D266F}" presName="sibTrans" presStyleCnt="0"/>
      <dgm:spPr/>
    </dgm:pt>
    <dgm:pt modelId="{47F1F719-BD08-D24E-AC4B-1AAD09259D6A}" type="pres">
      <dgm:prSet presAssocID="{8227D7CC-88A7-1D4E-9A5E-BFC5FCCD296A}" presName="node" presStyleLbl="node1" presStyleIdx="3" presStyleCnt="8">
        <dgm:presLayoutVars>
          <dgm:bulletEnabled val="1"/>
        </dgm:presLayoutVars>
      </dgm:prSet>
      <dgm:spPr/>
    </dgm:pt>
    <dgm:pt modelId="{984FBD46-A86E-6E46-952F-EF15AD6C4F68}" type="pres">
      <dgm:prSet presAssocID="{C2074425-76EF-5746-9ED9-577037B40C0E}" presName="sibTrans" presStyleCnt="0"/>
      <dgm:spPr/>
    </dgm:pt>
    <dgm:pt modelId="{F7693BC5-16C5-CD47-BD80-41C6A4246DCA}" type="pres">
      <dgm:prSet presAssocID="{24DBB12B-E6A8-5146-831B-4FF8B8B601A5}" presName="node" presStyleLbl="node1" presStyleIdx="4" presStyleCnt="8">
        <dgm:presLayoutVars>
          <dgm:bulletEnabled val="1"/>
        </dgm:presLayoutVars>
      </dgm:prSet>
      <dgm:spPr/>
    </dgm:pt>
    <dgm:pt modelId="{D4CF9A13-720F-464C-A7FF-EB6F0F2F0C43}" type="pres">
      <dgm:prSet presAssocID="{9469E479-1B7D-E345-BEFA-377C526ED707}" presName="sibTrans" presStyleCnt="0"/>
      <dgm:spPr/>
    </dgm:pt>
    <dgm:pt modelId="{B2D7AA16-099C-7043-9FF9-247CB2C299BE}" type="pres">
      <dgm:prSet presAssocID="{EB07D0A0-A6D0-2744-8CEA-DA7A77E046A0}" presName="node" presStyleLbl="node1" presStyleIdx="5" presStyleCnt="8">
        <dgm:presLayoutVars>
          <dgm:bulletEnabled val="1"/>
        </dgm:presLayoutVars>
      </dgm:prSet>
      <dgm:spPr/>
    </dgm:pt>
    <dgm:pt modelId="{044CDF8E-55DF-D14C-8AEE-48B27EA96308}" type="pres">
      <dgm:prSet presAssocID="{19E5DE54-DA6A-C74E-83EA-77CFA4C74C17}" presName="sibTrans" presStyleCnt="0"/>
      <dgm:spPr/>
    </dgm:pt>
    <dgm:pt modelId="{19E55066-BD3F-784D-A4FF-2A8DF827955A}" type="pres">
      <dgm:prSet presAssocID="{166C1573-0D9F-D848-A582-1B2673EB19B5}" presName="node" presStyleLbl="node1" presStyleIdx="6" presStyleCnt="8">
        <dgm:presLayoutVars>
          <dgm:bulletEnabled val="1"/>
        </dgm:presLayoutVars>
      </dgm:prSet>
      <dgm:spPr/>
    </dgm:pt>
    <dgm:pt modelId="{95BA2EDB-B3D1-E24C-A88F-BC04BF7482FB}" type="pres">
      <dgm:prSet presAssocID="{8728EF5E-9E55-D34F-B909-50E7600E67B2}" presName="sibTrans" presStyleCnt="0"/>
      <dgm:spPr/>
    </dgm:pt>
    <dgm:pt modelId="{D8FB44D5-BFDE-4D49-B142-72A970B51865}" type="pres">
      <dgm:prSet presAssocID="{003B0BD7-3D8D-E141-9E41-3EA0D608954D}" presName="node" presStyleLbl="node1" presStyleIdx="7" presStyleCnt="8">
        <dgm:presLayoutVars>
          <dgm:bulletEnabled val="1"/>
        </dgm:presLayoutVars>
      </dgm:prSet>
      <dgm:spPr/>
    </dgm:pt>
  </dgm:ptLst>
  <dgm:cxnLst>
    <dgm:cxn modelId="{3360AD00-B431-A546-BBCD-975AEF562A41}" type="presOf" srcId="{EC219F73-EFC6-BB4D-808B-427556BB24E5}" destId="{D5C6CEC1-AA8C-BF46-A949-5549D258A52E}" srcOrd="0" destOrd="0" presId="urn:microsoft.com/office/officeart/2005/8/layout/default"/>
    <dgm:cxn modelId="{CB6C9502-1D82-A442-A969-F3D66EE24092}" srcId="{18C52CEC-B91F-144F-B644-6DA319AB1B3B}" destId="{24DBB12B-E6A8-5146-831B-4FF8B8B601A5}" srcOrd="4" destOrd="0" parTransId="{74486521-CB41-DF46-9AC7-AB063EDC2D51}" sibTransId="{9469E479-1B7D-E345-BEFA-377C526ED707}"/>
    <dgm:cxn modelId="{00B58F03-EF16-7345-9352-EF40AB2B0257}" srcId="{18C52CEC-B91F-144F-B644-6DA319AB1B3B}" destId="{EB07D0A0-A6D0-2744-8CEA-DA7A77E046A0}" srcOrd="5" destOrd="0" parTransId="{378A08D0-FDF2-A841-8343-9CB720C3AA91}" sibTransId="{19E5DE54-DA6A-C74E-83EA-77CFA4C74C17}"/>
    <dgm:cxn modelId="{E92D2605-7BB4-FC44-ACE8-90EA614527FC}" type="presOf" srcId="{EB07D0A0-A6D0-2744-8CEA-DA7A77E046A0}" destId="{B2D7AA16-099C-7043-9FF9-247CB2C299BE}" srcOrd="0" destOrd="0" presId="urn:microsoft.com/office/officeart/2005/8/layout/default"/>
    <dgm:cxn modelId="{480C4D45-E6EF-2B43-A79F-E49C2E726B25}" type="presOf" srcId="{795BEFF8-49C1-FE41-8F00-E71DFE618EED}" destId="{AB80FFD9-C404-AA49-9573-C04320FEE93F}" srcOrd="0" destOrd="0" presId="urn:microsoft.com/office/officeart/2005/8/layout/default"/>
    <dgm:cxn modelId="{564B754D-78A6-6740-A280-27F4F13B14D9}" type="presOf" srcId="{166C1573-0D9F-D848-A582-1B2673EB19B5}" destId="{19E55066-BD3F-784D-A4FF-2A8DF827955A}" srcOrd="0" destOrd="0" presId="urn:microsoft.com/office/officeart/2005/8/layout/default"/>
    <dgm:cxn modelId="{9202A65B-E5AC-8C4E-8497-85B7DF9981DE}" srcId="{18C52CEC-B91F-144F-B644-6DA319AB1B3B}" destId="{166C1573-0D9F-D848-A582-1B2673EB19B5}" srcOrd="6" destOrd="0" parTransId="{6E308A24-B40C-3844-BD60-D410917BEB68}" sibTransId="{8728EF5E-9E55-D34F-B909-50E7600E67B2}"/>
    <dgm:cxn modelId="{4C637C77-E66A-5547-B260-5BC7544E081A}" srcId="{18C52CEC-B91F-144F-B644-6DA319AB1B3B}" destId="{BBF0D360-3AE7-FF43-93AE-140504CE2421}" srcOrd="2" destOrd="0" parTransId="{A4BA7387-2DCD-314A-A709-195B278009E7}" sibTransId="{FFE4DB70-1A79-0740-87AC-3647C88D266F}"/>
    <dgm:cxn modelId="{D65D2D78-E4F1-8C42-809B-E459CBAB5D8C}" srcId="{18C52CEC-B91F-144F-B644-6DA319AB1B3B}" destId="{003B0BD7-3D8D-E141-9E41-3EA0D608954D}" srcOrd="7" destOrd="0" parTransId="{90D550BE-EFDB-9149-AFFA-1A525C6004B0}" sibTransId="{76686EF4-CAFE-3D42-AC9D-C3F1C92CA205}"/>
    <dgm:cxn modelId="{B1AA2D80-6BC3-C64C-ACAB-F37961068122}" srcId="{18C52CEC-B91F-144F-B644-6DA319AB1B3B}" destId="{EC219F73-EFC6-BB4D-808B-427556BB24E5}" srcOrd="1" destOrd="0" parTransId="{3F92E6D9-A661-184B-AB82-FD0AC4F1A0C5}" sibTransId="{756883EF-B41F-334A-9252-600FA8097027}"/>
    <dgm:cxn modelId="{503FE5A9-A31B-1A48-BBE9-16980B255F60}" type="presOf" srcId="{8227D7CC-88A7-1D4E-9A5E-BFC5FCCD296A}" destId="{47F1F719-BD08-D24E-AC4B-1AAD09259D6A}" srcOrd="0" destOrd="0" presId="urn:microsoft.com/office/officeart/2005/8/layout/default"/>
    <dgm:cxn modelId="{E789AAAC-3C19-9D47-ACE5-9353DD670FB0}" type="presOf" srcId="{24DBB12B-E6A8-5146-831B-4FF8B8B601A5}" destId="{F7693BC5-16C5-CD47-BD80-41C6A4246DCA}" srcOrd="0" destOrd="0" presId="urn:microsoft.com/office/officeart/2005/8/layout/default"/>
    <dgm:cxn modelId="{17B3E7AC-8783-014E-ABC3-42D1C5D43386}" srcId="{18C52CEC-B91F-144F-B644-6DA319AB1B3B}" destId="{795BEFF8-49C1-FE41-8F00-E71DFE618EED}" srcOrd="0" destOrd="0" parTransId="{31EB019D-E9E1-9D46-82E5-9AEDE1968D34}" sibTransId="{372055E5-44B1-DB4F-9356-8C065C0EA1E6}"/>
    <dgm:cxn modelId="{BF9B1DB3-44D9-B943-B95E-AB3DB8786C6B}" type="presOf" srcId="{BBF0D360-3AE7-FF43-93AE-140504CE2421}" destId="{B1E65786-ED62-B745-9FEE-171D100AA996}" srcOrd="0" destOrd="0" presId="urn:microsoft.com/office/officeart/2005/8/layout/default"/>
    <dgm:cxn modelId="{CDEDECCA-61CF-E144-A318-46F992824E64}" type="presOf" srcId="{003B0BD7-3D8D-E141-9E41-3EA0D608954D}" destId="{D8FB44D5-BFDE-4D49-B142-72A970B51865}" srcOrd="0" destOrd="0" presId="urn:microsoft.com/office/officeart/2005/8/layout/default"/>
    <dgm:cxn modelId="{440979CC-7AE8-3647-8013-9DD9C0865F22}" type="presOf" srcId="{18C52CEC-B91F-144F-B644-6DA319AB1B3B}" destId="{2FE1151E-5EFA-F240-9ADB-0482B44F8838}" srcOrd="0" destOrd="0" presId="urn:microsoft.com/office/officeart/2005/8/layout/default"/>
    <dgm:cxn modelId="{2DC73FE1-10C5-434C-904C-B92843C06780}" srcId="{18C52CEC-B91F-144F-B644-6DA319AB1B3B}" destId="{8227D7CC-88A7-1D4E-9A5E-BFC5FCCD296A}" srcOrd="3" destOrd="0" parTransId="{506F81BC-A7FA-E540-BEC5-7A3D669ED962}" sibTransId="{C2074425-76EF-5746-9ED9-577037B40C0E}"/>
    <dgm:cxn modelId="{72D9334D-06F9-D148-9870-940E499ED743}" type="presParOf" srcId="{2FE1151E-5EFA-F240-9ADB-0482B44F8838}" destId="{AB80FFD9-C404-AA49-9573-C04320FEE93F}" srcOrd="0" destOrd="0" presId="urn:microsoft.com/office/officeart/2005/8/layout/default"/>
    <dgm:cxn modelId="{94992E2D-DB6F-1647-BF60-ED481A70D39E}" type="presParOf" srcId="{2FE1151E-5EFA-F240-9ADB-0482B44F8838}" destId="{4505388E-A464-EF4C-A874-59212FAF00E9}" srcOrd="1" destOrd="0" presId="urn:microsoft.com/office/officeart/2005/8/layout/default"/>
    <dgm:cxn modelId="{FA3D701D-EAA1-B041-9B2F-0710B770A3BE}" type="presParOf" srcId="{2FE1151E-5EFA-F240-9ADB-0482B44F8838}" destId="{D5C6CEC1-AA8C-BF46-A949-5549D258A52E}" srcOrd="2" destOrd="0" presId="urn:microsoft.com/office/officeart/2005/8/layout/default"/>
    <dgm:cxn modelId="{79B2AF8A-C320-4040-A3B1-E3C8787FCE97}" type="presParOf" srcId="{2FE1151E-5EFA-F240-9ADB-0482B44F8838}" destId="{028FE73E-A2E0-B748-9AF1-2EAB027A0068}" srcOrd="3" destOrd="0" presId="urn:microsoft.com/office/officeart/2005/8/layout/default"/>
    <dgm:cxn modelId="{66A751E7-24B3-934F-9FEB-AA886B355119}" type="presParOf" srcId="{2FE1151E-5EFA-F240-9ADB-0482B44F8838}" destId="{B1E65786-ED62-B745-9FEE-171D100AA996}" srcOrd="4" destOrd="0" presId="urn:microsoft.com/office/officeart/2005/8/layout/default"/>
    <dgm:cxn modelId="{DD3B7975-13CB-2C49-9B63-397A8458D062}" type="presParOf" srcId="{2FE1151E-5EFA-F240-9ADB-0482B44F8838}" destId="{42B0159A-F475-0945-91AF-29232E418E84}" srcOrd="5" destOrd="0" presId="urn:microsoft.com/office/officeart/2005/8/layout/default"/>
    <dgm:cxn modelId="{5323CD0D-910C-124D-BBC1-99B6AF84705D}" type="presParOf" srcId="{2FE1151E-5EFA-F240-9ADB-0482B44F8838}" destId="{47F1F719-BD08-D24E-AC4B-1AAD09259D6A}" srcOrd="6" destOrd="0" presId="urn:microsoft.com/office/officeart/2005/8/layout/default"/>
    <dgm:cxn modelId="{07486481-4D35-AD4F-A4B6-86BBA6D689E7}" type="presParOf" srcId="{2FE1151E-5EFA-F240-9ADB-0482B44F8838}" destId="{984FBD46-A86E-6E46-952F-EF15AD6C4F68}" srcOrd="7" destOrd="0" presId="urn:microsoft.com/office/officeart/2005/8/layout/default"/>
    <dgm:cxn modelId="{5CCE2A21-68E7-084C-99FC-C9CD02036B73}" type="presParOf" srcId="{2FE1151E-5EFA-F240-9ADB-0482B44F8838}" destId="{F7693BC5-16C5-CD47-BD80-41C6A4246DCA}" srcOrd="8" destOrd="0" presId="urn:microsoft.com/office/officeart/2005/8/layout/default"/>
    <dgm:cxn modelId="{1AF86EE7-F446-F744-AC40-B7C973E18DE1}" type="presParOf" srcId="{2FE1151E-5EFA-F240-9ADB-0482B44F8838}" destId="{D4CF9A13-720F-464C-A7FF-EB6F0F2F0C43}" srcOrd="9" destOrd="0" presId="urn:microsoft.com/office/officeart/2005/8/layout/default"/>
    <dgm:cxn modelId="{52BB29C2-E700-414F-8CF8-D83362892FC9}" type="presParOf" srcId="{2FE1151E-5EFA-F240-9ADB-0482B44F8838}" destId="{B2D7AA16-099C-7043-9FF9-247CB2C299BE}" srcOrd="10" destOrd="0" presId="urn:microsoft.com/office/officeart/2005/8/layout/default"/>
    <dgm:cxn modelId="{B4B3693F-627D-524C-8D26-5815CAB611D0}" type="presParOf" srcId="{2FE1151E-5EFA-F240-9ADB-0482B44F8838}" destId="{044CDF8E-55DF-D14C-8AEE-48B27EA96308}" srcOrd="11" destOrd="0" presId="urn:microsoft.com/office/officeart/2005/8/layout/default"/>
    <dgm:cxn modelId="{33BDDD2A-81CC-8F46-B07F-5510FEE1E534}" type="presParOf" srcId="{2FE1151E-5EFA-F240-9ADB-0482B44F8838}" destId="{19E55066-BD3F-784D-A4FF-2A8DF827955A}" srcOrd="12" destOrd="0" presId="urn:microsoft.com/office/officeart/2005/8/layout/default"/>
    <dgm:cxn modelId="{481CC028-3BFF-D243-9022-656A911FA02A}" type="presParOf" srcId="{2FE1151E-5EFA-F240-9ADB-0482B44F8838}" destId="{95BA2EDB-B3D1-E24C-A88F-BC04BF7482FB}" srcOrd="13" destOrd="0" presId="urn:microsoft.com/office/officeart/2005/8/layout/default"/>
    <dgm:cxn modelId="{B4CFEF77-C839-2142-9532-2DC93FE89565}" type="presParOf" srcId="{2FE1151E-5EFA-F240-9ADB-0482B44F8838}" destId="{D8FB44D5-BFDE-4D49-B142-72A970B51865}" srcOrd="1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348A2E-5047-F145-8307-46E8F4937A61}" type="doc">
      <dgm:prSet loTypeId="urn:microsoft.com/office/officeart/2005/8/layout/chart3" loCatId="" qsTypeId="urn:microsoft.com/office/officeart/2005/8/quickstyle/simple1" qsCatId="simple" csTypeId="urn:microsoft.com/office/officeart/2005/8/colors/colorful1" csCatId="colorful" phldr="1"/>
      <dgm:spPr/>
      <dgm:t>
        <a:bodyPr/>
        <a:lstStyle/>
        <a:p>
          <a:endParaRPr lang="en-US"/>
        </a:p>
      </dgm:t>
    </dgm:pt>
    <dgm:pt modelId="{A689EE9A-68D4-3A4C-A90B-CACF31987880}">
      <dgm:prSet custT="1"/>
      <dgm:spPr/>
      <dgm:t>
        <a:bodyPr/>
        <a:lstStyle/>
        <a:p>
          <a:r>
            <a:rPr lang="en-US" sz="2800" dirty="0"/>
            <a:t>Individualized Learning Plans</a:t>
          </a:r>
        </a:p>
      </dgm:t>
    </dgm:pt>
    <dgm:pt modelId="{F2828043-EFC9-7F43-8BFB-B8A7AD83E365}" type="parTrans" cxnId="{8651EA47-2190-EE42-A973-0274717783D1}">
      <dgm:prSet/>
      <dgm:spPr/>
      <dgm:t>
        <a:bodyPr/>
        <a:lstStyle/>
        <a:p>
          <a:endParaRPr lang="en-US"/>
        </a:p>
      </dgm:t>
    </dgm:pt>
    <dgm:pt modelId="{A23B4DE7-6075-2E49-AC35-CE27848C5047}" type="sibTrans" cxnId="{8651EA47-2190-EE42-A973-0274717783D1}">
      <dgm:prSet/>
      <dgm:spPr/>
      <dgm:t>
        <a:bodyPr/>
        <a:lstStyle/>
        <a:p>
          <a:endParaRPr lang="en-US"/>
        </a:p>
      </dgm:t>
    </dgm:pt>
    <dgm:pt modelId="{08EFF2C9-01C0-3A40-A875-3B627EBDC639}">
      <dgm:prSet custT="1"/>
      <dgm:spPr/>
      <dgm:t>
        <a:bodyPr/>
        <a:lstStyle/>
        <a:p>
          <a:r>
            <a:rPr lang="en-US" sz="2800" dirty="0"/>
            <a:t>Timely Feedback</a:t>
          </a:r>
        </a:p>
      </dgm:t>
    </dgm:pt>
    <dgm:pt modelId="{645EF9CC-F945-E045-B39A-692B6A159D1A}" type="parTrans" cxnId="{DBED4DDD-D7B9-2B47-B601-11F86EE0177F}">
      <dgm:prSet/>
      <dgm:spPr/>
      <dgm:t>
        <a:bodyPr/>
        <a:lstStyle/>
        <a:p>
          <a:endParaRPr lang="en-US"/>
        </a:p>
      </dgm:t>
    </dgm:pt>
    <dgm:pt modelId="{D9C480EE-6403-9B4C-9989-E4B92103170F}" type="sibTrans" cxnId="{DBED4DDD-D7B9-2B47-B601-11F86EE0177F}">
      <dgm:prSet/>
      <dgm:spPr/>
      <dgm:t>
        <a:bodyPr/>
        <a:lstStyle/>
        <a:p>
          <a:endParaRPr lang="en-US"/>
        </a:p>
      </dgm:t>
    </dgm:pt>
    <dgm:pt modelId="{F545D865-CA28-4348-BC35-889A63310EBD}">
      <dgm:prSet custT="1"/>
      <dgm:spPr/>
      <dgm:t>
        <a:bodyPr/>
        <a:lstStyle/>
        <a:p>
          <a:r>
            <a:rPr lang="en-US" sz="2800" dirty="0"/>
            <a:t>Advising and Coaching</a:t>
          </a:r>
        </a:p>
      </dgm:t>
    </dgm:pt>
    <dgm:pt modelId="{C6436835-932F-8546-ACFB-200471D45AE8}" type="parTrans" cxnId="{AEA2FBAB-EAE1-0E4A-8C89-58790DC192A0}">
      <dgm:prSet/>
      <dgm:spPr/>
      <dgm:t>
        <a:bodyPr/>
        <a:lstStyle/>
        <a:p>
          <a:endParaRPr lang="en-US"/>
        </a:p>
      </dgm:t>
    </dgm:pt>
    <dgm:pt modelId="{8A2C2C11-4127-2F4E-8115-398EC7FCC39E}" type="sibTrans" cxnId="{AEA2FBAB-EAE1-0E4A-8C89-58790DC192A0}">
      <dgm:prSet/>
      <dgm:spPr/>
      <dgm:t>
        <a:bodyPr/>
        <a:lstStyle/>
        <a:p>
          <a:endParaRPr lang="en-US"/>
        </a:p>
      </dgm:t>
    </dgm:pt>
    <dgm:pt modelId="{0DA66A77-F21A-3143-B9F8-BAF0DDF91342}">
      <dgm:prSet custT="1"/>
      <dgm:spPr/>
      <dgm:t>
        <a:bodyPr/>
        <a:lstStyle/>
        <a:p>
          <a:r>
            <a:rPr lang="en-US" sz="2800" dirty="0"/>
            <a:t>Focused elective time</a:t>
          </a:r>
        </a:p>
      </dgm:t>
    </dgm:pt>
    <dgm:pt modelId="{D95D9A2B-4210-C744-BAA3-994291A93EF4}" type="parTrans" cxnId="{2FAD6062-452D-5443-BC68-AD4DE01B5AE7}">
      <dgm:prSet/>
      <dgm:spPr/>
      <dgm:t>
        <a:bodyPr/>
        <a:lstStyle/>
        <a:p>
          <a:endParaRPr lang="en-US"/>
        </a:p>
      </dgm:t>
    </dgm:pt>
    <dgm:pt modelId="{9C6C6D89-AB9A-7E48-951A-C1E7F2ACD0FA}" type="sibTrans" cxnId="{2FAD6062-452D-5443-BC68-AD4DE01B5AE7}">
      <dgm:prSet/>
      <dgm:spPr/>
      <dgm:t>
        <a:bodyPr/>
        <a:lstStyle/>
        <a:p>
          <a:endParaRPr lang="en-US"/>
        </a:p>
      </dgm:t>
    </dgm:pt>
    <dgm:pt modelId="{A8BAB9D3-1C72-5E49-A494-049A5B94CB24}">
      <dgm:prSet custT="1"/>
      <dgm:spPr>
        <a:solidFill>
          <a:schemeClr val="accent1">
            <a:lumMod val="75000"/>
          </a:schemeClr>
        </a:solidFill>
      </dgm:spPr>
      <dgm:t>
        <a:bodyPr/>
        <a:lstStyle/>
        <a:p>
          <a:r>
            <a:rPr lang="en-US" sz="2800" dirty="0"/>
            <a:t>Clear goals and expectations</a:t>
          </a:r>
        </a:p>
      </dgm:t>
    </dgm:pt>
    <dgm:pt modelId="{187097AF-01D3-1B4A-B1A0-4E6097DF49CB}" type="parTrans" cxnId="{1FCBC6AB-B458-B24B-B195-8429DDFA0F90}">
      <dgm:prSet/>
      <dgm:spPr/>
      <dgm:t>
        <a:bodyPr/>
        <a:lstStyle/>
        <a:p>
          <a:endParaRPr lang="en-US"/>
        </a:p>
      </dgm:t>
    </dgm:pt>
    <dgm:pt modelId="{73E4F7AC-E96F-9F49-9D51-3EA772E4F159}" type="sibTrans" cxnId="{1FCBC6AB-B458-B24B-B195-8429DDFA0F90}">
      <dgm:prSet/>
      <dgm:spPr/>
      <dgm:t>
        <a:bodyPr/>
        <a:lstStyle/>
        <a:p>
          <a:endParaRPr lang="en-US"/>
        </a:p>
      </dgm:t>
    </dgm:pt>
    <dgm:pt modelId="{8DB49A78-C187-424A-954C-D43E221D5F3C}" type="pres">
      <dgm:prSet presAssocID="{6F348A2E-5047-F145-8307-46E8F4937A61}" presName="compositeShape" presStyleCnt="0">
        <dgm:presLayoutVars>
          <dgm:chMax val="7"/>
          <dgm:dir/>
          <dgm:resizeHandles val="exact"/>
        </dgm:presLayoutVars>
      </dgm:prSet>
      <dgm:spPr/>
    </dgm:pt>
    <dgm:pt modelId="{7EEF0CD8-DD9A-3544-9458-907CD44E9FEC}" type="pres">
      <dgm:prSet presAssocID="{6F348A2E-5047-F145-8307-46E8F4937A61}" presName="wedge1" presStyleLbl="node1" presStyleIdx="0" presStyleCnt="5" custScaleX="131084" custScaleY="120675"/>
      <dgm:spPr/>
    </dgm:pt>
    <dgm:pt modelId="{8946E3EE-974A-794C-A39C-237E0A22E349}" type="pres">
      <dgm:prSet presAssocID="{6F348A2E-5047-F145-8307-46E8F4937A61}" presName="wedge1Tx" presStyleLbl="node1" presStyleIdx="0" presStyleCnt="5">
        <dgm:presLayoutVars>
          <dgm:chMax val="0"/>
          <dgm:chPref val="0"/>
          <dgm:bulletEnabled val="1"/>
        </dgm:presLayoutVars>
      </dgm:prSet>
      <dgm:spPr/>
    </dgm:pt>
    <dgm:pt modelId="{EC1BA2F0-D036-E64D-A00E-6E9F83CF8BF7}" type="pres">
      <dgm:prSet presAssocID="{6F348A2E-5047-F145-8307-46E8F4937A61}" presName="wedge2" presStyleLbl="node1" presStyleIdx="1" presStyleCnt="5" custScaleX="104931"/>
      <dgm:spPr/>
    </dgm:pt>
    <dgm:pt modelId="{76A8EB03-4D66-DD46-8823-8562FCD17E5B}" type="pres">
      <dgm:prSet presAssocID="{6F348A2E-5047-F145-8307-46E8F4937A61}" presName="wedge2Tx" presStyleLbl="node1" presStyleIdx="1" presStyleCnt="5">
        <dgm:presLayoutVars>
          <dgm:chMax val="0"/>
          <dgm:chPref val="0"/>
          <dgm:bulletEnabled val="1"/>
        </dgm:presLayoutVars>
      </dgm:prSet>
      <dgm:spPr/>
    </dgm:pt>
    <dgm:pt modelId="{80796DBE-2861-9E4C-A6F9-142D9D14FC83}" type="pres">
      <dgm:prSet presAssocID="{6F348A2E-5047-F145-8307-46E8F4937A61}" presName="wedge3" presStyleLbl="node1" presStyleIdx="2" presStyleCnt="5" custScaleY="105185"/>
      <dgm:spPr/>
    </dgm:pt>
    <dgm:pt modelId="{D9EFB17A-1113-3C4E-93EE-46BB4697803B}" type="pres">
      <dgm:prSet presAssocID="{6F348A2E-5047-F145-8307-46E8F4937A61}" presName="wedge3Tx" presStyleLbl="node1" presStyleIdx="2" presStyleCnt="5">
        <dgm:presLayoutVars>
          <dgm:chMax val="0"/>
          <dgm:chPref val="0"/>
          <dgm:bulletEnabled val="1"/>
        </dgm:presLayoutVars>
      </dgm:prSet>
      <dgm:spPr/>
    </dgm:pt>
    <dgm:pt modelId="{E8FFA0D3-9D0C-AF4E-BC9C-A5615F0BB6B3}" type="pres">
      <dgm:prSet presAssocID="{6F348A2E-5047-F145-8307-46E8F4937A61}" presName="wedge4" presStyleLbl="node1" presStyleIdx="3" presStyleCnt="5" custScaleX="106039"/>
      <dgm:spPr/>
    </dgm:pt>
    <dgm:pt modelId="{FF2BB3D0-B5DD-CA49-8F48-E2240E6EB751}" type="pres">
      <dgm:prSet presAssocID="{6F348A2E-5047-F145-8307-46E8F4937A61}" presName="wedge4Tx" presStyleLbl="node1" presStyleIdx="3" presStyleCnt="5">
        <dgm:presLayoutVars>
          <dgm:chMax val="0"/>
          <dgm:chPref val="0"/>
          <dgm:bulletEnabled val="1"/>
        </dgm:presLayoutVars>
      </dgm:prSet>
      <dgm:spPr/>
    </dgm:pt>
    <dgm:pt modelId="{3F7C9D2E-F193-484C-A43B-378D082F4DA8}" type="pres">
      <dgm:prSet presAssocID="{6F348A2E-5047-F145-8307-46E8F4937A61}" presName="wedge5" presStyleLbl="node1" presStyleIdx="4" presStyleCnt="5" custScaleX="108567"/>
      <dgm:spPr/>
    </dgm:pt>
    <dgm:pt modelId="{A5B5B766-B2E4-024C-B6EB-D74644F74BFF}" type="pres">
      <dgm:prSet presAssocID="{6F348A2E-5047-F145-8307-46E8F4937A61}" presName="wedge5Tx" presStyleLbl="node1" presStyleIdx="4" presStyleCnt="5">
        <dgm:presLayoutVars>
          <dgm:chMax val="0"/>
          <dgm:chPref val="0"/>
          <dgm:bulletEnabled val="1"/>
        </dgm:presLayoutVars>
      </dgm:prSet>
      <dgm:spPr/>
    </dgm:pt>
  </dgm:ptLst>
  <dgm:cxnLst>
    <dgm:cxn modelId="{09EC4007-F63B-B943-A8CD-C760221E27B4}" type="presOf" srcId="{A689EE9A-68D4-3A4C-A90B-CACF31987880}" destId="{7EEF0CD8-DD9A-3544-9458-907CD44E9FEC}" srcOrd="0" destOrd="0" presId="urn:microsoft.com/office/officeart/2005/8/layout/chart3"/>
    <dgm:cxn modelId="{FE2E6F0B-F922-2744-B927-DDC94C39FDFA}" type="presOf" srcId="{0DA66A77-F21A-3143-B9F8-BAF0DDF91342}" destId="{FF2BB3D0-B5DD-CA49-8F48-E2240E6EB751}" srcOrd="1" destOrd="0" presId="urn:microsoft.com/office/officeart/2005/8/layout/chart3"/>
    <dgm:cxn modelId="{4BCB4619-2166-764B-B1D7-C9922D664DAE}" type="presOf" srcId="{F545D865-CA28-4348-BC35-889A63310EBD}" destId="{D9EFB17A-1113-3C4E-93EE-46BB4697803B}" srcOrd="1" destOrd="0" presId="urn:microsoft.com/office/officeart/2005/8/layout/chart3"/>
    <dgm:cxn modelId="{DDA0A328-738F-6845-8165-2D53B6428A97}" type="presOf" srcId="{A8BAB9D3-1C72-5E49-A494-049A5B94CB24}" destId="{A5B5B766-B2E4-024C-B6EB-D74644F74BFF}" srcOrd="1" destOrd="0" presId="urn:microsoft.com/office/officeart/2005/8/layout/chart3"/>
    <dgm:cxn modelId="{02881139-A7FD-7A42-92C1-470AC34DDF7F}" type="presOf" srcId="{F545D865-CA28-4348-BC35-889A63310EBD}" destId="{80796DBE-2861-9E4C-A6F9-142D9D14FC83}" srcOrd="0" destOrd="0" presId="urn:microsoft.com/office/officeart/2005/8/layout/chart3"/>
    <dgm:cxn modelId="{8651EA47-2190-EE42-A973-0274717783D1}" srcId="{6F348A2E-5047-F145-8307-46E8F4937A61}" destId="{A689EE9A-68D4-3A4C-A90B-CACF31987880}" srcOrd="0" destOrd="0" parTransId="{F2828043-EFC9-7F43-8BFB-B8A7AD83E365}" sibTransId="{A23B4DE7-6075-2E49-AC35-CE27848C5047}"/>
    <dgm:cxn modelId="{876B195F-6881-0947-96BD-327F6A6348D5}" type="presOf" srcId="{0DA66A77-F21A-3143-B9F8-BAF0DDF91342}" destId="{E8FFA0D3-9D0C-AF4E-BC9C-A5615F0BB6B3}" srcOrd="0" destOrd="0" presId="urn:microsoft.com/office/officeart/2005/8/layout/chart3"/>
    <dgm:cxn modelId="{2FAD6062-452D-5443-BC68-AD4DE01B5AE7}" srcId="{6F348A2E-5047-F145-8307-46E8F4937A61}" destId="{0DA66A77-F21A-3143-B9F8-BAF0DDF91342}" srcOrd="3" destOrd="0" parTransId="{D95D9A2B-4210-C744-BAA3-994291A93EF4}" sibTransId="{9C6C6D89-AB9A-7E48-951A-C1E7F2ACD0FA}"/>
    <dgm:cxn modelId="{750ED189-0088-FE44-AE9D-566B6A6BF006}" type="presOf" srcId="{08EFF2C9-01C0-3A40-A875-3B627EBDC639}" destId="{76A8EB03-4D66-DD46-8823-8562FCD17E5B}" srcOrd="1" destOrd="0" presId="urn:microsoft.com/office/officeart/2005/8/layout/chart3"/>
    <dgm:cxn modelId="{F78FCE94-EDC7-6043-8311-A21833415838}" type="presOf" srcId="{6F348A2E-5047-F145-8307-46E8F4937A61}" destId="{8DB49A78-C187-424A-954C-D43E221D5F3C}" srcOrd="0" destOrd="0" presId="urn:microsoft.com/office/officeart/2005/8/layout/chart3"/>
    <dgm:cxn modelId="{DBE20C99-C649-2144-8A8C-045CDC42AB1D}" type="presOf" srcId="{A689EE9A-68D4-3A4C-A90B-CACF31987880}" destId="{8946E3EE-974A-794C-A39C-237E0A22E349}" srcOrd="1" destOrd="0" presId="urn:microsoft.com/office/officeart/2005/8/layout/chart3"/>
    <dgm:cxn modelId="{A9468BA7-ADBC-754A-9BFF-C9B99BB4D4D3}" type="presOf" srcId="{08EFF2C9-01C0-3A40-A875-3B627EBDC639}" destId="{EC1BA2F0-D036-E64D-A00E-6E9F83CF8BF7}" srcOrd="0" destOrd="0" presId="urn:microsoft.com/office/officeart/2005/8/layout/chart3"/>
    <dgm:cxn modelId="{1FCBC6AB-B458-B24B-B195-8429DDFA0F90}" srcId="{6F348A2E-5047-F145-8307-46E8F4937A61}" destId="{A8BAB9D3-1C72-5E49-A494-049A5B94CB24}" srcOrd="4" destOrd="0" parTransId="{187097AF-01D3-1B4A-B1A0-4E6097DF49CB}" sibTransId="{73E4F7AC-E96F-9F49-9D51-3EA772E4F159}"/>
    <dgm:cxn modelId="{AEA2FBAB-EAE1-0E4A-8C89-58790DC192A0}" srcId="{6F348A2E-5047-F145-8307-46E8F4937A61}" destId="{F545D865-CA28-4348-BC35-889A63310EBD}" srcOrd="2" destOrd="0" parTransId="{C6436835-932F-8546-ACFB-200471D45AE8}" sibTransId="{8A2C2C11-4127-2F4E-8115-398EC7FCC39E}"/>
    <dgm:cxn modelId="{DBED4DDD-D7B9-2B47-B601-11F86EE0177F}" srcId="{6F348A2E-5047-F145-8307-46E8F4937A61}" destId="{08EFF2C9-01C0-3A40-A875-3B627EBDC639}" srcOrd="1" destOrd="0" parTransId="{645EF9CC-F945-E045-B39A-692B6A159D1A}" sibTransId="{D9C480EE-6403-9B4C-9989-E4B92103170F}"/>
    <dgm:cxn modelId="{6BE660F8-F648-8248-8965-C7B63A0CC93F}" type="presOf" srcId="{A8BAB9D3-1C72-5E49-A494-049A5B94CB24}" destId="{3F7C9D2E-F193-484C-A43B-378D082F4DA8}" srcOrd="0" destOrd="0" presId="urn:microsoft.com/office/officeart/2005/8/layout/chart3"/>
    <dgm:cxn modelId="{9DF6F767-BC09-D449-80CB-3BA80F4F8A39}" type="presParOf" srcId="{8DB49A78-C187-424A-954C-D43E221D5F3C}" destId="{7EEF0CD8-DD9A-3544-9458-907CD44E9FEC}" srcOrd="0" destOrd="0" presId="urn:microsoft.com/office/officeart/2005/8/layout/chart3"/>
    <dgm:cxn modelId="{DE7F82BA-AB7F-3144-9C0E-578487B06024}" type="presParOf" srcId="{8DB49A78-C187-424A-954C-D43E221D5F3C}" destId="{8946E3EE-974A-794C-A39C-237E0A22E349}" srcOrd="1" destOrd="0" presId="urn:microsoft.com/office/officeart/2005/8/layout/chart3"/>
    <dgm:cxn modelId="{29D97C12-0F0F-2D45-BEE6-B48162865704}" type="presParOf" srcId="{8DB49A78-C187-424A-954C-D43E221D5F3C}" destId="{EC1BA2F0-D036-E64D-A00E-6E9F83CF8BF7}" srcOrd="2" destOrd="0" presId="urn:microsoft.com/office/officeart/2005/8/layout/chart3"/>
    <dgm:cxn modelId="{93AFCEBE-4F4F-394C-8844-21ECC74E809E}" type="presParOf" srcId="{8DB49A78-C187-424A-954C-D43E221D5F3C}" destId="{76A8EB03-4D66-DD46-8823-8562FCD17E5B}" srcOrd="3" destOrd="0" presId="urn:microsoft.com/office/officeart/2005/8/layout/chart3"/>
    <dgm:cxn modelId="{2A7E7EC2-AE9A-6D4A-BEEA-B0927D2E6E3D}" type="presParOf" srcId="{8DB49A78-C187-424A-954C-D43E221D5F3C}" destId="{80796DBE-2861-9E4C-A6F9-142D9D14FC83}" srcOrd="4" destOrd="0" presId="urn:microsoft.com/office/officeart/2005/8/layout/chart3"/>
    <dgm:cxn modelId="{F69E2BF3-4A69-3D44-A52B-663DF046C7C1}" type="presParOf" srcId="{8DB49A78-C187-424A-954C-D43E221D5F3C}" destId="{D9EFB17A-1113-3C4E-93EE-46BB4697803B}" srcOrd="5" destOrd="0" presId="urn:microsoft.com/office/officeart/2005/8/layout/chart3"/>
    <dgm:cxn modelId="{A161E904-37F3-BE42-8DBC-7B90F5AFC556}" type="presParOf" srcId="{8DB49A78-C187-424A-954C-D43E221D5F3C}" destId="{E8FFA0D3-9D0C-AF4E-BC9C-A5615F0BB6B3}" srcOrd="6" destOrd="0" presId="urn:microsoft.com/office/officeart/2005/8/layout/chart3"/>
    <dgm:cxn modelId="{27E306C0-7741-6246-8B98-BFE4B5877CD8}" type="presParOf" srcId="{8DB49A78-C187-424A-954C-D43E221D5F3C}" destId="{FF2BB3D0-B5DD-CA49-8F48-E2240E6EB751}" srcOrd="7" destOrd="0" presId="urn:microsoft.com/office/officeart/2005/8/layout/chart3"/>
    <dgm:cxn modelId="{8C4A3580-BA00-E14A-BB45-18506DFF4AD8}" type="presParOf" srcId="{8DB49A78-C187-424A-954C-D43E221D5F3C}" destId="{3F7C9D2E-F193-484C-A43B-378D082F4DA8}" srcOrd="8" destOrd="0" presId="urn:microsoft.com/office/officeart/2005/8/layout/chart3"/>
    <dgm:cxn modelId="{E256974B-AB17-0742-BCC0-02D2F7509E43}" type="presParOf" srcId="{8DB49A78-C187-424A-954C-D43E221D5F3C}" destId="{A5B5B766-B2E4-024C-B6EB-D74644F74BFF}" srcOrd="9"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B8E686-75F2-F44E-A5AF-13880CC1C4C5}"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en-US"/>
        </a:p>
      </dgm:t>
    </dgm:pt>
    <dgm:pt modelId="{E8E84349-5634-1547-9F17-370ED903AC29}">
      <dgm:prSet/>
      <dgm:spPr/>
      <dgm:t>
        <a:bodyPr/>
        <a:lstStyle/>
        <a:p>
          <a:r>
            <a:rPr lang="en-US" dirty="0"/>
            <a:t>Block? </a:t>
          </a:r>
        </a:p>
      </dgm:t>
    </dgm:pt>
    <dgm:pt modelId="{F0FACF1C-57F7-7B4A-AA71-A27774845EFD}" type="parTrans" cxnId="{F5BB3959-94FE-EB42-A255-5BACAA42B88B}">
      <dgm:prSet/>
      <dgm:spPr/>
      <dgm:t>
        <a:bodyPr/>
        <a:lstStyle/>
        <a:p>
          <a:endParaRPr lang="en-US"/>
        </a:p>
      </dgm:t>
    </dgm:pt>
    <dgm:pt modelId="{427E2CAB-35F5-EF49-8D37-1CE46C393FB1}" type="sibTrans" cxnId="{F5BB3959-94FE-EB42-A255-5BACAA42B88B}">
      <dgm:prSet/>
      <dgm:spPr/>
      <dgm:t>
        <a:bodyPr/>
        <a:lstStyle/>
        <a:p>
          <a:endParaRPr lang="en-US"/>
        </a:p>
      </dgm:t>
    </dgm:pt>
    <dgm:pt modelId="{16AA6AEB-A853-9946-9B9D-1D577A24BA6F}">
      <dgm:prSet/>
      <dgm:spPr>
        <a:solidFill>
          <a:schemeClr val="accent4">
            <a:lumMod val="40000"/>
            <a:lumOff val="60000"/>
            <a:alpha val="50000"/>
          </a:schemeClr>
        </a:solidFill>
      </dgm:spPr>
      <dgm:t>
        <a:bodyPr/>
        <a:lstStyle/>
        <a:p>
          <a:r>
            <a:rPr lang="en-US" dirty="0"/>
            <a:t>Longitudinal?</a:t>
          </a:r>
        </a:p>
      </dgm:t>
    </dgm:pt>
    <dgm:pt modelId="{6BDF6253-D164-6A48-B84E-E85561AF1EC9}" type="parTrans" cxnId="{D3AAB8C2-545E-044C-AA2A-A4FB081864E9}">
      <dgm:prSet/>
      <dgm:spPr/>
      <dgm:t>
        <a:bodyPr/>
        <a:lstStyle/>
        <a:p>
          <a:endParaRPr lang="en-US"/>
        </a:p>
      </dgm:t>
    </dgm:pt>
    <dgm:pt modelId="{8432F323-55A7-274A-A630-168367FF2A8A}" type="sibTrans" cxnId="{D3AAB8C2-545E-044C-AA2A-A4FB081864E9}">
      <dgm:prSet/>
      <dgm:spPr/>
      <dgm:t>
        <a:bodyPr/>
        <a:lstStyle/>
        <a:p>
          <a:endParaRPr lang="en-US"/>
        </a:p>
      </dgm:t>
    </dgm:pt>
    <dgm:pt modelId="{340EE220-D78F-104A-89D9-42564927D813}" type="pres">
      <dgm:prSet presAssocID="{50B8E686-75F2-F44E-A5AF-13880CC1C4C5}" presName="compositeShape" presStyleCnt="0">
        <dgm:presLayoutVars>
          <dgm:chMax val="7"/>
          <dgm:dir/>
          <dgm:resizeHandles val="exact"/>
        </dgm:presLayoutVars>
      </dgm:prSet>
      <dgm:spPr/>
    </dgm:pt>
    <dgm:pt modelId="{8CBF2644-2863-F044-8175-C9C356985A70}" type="pres">
      <dgm:prSet presAssocID="{E8E84349-5634-1547-9F17-370ED903AC29}" presName="circ1" presStyleLbl="vennNode1" presStyleIdx="0" presStyleCnt="2"/>
      <dgm:spPr/>
    </dgm:pt>
    <dgm:pt modelId="{06F8E33B-FD37-C54C-828E-1988BED8BDD7}" type="pres">
      <dgm:prSet presAssocID="{E8E84349-5634-1547-9F17-370ED903AC29}" presName="circ1Tx" presStyleLbl="revTx" presStyleIdx="0" presStyleCnt="0">
        <dgm:presLayoutVars>
          <dgm:chMax val="0"/>
          <dgm:chPref val="0"/>
          <dgm:bulletEnabled val="1"/>
        </dgm:presLayoutVars>
      </dgm:prSet>
      <dgm:spPr/>
    </dgm:pt>
    <dgm:pt modelId="{C15118B7-447C-B041-ADCA-2F7F9090256E}" type="pres">
      <dgm:prSet presAssocID="{16AA6AEB-A853-9946-9B9D-1D577A24BA6F}" presName="circ2" presStyleLbl="vennNode1" presStyleIdx="1" presStyleCnt="2" custScaleX="102257" custScaleY="97263"/>
      <dgm:spPr/>
    </dgm:pt>
    <dgm:pt modelId="{9388C4E3-8A8B-394A-9ECA-3CE10B8DD4EC}" type="pres">
      <dgm:prSet presAssocID="{16AA6AEB-A853-9946-9B9D-1D577A24BA6F}" presName="circ2Tx" presStyleLbl="revTx" presStyleIdx="0" presStyleCnt="0">
        <dgm:presLayoutVars>
          <dgm:chMax val="0"/>
          <dgm:chPref val="0"/>
          <dgm:bulletEnabled val="1"/>
        </dgm:presLayoutVars>
      </dgm:prSet>
      <dgm:spPr/>
    </dgm:pt>
  </dgm:ptLst>
  <dgm:cxnLst>
    <dgm:cxn modelId="{4324EA46-AB99-794C-BB8A-2FDEDF3F5B33}" type="presOf" srcId="{50B8E686-75F2-F44E-A5AF-13880CC1C4C5}" destId="{340EE220-D78F-104A-89D9-42564927D813}" srcOrd="0" destOrd="0" presId="urn:microsoft.com/office/officeart/2005/8/layout/venn1"/>
    <dgm:cxn modelId="{F5BB3959-94FE-EB42-A255-5BACAA42B88B}" srcId="{50B8E686-75F2-F44E-A5AF-13880CC1C4C5}" destId="{E8E84349-5634-1547-9F17-370ED903AC29}" srcOrd="0" destOrd="0" parTransId="{F0FACF1C-57F7-7B4A-AA71-A27774845EFD}" sibTransId="{427E2CAB-35F5-EF49-8D37-1CE46C393FB1}"/>
    <dgm:cxn modelId="{B9C37F7B-744A-8B47-81EA-B38E2F13EEE1}" type="presOf" srcId="{16AA6AEB-A853-9946-9B9D-1D577A24BA6F}" destId="{C15118B7-447C-B041-ADCA-2F7F9090256E}" srcOrd="0" destOrd="0" presId="urn:microsoft.com/office/officeart/2005/8/layout/venn1"/>
    <dgm:cxn modelId="{2A7D7A94-F183-5140-B4C9-A65AA5562401}" type="presOf" srcId="{16AA6AEB-A853-9946-9B9D-1D577A24BA6F}" destId="{9388C4E3-8A8B-394A-9ECA-3CE10B8DD4EC}" srcOrd="1" destOrd="0" presId="urn:microsoft.com/office/officeart/2005/8/layout/venn1"/>
    <dgm:cxn modelId="{A4585AA6-023D-764A-AAD4-429FC7E63DA5}" type="presOf" srcId="{E8E84349-5634-1547-9F17-370ED903AC29}" destId="{8CBF2644-2863-F044-8175-C9C356985A70}" srcOrd="0" destOrd="0" presId="urn:microsoft.com/office/officeart/2005/8/layout/venn1"/>
    <dgm:cxn modelId="{D3AAB8C2-545E-044C-AA2A-A4FB081864E9}" srcId="{50B8E686-75F2-F44E-A5AF-13880CC1C4C5}" destId="{16AA6AEB-A853-9946-9B9D-1D577A24BA6F}" srcOrd="1" destOrd="0" parTransId="{6BDF6253-D164-6A48-B84E-E85561AF1EC9}" sibTransId="{8432F323-55A7-274A-A630-168367FF2A8A}"/>
    <dgm:cxn modelId="{AF3046E9-54FA-FF4D-9ABE-A62993B7082E}" type="presOf" srcId="{E8E84349-5634-1547-9F17-370ED903AC29}" destId="{06F8E33B-FD37-C54C-828E-1988BED8BDD7}" srcOrd="1" destOrd="0" presId="urn:microsoft.com/office/officeart/2005/8/layout/venn1"/>
    <dgm:cxn modelId="{134957DD-969A-B542-9950-B81F08B00939}" type="presParOf" srcId="{340EE220-D78F-104A-89D9-42564927D813}" destId="{8CBF2644-2863-F044-8175-C9C356985A70}" srcOrd="0" destOrd="0" presId="urn:microsoft.com/office/officeart/2005/8/layout/venn1"/>
    <dgm:cxn modelId="{983A822B-E87D-FC4E-A643-503968E199C9}" type="presParOf" srcId="{340EE220-D78F-104A-89D9-42564927D813}" destId="{06F8E33B-FD37-C54C-828E-1988BED8BDD7}" srcOrd="1" destOrd="0" presId="urn:microsoft.com/office/officeart/2005/8/layout/venn1"/>
    <dgm:cxn modelId="{B984B56C-0E74-C747-A2DE-BEB95F14B22D}" type="presParOf" srcId="{340EE220-D78F-104A-89D9-42564927D813}" destId="{C15118B7-447C-B041-ADCA-2F7F9090256E}" srcOrd="2" destOrd="0" presId="urn:microsoft.com/office/officeart/2005/8/layout/venn1"/>
    <dgm:cxn modelId="{94E21B73-4C98-B948-A254-C1A1F998E582}" type="presParOf" srcId="{340EE220-D78F-104A-89D9-42564927D813}" destId="{9388C4E3-8A8B-394A-9ECA-3CE10B8DD4EC}" srcOrd="3"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CD927C-202E-8F4E-9906-2434619CF393}"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55FC65E1-20CD-DE44-A1F6-6FCE50FED213}">
      <dgm:prSet custT="1"/>
      <dgm:spPr/>
      <dgm:t>
        <a:bodyPr/>
        <a:lstStyle/>
        <a:p>
          <a:r>
            <a:rPr lang="en-US" sz="2800" b="1" dirty="0"/>
            <a:t>Maternal-Child Health (OB)</a:t>
          </a:r>
        </a:p>
      </dgm:t>
    </dgm:pt>
    <dgm:pt modelId="{4AD3830A-ACA0-BE4D-86EC-67588F7FD83A}" type="parTrans" cxnId="{1E8F0740-8793-D648-A035-59E34367FC5F}">
      <dgm:prSet/>
      <dgm:spPr/>
      <dgm:t>
        <a:bodyPr/>
        <a:lstStyle/>
        <a:p>
          <a:endParaRPr lang="en-US"/>
        </a:p>
      </dgm:t>
    </dgm:pt>
    <dgm:pt modelId="{E53FEDC0-C40B-9E48-8017-5A5AFFC2F655}" type="sibTrans" cxnId="{1E8F0740-8793-D648-A035-59E34367FC5F}">
      <dgm:prSet/>
      <dgm:spPr/>
      <dgm:t>
        <a:bodyPr/>
        <a:lstStyle/>
        <a:p>
          <a:endParaRPr lang="en-US"/>
        </a:p>
      </dgm:t>
    </dgm:pt>
    <dgm:pt modelId="{CD6C2C6D-F869-D840-8F0A-C80ACEA1F2AF}">
      <dgm:prSet custT="1"/>
      <dgm:spPr/>
      <dgm:t>
        <a:bodyPr/>
        <a:lstStyle/>
        <a:p>
          <a:r>
            <a:rPr lang="en-US" sz="2800" b="1" dirty="0"/>
            <a:t>Sports and Exercise Medicine</a:t>
          </a:r>
        </a:p>
      </dgm:t>
    </dgm:pt>
    <dgm:pt modelId="{95882367-5991-DC49-A84A-56B9AA8EE0F9}" type="parTrans" cxnId="{CA0C6EBE-2CC5-DE48-A1ED-C2CE0B3EC987}">
      <dgm:prSet/>
      <dgm:spPr/>
      <dgm:t>
        <a:bodyPr/>
        <a:lstStyle/>
        <a:p>
          <a:endParaRPr lang="en-US"/>
        </a:p>
      </dgm:t>
    </dgm:pt>
    <dgm:pt modelId="{1DE25094-A910-FF4A-89A0-861C8E13580A}" type="sibTrans" cxnId="{CA0C6EBE-2CC5-DE48-A1ED-C2CE0B3EC987}">
      <dgm:prSet/>
      <dgm:spPr/>
      <dgm:t>
        <a:bodyPr/>
        <a:lstStyle/>
        <a:p>
          <a:endParaRPr lang="en-US"/>
        </a:p>
      </dgm:t>
    </dgm:pt>
    <dgm:pt modelId="{733F5882-1D6F-2B46-9C06-C84FBC2F3A58}">
      <dgm:prSet custT="1"/>
      <dgm:spPr/>
      <dgm:t>
        <a:bodyPr/>
        <a:lstStyle/>
        <a:p>
          <a:r>
            <a:rPr lang="en-US" sz="2800" b="1" dirty="0"/>
            <a:t>Leadership/Faculty Development</a:t>
          </a:r>
        </a:p>
      </dgm:t>
    </dgm:pt>
    <dgm:pt modelId="{EE848588-BB31-8F41-9CE5-C23C5851C999}" type="parTrans" cxnId="{DCAEADB6-3A57-FA4A-AC16-5B6435A7B5F5}">
      <dgm:prSet/>
      <dgm:spPr/>
      <dgm:t>
        <a:bodyPr/>
        <a:lstStyle/>
        <a:p>
          <a:endParaRPr lang="en-US"/>
        </a:p>
      </dgm:t>
    </dgm:pt>
    <dgm:pt modelId="{66E85377-9EBB-704C-8666-27BC22463263}" type="sibTrans" cxnId="{DCAEADB6-3A57-FA4A-AC16-5B6435A7B5F5}">
      <dgm:prSet/>
      <dgm:spPr/>
      <dgm:t>
        <a:bodyPr/>
        <a:lstStyle/>
        <a:p>
          <a:endParaRPr lang="en-US"/>
        </a:p>
      </dgm:t>
    </dgm:pt>
    <dgm:pt modelId="{6572E3E9-9457-3A4A-AED2-21E22CC6A39D}">
      <dgm:prSet custT="1"/>
      <dgm:spPr/>
      <dgm:t>
        <a:bodyPr/>
        <a:lstStyle/>
        <a:p>
          <a:r>
            <a:rPr lang="en-US" sz="2800" b="1" dirty="0"/>
            <a:t>HIV</a:t>
          </a:r>
        </a:p>
      </dgm:t>
    </dgm:pt>
    <dgm:pt modelId="{6AB4E1C5-D54B-4D45-A8B4-477473C5A4F3}" type="parTrans" cxnId="{01C1E751-98C5-4D4D-AF54-0328519194B3}">
      <dgm:prSet/>
      <dgm:spPr/>
      <dgm:t>
        <a:bodyPr/>
        <a:lstStyle/>
        <a:p>
          <a:endParaRPr lang="en-US"/>
        </a:p>
      </dgm:t>
    </dgm:pt>
    <dgm:pt modelId="{8F7A33B3-7F1C-214A-943A-E7EE0185BA2F}" type="sibTrans" cxnId="{01C1E751-98C5-4D4D-AF54-0328519194B3}">
      <dgm:prSet/>
      <dgm:spPr/>
      <dgm:t>
        <a:bodyPr/>
        <a:lstStyle/>
        <a:p>
          <a:endParaRPr lang="en-US"/>
        </a:p>
      </dgm:t>
    </dgm:pt>
    <dgm:pt modelId="{E9278E36-7C61-894C-97B1-D2580920A65D}">
      <dgm:prSet custT="1"/>
      <dgm:spPr/>
      <dgm:t>
        <a:bodyPr/>
        <a:lstStyle/>
        <a:p>
          <a:r>
            <a:rPr lang="en-US" sz="2800" b="1" dirty="0"/>
            <a:t>Addiction Medicine</a:t>
          </a:r>
        </a:p>
      </dgm:t>
    </dgm:pt>
    <dgm:pt modelId="{7DD32507-C0CF-E140-A6F3-B361FD6374DD}" type="parTrans" cxnId="{6AFCE752-B2F0-9645-9A75-8674B2EB7D9A}">
      <dgm:prSet/>
      <dgm:spPr/>
      <dgm:t>
        <a:bodyPr/>
        <a:lstStyle/>
        <a:p>
          <a:endParaRPr lang="en-US"/>
        </a:p>
      </dgm:t>
    </dgm:pt>
    <dgm:pt modelId="{EB05452D-9300-174C-827C-F4C3B6B3A408}" type="sibTrans" cxnId="{6AFCE752-B2F0-9645-9A75-8674B2EB7D9A}">
      <dgm:prSet/>
      <dgm:spPr/>
      <dgm:t>
        <a:bodyPr/>
        <a:lstStyle/>
        <a:p>
          <a:endParaRPr lang="en-US"/>
        </a:p>
      </dgm:t>
    </dgm:pt>
    <dgm:pt modelId="{D6F22147-B9BD-1148-8771-E49511E5554D}">
      <dgm:prSet custT="1"/>
      <dgm:spPr/>
      <dgm:t>
        <a:bodyPr/>
        <a:lstStyle/>
        <a:p>
          <a:r>
            <a:rPr lang="en-US" sz="2800" b="1" dirty="0"/>
            <a:t>Integrative Medicine</a:t>
          </a:r>
        </a:p>
      </dgm:t>
    </dgm:pt>
    <dgm:pt modelId="{AFB62DC5-27E8-D14C-98DB-D4C908C2B010}" type="parTrans" cxnId="{29AB9117-852D-C749-9641-5D9612031F38}">
      <dgm:prSet/>
      <dgm:spPr/>
      <dgm:t>
        <a:bodyPr/>
        <a:lstStyle/>
        <a:p>
          <a:endParaRPr lang="en-US"/>
        </a:p>
      </dgm:t>
    </dgm:pt>
    <dgm:pt modelId="{4ACCA020-B894-2340-BB32-DB7DD6CA1218}" type="sibTrans" cxnId="{29AB9117-852D-C749-9641-5D9612031F38}">
      <dgm:prSet/>
      <dgm:spPr/>
      <dgm:t>
        <a:bodyPr/>
        <a:lstStyle/>
        <a:p>
          <a:endParaRPr lang="en-US"/>
        </a:p>
      </dgm:t>
    </dgm:pt>
    <dgm:pt modelId="{59973A30-EAB2-114D-83FF-613C8A4274BC}">
      <dgm:prSet custT="1"/>
      <dgm:spPr/>
      <dgm:t>
        <a:bodyPr/>
        <a:lstStyle/>
        <a:p>
          <a:r>
            <a:rPr lang="en-US" sz="2800" b="1" dirty="0"/>
            <a:t>Other by design</a:t>
          </a:r>
        </a:p>
      </dgm:t>
    </dgm:pt>
    <dgm:pt modelId="{4BB28418-ACD3-744E-AB42-B7FCA2A5AC6D}" type="parTrans" cxnId="{4DCE5E00-5F77-BA41-AB32-D10E28C4887E}">
      <dgm:prSet/>
      <dgm:spPr/>
      <dgm:t>
        <a:bodyPr/>
        <a:lstStyle/>
        <a:p>
          <a:endParaRPr lang="en-US"/>
        </a:p>
      </dgm:t>
    </dgm:pt>
    <dgm:pt modelId="{9E965C41-F7E3-2246-A4B4-1F8B29172FE2}" type="sibTrans" cxnId="{4DCE5E00-5F77-BA41-AB32-D10E28C4887E}">
      <dgm:prSet/>
      <dgm:spPr/>
      <dgm:t>
        <a:bodyPr/>
        <a:lstStyle/>
        <a:p>
          <a:endParaRPr lang="en-US"/>
        </a:p>
      </dgm:t>
    </dgm:pt>
    <dgm:pt modelId="{1CFFC48F-0560-034F-932B-22933B2B7E19}" type="pres">
      <dgm:prSet presAssocID="{FACD927C-202E-8F4E-9906-2434619CF393}" presName="linear" presStyleCnt="0">
        <dgm:presLayoutVars>
          <dgm:animLvl val="lvl"/>
          <dgm:resizeHandles val="exact"/>
        </dgm:presLayoutVars>
      </dgm:prSet>
      <dgm:spPr/>
    </dgm:pt>
    <dgm:pt modelId="{30206E07-9721-674D-AFE4-F06A1ECB7303}" type="pres">
      <dgm:prSet presAssocID="{55FC65E1-20CD-DE44-A1F6-6FCE50FED213}" presName="parentText" presStyleLbl="node1" presStyleIdx="0" presStyleCnt="7">
        <dgm:presLayoutVars>
          <dgm:chMax val="0"/>
          <dgm:bulletEnabled val="1"/>
        </dgm:presLayoutVars>
      </dgm:prSet>
      <dgm:spPr/>
    </dgm:pt>
    <dgm:pt modelId="{67A4EB76-9B30-7841-871B-C79AD2E4D25F}" type="pres">
      <dgm:prSet presAssocID="{E53FEDC0-C40B-9E48-8017-5A5AFFC2F655}" presName="spacer" presStyleCnt="0"/>
      <dgm:spPr/>
    </dgm:pt>
    <dgm:pt modelId="{7C824530-C997-D54D-B815-840EB902D2E3}" type="pres">
      <dgm:prSet presAssocID="{CD6C2C6D-F869-D840-8F0A-C80ACEA1F2AF}" presName="parentText" presStyleLbl="node1" presStyleIdx="1" presStyleCnt="7">
        <dgm:presLayoutVars>
          <dgm:chMax val="0"/>
          <dgm:bulletEnabled val="1"/>
        </dgm:presLayoutVars>
      </dgm:prSet>
      <dgm:spPr/>
    </dgm:pt>
    <dgm:pt modelId="{560158FA-D55F-DE4C-94BF-D387D5FC07C8}" type="pres">
      <dgm:prSet presAssocID="{1DE25094-A910-FF4A-89A0-861C8E13580A}" presName="spacer" presStyleCnt="0"/>
      <dgm:spPr/>
    </dgm:pt>
    <dgm:pt modelId="{17070740-2E63-3F41-A1EB-515C092478EA}" type="pres">
      <dgm:prSet presAssocID="{733F5882-1D6F-2B46-9C06-C84FBC2F3A58}" presName="parentText" presStyleLbl="node1" presStyleIdx="2" presStyleCnt="7">
        <dgm:presLayoutVars>
          <dgm:chMax val="0"/>
          <dgm:bulletEnabled val="1"/>
        </dgm:presLayoutVars>
      </dgm:prSet>
      <dgm:spPr/>
    </dgm:pt>
    <dgm:pt modelId="{B57A8F9C-0E7C-0648-94C7-8DF25F30BDB6}" type="pres">
      <dgm:prSet presAssocID="{66E85377-9EBB-704C-8666-27BC22463263}" presName="spacer" presStyleCnt="0"/>
      <dgm:spPr/>
    </dgm:pt>
    <dgm:pt modelId="{5196B3E0-3605-414A-9605-2D44BD6C1808}" type="pres">
      <dgm:prSet presAssocID="{6572E3E9-9457-3A4A-AED2-21E22CC6A39D}" presName="parentText" presStyleLbl="node1" presStyleIdx="3" presStyleCnt="7">
        <dgm:presLayoutVars>
          <dgm:chMax val="0"/>
          <dgm:bulletEnabled val="1"/>
        </dgm:presLayoutVars>
      </dgm:prSet>
      <dgm:spPr/>
    </dgm:pt>
    <dgm:pt modelId="{80D003A9-C240-3845-B1FD-2A9E39C74607}" type="pres">
      <dgm:prSet presAssocID="{8F7A33B3-7F1C-214A-943A-E7EE0185BA2F}" presName="spacer" presStyleCnt="0"/>
      <dgm:spPr/>
    </dgm:pt>
    <dgm:pt modelId="{25D88A8C-9701-8B4A-BAE5-68BB634A2E40}" type="pres">
      <dgm:prSet presAssocID="{E9278E36-7C61-894C-97B1-D2580920A65D}" presName="parentText" presStyleLbl="node1" presStyleIdx="4" presStyleCnt="7">
        <dgm:presLayoutVars>
          <dgm:chMax val="0"/>
          <dgm:bulletEnabled val="1"/>
        </dgm:presLayoutVars>
      </dgm:prSet>
      <dgm:spPr/>
    </dgm:pt>
    <dgm:pt modelId="{309540CD-4D9E-374E-83E4-2F68906EF17C}" type="pres">
      <dgm:prSet presAssocID="{EB05452D-9300-174C-827C-F4C3B6B3A408}" presName="spacer" presStyleCnt="0"/>
      <dgm:spPr/>
    </dgm:pt>
    <dgm:pt modelId="{D0350718-DCB7-7B4A-8ACF-60B5DABBF12A}" type="pres">
      <dgm:prSet presAssocID="{D6F22147-B9BD-1148-8771-E49511E5554D}" presName="parentText" presStyleLbl="node1" presStyleIdx="5" presStyleCnt="7">
        <dgm:presLayoutVars>
          <dgm:chMax val="0"/>
          <dgm:bulletEnabled val="1"/>
        </dgm:presLayoutVars>
      </dgm:prSet>
      <dgm:spPr/>
    </dgm:pt>
    <dgm:pt modelId="{32E61D36-9ED6-A043-9DFC-038066FFCB83}" type="pres">
      <dgm:prSet presAssocID="{4ACCA020-B894-2340-BB32-DB7DD6CA1218}" presName="spacer" presStyleCnt="0"/>
      <dgm:spPr/>
    </dgm:pt>
    <dgm:pt modelId="{153DC615-0A3F-3A47-A2F3-62AFCED3FC56}" type="pres">
      <dgm:prSet presAssocID="{59973A30-EAB2-114D-83FF-613C8A4274BC}" presName="parentText" presStyleLbl="node1" presStyleIdx="6" presStyleCnt="7">
        <dgm:presLayoutVars>
          <dgm:chMax val="0"/>
          <dgm:bulletEnabled val="1"/>
        </dgm:presLayoutVars>
      </dgm:prSet>
      <dgm:spPr/>
    </dgm:pt>
  </dgm:ptLst>
  <dgm:cxnLst>
    <dgm:cxn modelId="{4DCE5E00-5F77-BA41-AB32-D10E28C4887E}" srcId="{FACD927C-202E-8F4E-9906-2434619CF393}" destId="{59973A30-EAB2-114D-83FF-613C8A4274BC}" srcOrd="6" destOrd="0" parTransId="{4BB28418-ACD3-744E-AB42-B7FCA2A5AC6D}" sibTransId="{9E965C41-F7E3-2246-A4B4-1F8B29172FE2}"/>
    <dgm:cxn modelId="{602C2D11-A542-F84A-859B-D8CFB3C740B2}" type="presOf" srcId="{55FC65E1-20CD-DE44-A1F6-6FCE50FED213}" destId="{30206E07-9721-674D-AFE4-F06A1ECB7303}" srcOrd="0" destOrd="0" presId="urn:microsoft.com/office/officeart/2005/8/layout/vList2"/>
    <dgm:cxn modelId="{29AB9117-852D-C749-9641-5D9612031F38}" srcId="{FACD927C-202E-8F4E-9906-2434619CF393}" destId="{D6F22147-B9BD-1148-8771-E49511E5554D}" srcOrd="5" destOrd="0" parTransId="{AFB62DC5-27E8-D14C-98DB-D4C908C2B010}" sibTransId="{4ACCA020-B894-2340-BB32-DB7DD6CA1218}"/>
    <dgm:cxn modelId="{81132E1F-CA7A-7B43-BAD9-D50A4982A638}" type="presOf" srcId="{CD6C2C6D-F869-D840-8F0A-C80ACEA1F2AF}" destId="{7C824530-C997-D54D-B815-840EB902D2E3}" srcOrd="0" destOrd="0" presId="urn:microsoft.com/office/officeart/2005/8/layout/vList2"/>
    <dgm:cxn modelId="{419C122B-2CB4-0348-B156-31C1E13573DA}" type="presOf" srcId="{59973A30-EAB2-114D-83FF-613C8A4274BC}" destId="{153DC615-0A3F-3A47-A2F3-62AFCED3FC56}" srcOrd="0" destOrd="0" presId="urn:microsoft.com/office/officeart/2005/8/layout/vList2"/>
    <dgm:cxn modelId="{FA934133-4448-164E-86D2-8407F76A9863}" type="presOf" srcId="{D6F22147-B9BD-1148-8771-E49511E5554D}" destId="{D0350718-DCB7-7B4A-8ACF-60B5DABBF12A}" srcOrd="0" destOrd="0" presId="urn:microsoft.com/office/officeart/2005/8/layout/vList2"/>
    <dgm:cxn modelId="{1E8F0740-8793-D648-A035-59E34367FC5F}" srcId="{FACD927C-202E-8F4E-9906-2434619CF393}" destId="{55FC65E1-20CD-DE44-A1F6-6FCE50FED213}" srcOrd="0" destOrd="0" parTransId="{4AD3830A-ACA0-BE4D-86EC-67588F7FD83A}" sibTransId="{E53FEDC0-C40B-9E48-8017-5A5AFFC2F655}"/>
    <dgm:cxn modelId="{E04C7E40-4907-334C-A9F5-6864F00656B7}" type="presOf" srcId="{6572E3E9-9457-3A4A-AED2-21E22CC6A39D}" destId="{5196B3E0-3605-414A-9605-2D44BD6C1808}" srcOrd="0" destOrd="0" presId="urn:microsoft.com/office/officeart/2005/8/layout/vList2"/>
    <dgm:cxn modelId="{01C1E751-98C5-4D4D-AF54-0328519194B3}" srcId="{FACD927C-202E-8F4E-9906-2434619CF393}" destId="{6572E3E9-9457-3A4A-AED2-21E22CC6A39D}" srcOrd="3" destOrd="0" parTransId="{6AB4E1C5-D54B-4D45-A8B4-477473C5A4F3}" sibTransId="{8F7A33B3-7F1C-214A-943A-E7EE0185BA2F}"/>
    <dgm:cxn modelId="{6AFCE752-B2F0-9645-9A75-8674B2EB7D9A}" srcId="{FACD927C-202E-8F4E-9906-2434619CF393}" destId="{E9278E36-7C61-894C-97B1-D2580920A65D}" srcOrd="4" destOrd="0" parTransId="{7DD32507-C0CF-E140-A6F3-B361FD6374DD}" sibTransId="{EB05452D-9300-174C-827C-F4C3B6B3A408}"/>
    <dgm:cxn modelId="{D7308A6F-BABD-5D46-9CF0-AB1A47BA2BE4}" type="presOf" srcId="{FACD927C-202E-8F4E-9906-2434619CF393}" destId="{1CFFC48F-0560-034F-932B-22933B2B7E19}" srcOrd="0" destOrd="0" presId="urn:microsoft.com/office/officeart/2005/8/layout/vList2"/>
    <dgm:cxn modelId="{0E0E8377-352D-4B40-8C3D-ECDC9D0BB597}" type="presOf" srcId="{E9278E36-7C61-894C-97B1-D2580920A65D}" destId="{25D88A8C-9701-8B4A-BAE5-68BB634A2E40}" srcOrd="0" destOrd="0" presId="urn:microsoft.com/office/officeart/2005/8/layout/vList2"/>
    <dgm:cxn modelId="{DCAEADB6-3A57-FA4A-AC16-5B6435A7B5F5}" srcId="{FACD927C-202E-8F4E-9906-2434619CF393}" destId="{733F5882-1D6F-2B46-9C06-C84FBC2F3A58}" srcOrd="2" destOrd="0" parTransId="{EE848588-BB31-8F41-9CE5-C23C5851C999}" sibTransId="{66E85377-9EBB-704C-8666-27BC22463263}"/>
    <dgm:cxn modelId="{B9792EB7-6F6F-BB4C-97FB-FDF960F4E25F}" type="presOf" srcId="{733F5882-1D6F-2B46-9C06-C84FBC2F3A58}" destId="{17070740-2E63-3F41-A1EB-515C092478EA}" srcOrd="0" destOrd="0" presId="urn:microsoft.com/office/officeart/2005/8/layout/vList2"/>
    <dgm:cxn modelId="{CA0C6EBE-2CC5-DE48-A1ED-C2CE0B3EC987}" srcId="{FACD927C-202E-8F4E-9906-2434619CF393}" destId="{CD6C2C6D-F869-D840-8F0A-C80ACEA1F2AF}" srcOrd="1" destOrd="0" parTransId="{95882367-5991-DC49-A84A-56B9AA8EE0F9}" sibTransId="{1DE25094-A910-FF4A-89A0-861C8E13580A}"/>
    <dgm:cxn modelId="{23A294B8-81A5-134B-9F30-B2DA2FFBCDE5}" type="presParOf" srcId="{1CFFC48F-0560-034F-932B-22933B2B7E19}" destId="{30206E07-9721-674D-AFE4-F06A1ECB7303}" srcOrd="0" destOrd="0" presId="urn:microsoft.com/office/officeart/2005/8/layout/vList2"/>
    <dgm:cxn modelId="{A69D75C4-C1A0-FB48-A3AC-2A09977BADA2}" type="presParOf" srcId="{1CFFC48F-0560-034F-932B-22933B2B7E19}" destId="{67A4EB76-9B30-7841-871B-C79AD2E4D25F}" srcOrd="1" destOrd="0" presId="urn:microsoft.com/office/officeart/2005/8/layout/vList2"/>
    <dgm:cxn modelId="{42C39EB4-E44C-1941-B0EF-72AADD8374EB}" type="presParOf" srcId="{1CFFC48F-0560-034F-932B-22933B2B7E19}" destId="{7C824530-C997-D54D-B815-840EB902D2E3}" srcOrd="2" destOrd="0" presId="urn:microsoft.com/office/officeart/2005/8/layout/vList2"/>
    <dgm:cxn modelId="{5E9179B9-B9AA-6349-9B0E-230754B32153}" type="presParOf" srcId="{1CFFC48F-0560-034F-932B-22933B2B7E19}" destId="{560158FA-D55F-DE4C-94BF-D387D5FC07C8}" srcOrd="3" destOrd="0" presId="urn:microsoft.com/office/officeart/2005/8/layout/vList2"/>
    <dgm:cxn modelId="{0ED6E5D0-53B3-BC4F-A7A6-4B4F0976475C}" type="presParOf" srcId="{1CFFC48F-0560-034F-932B-22933B2B7E19}" destId="{17070740-2E63-3F41-A1EB-515C092478EA}" srcOrd="4" destOrd="0" presId="urn:microsoft.com/office/officeart/2005/8/layout/vList2"/>
    <dgm:cxn modelId="{B0491A98-D7D6-AC42-9C17-0E92AF8E5211}" type="presParOf" srcId="{1CFFC48F-0560-034F-932B-22933B2B7E19}" destId="{B57A8F9C-0E7C-0648-94C7-8DF25F30BDB6}" srcOrd="5" destOrd="0" presId="urn:microsoft.com/office/officeart/2005/8/layout/vList2"/>
    <dgm:cxn modelId="{586DFD35-A385-524A-BADC-8DDE8D09FE7B}" type="presParOf" srcId="{1CFFC48F-0560-034F-932B-22933B2B7E19}" destId="{5196B3E0-3605-414A-9605-2D44BD6C1808}" srcOrd="6" destOrd="0" presId="urn:microsoft.com/office/officeart/2005/8/layout/vList2"/>
    <dgm:cxn modelId="{4760A99F-DE75-8042-A543-590F9955EC5E}" type="presParOf" srcId="{1CFFC48F-0560-034F-932B-22933B2B7E19}" destId="{80D003A9-C240-3845-B1FD-2A9E39C74607}" srcOrd="7" destOrd="0" presId="urn:microsoft.com/office/officeart/2005/8/layout/vList2"/>
    <dgm:cxn modelId="{97E5FFE3-AAF8-154B-B6B6-D71090DD1AD6}" type="presParOf" srcId="{1CFFC48F-0560-034F-932B-22933B2B7E19}" destId="{25D88A8C-9701-8B4A-BAE5-68BB634A2E40}" srcOrd="8" destOrd="0" presId="urn:microsoft.com/office/officeart/2005/8/layout/vList2"/>
    <dgm:cxn modelId="{289D6E55-32CF-FA4E-8AB5-55D2F565406E}" type="presParOf" srcId="{1CFFC48F-0560-034F-932B-22933B2B7E19}" destId="{309540CD-4D9E-374E-83E4-2F68906EF17C}" srcOrd="9" destOrd="0" presId="urn:microsoft.com/office/officeart/2005/8/layout/vList2"/>
    <dgm:cxn modelId="{F4C24144-A357-E646-8C3D-FF64D21D90DF}" type="presParOf" srcId="{1CFFC48F-0560-034F-932B-22933B2B7E19}" destId="{D0350718-DCB7-7B4A-8ACF-60B5DABBF12A}" srcOrd="10" destOrd="0" presId="urn:microsoft.com/office/officeart/2005/8/layout/vList2"/>
    <dgm:cxn modelId="{3BA03B89-042C-1B41-8B0A-5AA1F5101673}" type="presParOf" srcId="{1CFFC48F-0560-034F-932B-22933B2B7E19}" destId="{32E61D36-9ED6-A043-9DFC-038066FFCB83}" srcOrd="11" destOrd="0" presId="urn:microsoft.com/office/officeart/2005/8/layout/vList2"/>
    <dgm:cxn modelId="{EF4D630A-A3A7-2B49-B4B5-8FBC8C9BEAB9}" type="presParOf" srcId="{1CFFC48F-0560-034F-932B-22933B2B7E19}" destId="{153DC615-0A3F-3A47-A2F3-62AFCED3FC56}"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51250B-CAA3-EC47-B859-7A35FE504B0D}" type="doc">
      <dgm:prSet loTypeId="urn:microsoft.com/office/officeart/2005/8/layout/vList3" loCatId="list" qsTypeId="urn:microsoft.com/office/officeart/2005/8/quickstyle/simple1" qsCatId="simple" csTypeId="urn:microsoft.com/office/officeart/2005/8/colors/colorful1" csCatId="colorful"/>
      <dgm:spPr/>
      <dgm:t>
        <a:bodyPr/>
        <a:lstStyle/>
        <a:p>
          <a:endParaRPr lang="en-US"/>
        </a:p>
      </dgm:t>
    </dgm:pt>
    <dgm:pt modelId="{216936D2-0600-EA4B-A8DF-DA7735D613F7}">
      <dgm:prSet/>
      <dgm:spPr/>
      <dgm:t>
        <a:bodyPr/>
        <a:lstStyle/>
        <a:p>
          <a:r>
            <a:rPr lang="en-US" dirty="0"/>
            <a:t>Inpatient mini-didactics</a:t>
          </a:r>
        </a:p>
      </dgm:t>
    </dgm:pt>
    <dgm:pt modelId="{23BD87C9-1298-AE44-952D-9E62B524F77A}" type="parTrans" cxnId="{FAE890A7-EB17-F346-98CE-7AF728C9524F}">
      <dgm:prSet/>
      <dgm:spPr/>
      <dgm:t>
        <a:bodyPr/>
        <a:lstStyle/>
        <a:p>
          <a:endParaRPr lang="en-US"/>
        </a:p>
      </dgm:t>
    </dgm:pt>
    <dgm:pt modelId="{CA2504CC-3178-4648-860A-A6D44A1632CF}" type="sibTrans" cxnId="{FAE890A7-EB17-F346-98CE-7AF728C9524F}">
      <dgm:prSet/>
      <dgm:spPr/>
      <dgm:t>
        <a:bodyPr/>
        <a:lstStyle/>
        <a:p>
          <a:endParaRPr lang="en-US"/>
        </a:p>
      </dgm:t>
    </dgm:pt>
    <dgm:pt modelId="{AD15DFD8-3B16-5448-969E-4C1F617DBF96}">
      <dgm:prSet/>
      <dgm:spPr/>
      <dgm:t>
        <a:bodyPr/>
        <a:lstStyle/>
        <a:p>
          <a:r>
            <a:rPr lang="en-US" dirty="0"/>
            <a:t>Outpatient case based noon conferences</a:t>
          </a:r>
        </a:p>
      </dgm:t>
    </dgm:pt>
    <dgm:pt modelId="{D5B9E79F-BE29-174C-B01B-04F8F3BCCA31}" type="parTrans" cxnId="{546A662A-9A7C-A74F-9388-D0BF9911F6F4}">
      <dgm:prSet/>
      <dgm:spPr/>
      <dgm:t>
        <a:bodyPr/>
        <a:lstStyle/>
        <a:p>
          <a:endParaRPr lang="en-US"/>
        </a:p>
      </dgm:t>
    </dgm:pt>
    <dgm:pt modelId="{5EE39840-BA7A-C840-A14C-9878B33F2EFA}" type="sibTrans" cxnId="{546A662A-9A7C-A74F-9388-D0BF9911F6F4}">
      <dgm:prSet/>
      <dgm:spPr/>
      <dgm:t>
        <a:bodyPr/>
        <a:lstStyle/>
        <a:p>
          <a:endParaRPr lang="en-US"/>
        </a:p>
      </dgm:t>
    </dgm:pt>
    <dgm:pt modelId="{F4F040F0-A4CE-2C4D-AC54-EAEDF337C439}">
      <dgm:prSet/>
      <dgm:spPr/>
      <dgm:t>
        <a:bodyPr/>
        <a:lstStyle/>
        <a:p>
          <a:r>
            <a:rPr lang="en-US" dirty="0"/>
            <a:t>Weekly half-day</a:t>
          </a:r>
        </a:p>
      </dgm:t>
    </dgm:pt>
    <dgm:pt modelId="{7E78E905-1040-7043-A06B-750206C8473E}" type="parTrans" cxnId="{C418DABA-4699-FF47-B12F-BF56599A1770}">
      <dgm:prSet/>
      <dgm:spPr/>
      <dgm:t>
        <a:bodyPr/>
        <a:lstStyle/>
        <a:p>
          <a:endParaRPr lang="en-US"/>
        </a:p>
      </dgm:t>
    </dgm:pt>
    <dgm:pt modelId="{D143DF33-842B-7945-B9FA-32AE50EA1D1D}" type="sibTrans" cxnId="{C418DABA-4699-FF47-B12F-BF56599A1770}">
      <dgm:prSet/>
      <dgm:spPr/>
      <dgm:t>
        <a:bodyPr/>
        <a:lstStyle/>
        <a:p>
          <a:endParaRPr lang="en-US"/>
        </a:p>
      </dgm:t>
    </dgm:pt>
    <dgm:pt modelId="{C2980C99-F520-3444-9ACD-7AC0D582C33B}" type="pres">
      <dgm:prSet presAssocID="{E951250B-CAA3-EC47-B859-7A35FE504B0D}" presName="linearFlow" presStyleCnt="0">
        <dgm:presLayoutVars>
          <dgm:dir/>
          <dgm:resizeHandles val="exact"/>
        </dgm:presLayoutVars>
      </dgm:prSet>
      <dgm:spPr/>
    </dgm:pt>
    <dgm:pt modelId="{9ABE4A6B-C2A2-914E-A94B-BC4BA03AB0F7}" type="pres">
      <dgm:prSet presAssocID="{216936D2-0600-EA4B-A8DF-DA7735D613F7}" presName="composite" presStyleCnt="0"/>
      <dgm:spPr/>
    </dgm:pt>
    <dgm:pt modelId="{E39141E5-8EB0-4D46-8037-4B6406070DF6}" type="pres">
      <dgm:prSet presAssocID="{216936D2-0600-EA4B-A8DF-DA7735D613F7}" presName="imgShp" presStyleLbl="fgImgPlace1" presStyleIdx="0" presStyleCnt="3"/>
      <dgm:spPr/>
    </dgm:pt>
    <dgm:pt modelId="{1A6501F3-6EF8-204A-A491-83AAD7AF726A}" type="pres">
      <dgm:prSet presAssocID="{216936D2-0600-EA4B-A8DF-DA7735D613F7}" presName="txShp" presStyleLbl="node1" presStyleIdx="0" presStyleCnt="3">
        <dgm:presLayoutVars>
          <dgm:bulletEnabled val="1"/>
        </dgm:presLayoutVars>
      </dgm:prSet>
      <dgm:spPr/>
    </dgm:pt>
    <dgm:pt modelId="{B21D3525-674F-DD4E-9664-353C6C6A1116}" type="pres">
      <dgm:prSet presAssocID="{CA2504CC-3178-4648-860A-A6D44A1632CF}" presName="spacing" presStyleCnt="0"/>
      <dgm:spPr/>
    </dgm:pt>
    <dgm:pt modelId="{BFE377BA-01B7-CB41-9071-1986CFCCCDD2}" type="pres">
      <dgm:prSet presAssocID="{AD15DFD8-3B16-5448-969E-4C1F617DBF96}" presName="composite" presStyleCnt="0"/>
      <dgm:spPr/>
    </dgm:pt>
    <dgm:pt modelId="{5B40CFB5-7885-CE48-8EB1-7D873114AA93}" type="pres">
      <dgm:prSet presAssocID="{AD15DFD8-3B16-5448-969E-4C1F617DBF96}" presName="imgShp" presStyleLbl="fgImgPlace1" presStyleIdx="1" presStyleCnt="3"/>
      <dgm:spPr/>
    </dgm:pt>
    <dgm:pt modelId="{7D92FF04-9EFA-7D49-A3CE-BAE28970B9B1}" type="pres">
      <dgm:prSet presAssocID="{AD15DFD8-3B16-5448-969E-4C1F617DBF96}" presName="txShp" presStyleLbl="node1" presStyleIdx="1" presStyleCnt="3">
        <dgm:presLayoutVars>
          <dgm:bulletEnabled val="1"/>
        </dgm:presLayoutVars>
      </dgm:prSet>
      <dgm:spPr/>
    </dgm:pt>
    <dgm:pt modelId="{D11CA733-26FA-E04A-9622-B246BAF0DC2A}" type="pres">
      <dgm:prSet presAssocID="{5EE39840-BA7A-C840-A14C-9878B33F2EFA}" presName="spacing" presStyleCnt="0"/>
      <dgm:spPr/>
    </dgm:pt>
    <dgm:pt modelId="{8DBEA211-A69A-514D-BCD8-9DB7129DAE44}" type="pres">
      <dgm:prSet presAssocID="{F4F040F0-A4CE-2C4D-AC54-EAEDF337C439}" presName="composite" presStyleCnt="0"/>
      <dgm:spPr/>
    </dgm:pt>
    <dgm:pt modelId="{91518569-6DB4-2741-819C-95911700FE93}" type="pres">
      <dgm:prSet presAssocID="{F4F040F0-A4CE-2C4D-AC54-EAEDF337C439}" presName="imgShp" presStyleLbl="fgImgPlace1" presStyleIdx="2" presStyleCnt="3"/>
      <dgm:spPr/>
    </dgm:pt>
    <dgm:pt modelId="{47CE4D21-8B7F-D141-BE03-C69A364FCB17}" type="pres">
      <dgm:prSet presAssocID="{F4F040F0-A4CE-2C4D-AC54-EAEDF337C439}" presName="txShp" presStyleLbl="node1" presStyleIdx="2" presStyleCnt="3">
        <dgm:presLayoutVars>
          <dgm:bulletEnabled val="1"/>
        </dgm:presLayoutVars>
      </dgm:prSet>
      <dgm:spPr/>
    </dgm:pt>
  </dgm:ptLst>
  <dgm:cxnLst>
    <dgm:cxn modelId="{546A662A-9A7C-A74F-9388-D0BF9911F6F4}" srcId="{E951250B-CAA3-EC47-B859-7A35FE504B0D}" destId="{AD15DFD8-3B16-5448-969E-4C1F617DBF96}" srcOrd="1" destOrd="0" parTransId="{D5B9E79F-BE29-174C-B01B-04F8F3BCCA31}" sibTransId="{5EE39840-BA7A-C840-A14C-9878B33F2EFA}"/>
    <dgm:cxn modelId="{C2E15E32-C9BE-3347-8ADA-73AF69DD8BDE}" type="presOf" srcId="{F4F040F0-A4CE-2C4D-AC54-EAEDF337C439}" destId="{47CE4D21-8B7F-D141-BE03-C69A364FCB17}" srcOrd="0" destOrd="0" presId="urn:microsoft.com/office/officeart/2005/8/layout/vList3"/>
    <dgm:cxn modelId="{5921146B-958E-6F46-BE14-A742B8F4D65D}" type="presOf" srcId="{E951250B-CAA3-EC47-B859-7A35FE504B0D}" destId="{C2980C99-F520-3444-9ACD-7AC0D582C33B}" srcOrd="0" destOrd="0" presId="urn:microsoft.com/office/officeart/2005/8/layout/vList3"/>
    <dgm:cxn modelId="{280DCA8B-DD55-9948-AC3A-FD2E87F59692}" type="presOf" srcId="{216936D2-0600-EA4B-A8DF-DA7735D613F7}" destId="{1A6501F3-6EF8-204A-A491-83AAD7AF726A}" srcOrd="0" destOrd="0" presId="urn:microsoft.com/office/officeart/2005/8/layout/vList3"/>
    <dgm:cxn modelId="{FAE890A7-EB17-F346-98CE-7AF728C9524F}" srcId="{E951250B-CAA3-EC47-B859-7A35FE504B0D}" destId="{216936D2-0600-EA4B-A8DF-DA7735D613F7}" srcOrd="0" destOrd="0" parTransId="{23BD87C9-1298-AE44-952D-9E62B524F77A}" sibTransId="{CA2504CC-3178-4648-860A-A6D44A1632CF}"/>
    <dgm:cxn modelId="{C418DABA-4699-FF47-B12F-BF56599A1770}" srcId="{E951250B-CAA3-EC47-B859-7A35FE504B0D}" destId="{F4F040F0-A4CE-2C4D-AC54-EAEDF337C439}" srcOrd="2" destOrd="0" parTransId="{7E78E905-1040-7043-A06B-750206C8473E}" sibTransId="{D143DF33-842B-7945-B9FA-32AE50EA1D1D}"/>
    <dgm:cxn modelId="{3585B1C5-BFA5-FE40-8F21-D861A2258245}" type="presOf" srcId="{AD15DFD8-3B16-5448-969E-4C1F617DBF96}" destId="{7D92FF04-9EFA-7D49-A3CE-BAE28970B9B1}" srcOrd="0" destOrd="0" presId="urn:microsoft.com/office/officeart/2005/8/layout/vList3"/>
    <dgm:cxn modelId="{430104A6-DB03-4A4C-8087-7DA275A81979}" type="presParOf" srcId="{C2980C99-F520-3444-9ACD-7AC0D582C33B}" destId="{9ABE4A6B-C2A2-914E-A94B-BC4BA03AB0F7}" srcOrd="0" destOrd="0" presId="urn:microsoft.com/office/officeart/2005/8/layout/vList3"/>
    <dgm:cxn modelId="{F5DB19AD-F361-9D45-9C50-E8398ABDC32C}" type="presParOf" srcId="{9ABE4A6B-C2A2-914E-A94B-BC4BA03AB0F7}" destId="{E39141E5-8EB0-4D46-8037-4B6406070DF6}" srcOrd="0" destOrd="0" presId="urn:microsoft.com/office/officeart/2005/8/layout/vList3"/>
    <dgm:cxn modelId="{2F0FC506-8D76-564B-9ED9-643F4A1FD450}" type="presParOf" srcId="{9ABE4A6B-C2A2-914E-A94B-BC4BA03AB0F7}" destId="{1A6501F3-6EF8-204A-A491-83AAD7AF726A}" srcOrd="1" destOrd="0" presId="urn:microsoft.com/office/officeart/2005/8/layout/vList3"/>
    <dgm:cxn modelId="{BFA983C4-8404-1F46-BABB-154A17B87934}" type="presParOf" srcId="{C2980C99-F520-3444-9ACD-7AC0D582C33B}" destId="{B21D3525-674F-DD4E-9664-353C6C6A1116}" srcOrd="1" destOrd="0" presId="urn:microsoft.com/office/officeart/2005/8/layout/vList3"/>
    <dgm:cxn modelId="{6E8A5845-50BE-1740-A3A2-6BBE9CB096D7}" type="presParOf" srcId="{C2980C99-F520-3444-9ACD-7AC0D582C33B}" destId="{BFE377BA-01B7-CB41-9071-1986CFCCCDD2}" srcOrd="2" destOrd="0" presId="urn:microsoft.com/office/officeart/2005/8/layout/vList3"/>
    <dgm:cxn modelId="{DD61FF20-05D4-9E41-BE3E-DC7AC26A4B7F}" type="presParOf" srcId="{BFE377BA-01B7-CB41-9071-1986CFCCCDD2}" destId="{5B40CFB5-7885-CE48-8EB1-7D873114AA93}" srcOrd="0" destOrd="0" presId="urn:microsoft.com/office/officeart/2005/8/layout/vList3"/>
    <dgm:cxn modelId="{A46C56F6-3B7E-0E4A-AFCE-2CF38FE52AD6}" type="presParOf" srcId="{BFE377BA-01B7-CB41-9071-1986CFCCCDD2}" destId="{7D92FF04-9EFA-7D49-A3CE-BAE28970B9B1}" srcOrd="1" destOrd="0" presId="urn:microsoft.com/office/officeart/2005/8/layout/vList3"/>
    <dgm:cxn modelId="{7DFF2271-BF0E-0943-AEBF-AB65574FD862}" type="presParOf" srcId="{C2980C99-F520-3444-9ACD-7AC0D582C33B}" destId="{D11CA733-26FA-E04A-9622-B246BAF0DC2A}" srcOrd="3" destOrd="0" presId="urn:microsoft.com/office/officeart/2005/8/layout/vList3"/>
    <dgm:cxn modelId="{E283E354-B662-4C4B-981D-841C23986A15}" type="presParOf" srcId="{C2980C99-F520-3444-9ACD-7AC0D582C33B}" destId="{8DBEA211-A69A-514D-BCD8-9DB7129DAE44}" srcOrd="4" destOrd="0" presId="urn:microsoft.com/office/officeart/2005/8/layout/vList3"/>
    <dgm:cxn modelId="{90F37E46-0CEE-8041-B278-5A9BD1A95F90}" type="presParOf" srcId="{8DBEA211-A69A-514D-BCD8-9DB7129DAE44}" destId="{91518569-6DB4-2741-819C-95911700FE93}" srcOrd="0" destOrd="0" presId="urn:microsoft.com/office/officeart/2005/8/layout/vList3"/>
    <dgm:cxn modelId="{92ED993B-A5D8-924C-BB3A-34C588391ADC}" type="presParOf" srcId="{8DBEA211-A69A-514D-BCD8-9DB7129DAE44}" destId="{47CE4D21-8B7F-D141-BE03-C69A364FCB17}"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2B4A6A-5162-2645-893D-EAA12B0FFACD}"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en-US"/>
        </a:p>
      </dgm:t>
    </dgm:pt>
    <dgm:pt modelId="{061ACD38-49C1-2346-AB2B-77A7D25C54F4}">
      <dgm:prSet custT="1"/>
      <dgm:spPr/>
      <dgm:t>
        <a:bodyPr/>
        <a:lstStyle/>
        <a:p>
          <a:r>
            <a:rPr lang="en-US" sz="2400" dirty="0"/>
            <a:t>Quarterly sessions as a class</a:t>
          </a:r>
        </a:p>
      </dgm:t>
    </dgm:pt>
    <dgm:pt modelId="{EA0C0114-C78E-124B-BBBC-1293B697F735}" type="parTrans" cxnId="{EAB130D9-ABA7-C64A-A8EA-C52AD8B3A6A9}">
      <dgm:prSet/>
      <dgm:spPr/>
      <dgm:t>
        <a:bodyPr/>
        <a:lstStyle/>
        <a:p>
          <a:endParaRPr lang="en-US"/>
        </a:p>
      </dgm:t>
    </dgm:pt>
    <dgm:pt modelId="{22553412-4B4C-2E4B-95B5-1A7ECFF6A177}" type="sibTrans" cxnId="{EAB130D9-ABA7-C64A-A8EA-C52AD8B3A6A9}">
      <dgm:prSet/>
      <dgm:spPr/>
      <dgm:t>
        <a:bodyPr/>
        <a:lstStyle/>
        <a:p>
          <a:endParaRPr lang="en-US"/>
        </a:p>
      </dgm:t>
    </dgm:pt>
    <dgm:pt modelId="{E02BEC61-5972-5449-B137-22C807C79708}">
      <dgm:prSet custT="1"/>
      <dgm:spPr/>
      <dgm:t>
        <a:bodyPr/>
        <a:lstStyle/>
        <a:p>
          <a:r>
            <a:rPr lang="en-US" sz="2400" dirty="0"/>
            <a:t>Personal days</a:t>
          </a:r>
        </a:p>
      </dgm:t>
    </dgm:pt>
    <dgm:pt modelId="{A74C8FD2-F7CB-0247-96DD-47C62E7B426C}" type="parTrans" cxnId="{231683F7-BC26-D24E-9BB3-3BA30D942DEE}">
      <dgm:prSet/>
      <dgm:spPr/>
      <dgm:t>
        <a:bodyPr/>
        <a:lstStyle/>
        <a:p>
          <a:endParaRPr lang="en-US"/>
        </a:p>
      </dgm:t>
    </dgm:pt>
    <dgm:pt modelId="{3AAA9B3E-6727-4A4C-A45A-034FDA2243A5}" type="sibTrans" cxnId="{231683F7-BC26-D24E-9BB3-3BA30D942DEE}">
      <dgm:prSet/>
      <dgm:spPr/>
      <dgm:t>
        <a:bodyPr/>
        <a:lstStyle/>
        <a:p>
          <a:endParaRPr lang="en-US"/>
        </a:p>
      </dgm:t>
    </dgm:pt>
    <dgm:pt modelId="{20123FDC-2B9B-8B4F-A841-3196A87811DE}">
      <dgm:prSet custT="1"/>
      <dgm:spPr/>
      <dgm:t>
        <a:bodyPr/>
        <a:lstStyle/>
        <a:p>
          <a:r>
            <a:rPr lang="en-US" sz="2400" dirty="0"/>
            <a:t>Accommodation for appointments</a:t>
          </a:r>
        </a:p>
      </dgm:t>
    </dgm:pt>
    <dgm:pt modelId="{75354E7A-443D-0343-9BD4-06F6DDB19127}" type="parTrans" cxnId="{E558572B-562C-4F4E-AF67-82C7846BE739}">
      <dgm:prSet/>
      <dgm:spPr/>
      <dgm:t>
        <a:bodyPr/>
        <a:lstStyle/>
        <a:p>
          <a:endParaRPr lang="en-US"/>
        </a:p>
      </dgm:t>
    </dgm:pt>
    <dgm:pt modelId="{69AE88A4-8241-9548-AA59-6A563A4430F1}" type="sibTrans" cxnId="{E558572B-562C-4F4E-AF67-82C7846BE739}">
      <dgm:prSet/>
      <dgm:spPr/>
      <dgm:t>
        <a:bodyPr/>
        <a:lstStyle/>
        <a:p>
          <a:endParaRPr lang="en-US"/>
        </a:p>
      </dgm:t>
    </dgm:pt>
    <dgm:pt modelId="{F31DADF3-52DA-7F4E-B1AF-B9CA068B9252}">
      <dgm:prSet custT="1"/>
      <dgm:spPr/>
      <dgm:t>
        <a:bodyPr/>
        <a:lstStyle/>
        <a:p>
          <a:r>
            <a:rPr lang="en-US" sz="2400" dirty="0"/>
            <a:t>Teamwork</a:t>
          </a:r>
        </a:p>
      </dgm:t>
    </dgm:pt>
    <dgm:pt modelId="{6CD33D08-C727-8845-89E9-98001E39FC19}" type="parTrans" cxnId="{F8C50BD9-DEAB-A443-B68F-E056F93C32C7}">
      <dgm:prSet/>
      <dgm:spPr/>
      <dgm:t>
        <a:bodyPr/>
        <a:lstStyle/>
        <a:p>
          <a:endParaRPr lang="en-US"/>
        </a:p>
      </dgm:t>
    </dgm:pt>
    <dgm:pt modelId="{37FE34C3-645A-EA47-9D6E-AA81BADC5267}" type="sibTrans" cxnId="{F8C50BD9-DEAB-A443-B68F-E056F93C32C7}">
      <dgm:prSet/>
      <dgm:spPr/>
      <dgm:t>
        <a:bodyPr/>
        <a:lstStyle/>
        <a:p>
          <a:endParaRPr lang="en-US"/>
        </a:p>
      </dgm:t>
    </dgm:pt>
    <dgm:pt modelId="{97C14807-4877-0548-992B-4D0CE974C40C}" type="pres">
      <dgm:prSet presAssocID="{742B4A6A-5162-2645-893D-EAA12B0FFACD}" presName="compositeShape" presStyleCnt="0">
        <dgm:presLayoutVars>
          <dgm:chMax val="7"/>
          <dgm:dir/>
          <dgm:resizeHandles val="exact"/>
        </dgm:presLayoutVars>
      </dgm:prSet>
      <dgm:spPr/>
    </dgm:pt>
    <dgm:pt modelId="{77765AEC-5258-3B4E-801C-1F6E9EFE6099}" type="pres">
      <dgm:prSet presAssocID="{061ACD38-49C1-2346-AB2B-77A7D25C54F4}" presName="circ1" presStyleLbl="vennNode1" presStyleIdx="0" presStyleCnt="4"/>
      <dgm:spPr/>
    </dgm:pt>
    <dgm:pt modelId="{A8C23A84-EB49-6B4B-A45E-D60C302AC0F1}" type="pres">
      <dgm:prSet presAssocID="{061ACD38-49C1-2346-AB2B-77A7D25C54F4}" presName="circ1Tx" presStyleLbl="revTx" presStyleIdx="0" presStyleCnt="0">
        <dgm:presLayoutVars>
          <dgm:chMax val="0"/>
          <dgm:chPref val="0"/>
          <dgm:bulletEnabled val="1"/>
        </dgm:presLayoutVars>
      </dgm:prSet>
      <dgm:spPr/>
    </dgm:pt>
    <dgm:pt modelId="{30A1DD0E-1B61-BF4C-B4AB-AD93038045F5}" type="pres">
      <dgm:prSet presAssocID="{E02BEC61-5972-5449-B137-22C807C79708}" presName="circ2" presStyleLbl="vennNode1" presStyleIdx="1" presStyleCnt="4" custScaleX="122481"/>
      <dgm:spPr/>
    </dgm:pt>
    <dgm:pt modelId="{04115D16-12F8-E249-9118-E3819E9E18E6}" type="pres">
      <dgm:prSet presAssocID="{E02BEC61-5972-5449-B137-22C807C79708}" presName="circ2Tx" presStyleLbl="revTx" presStyleIdx="0" presStyleCnt="0">
        <dgm:presLayoutVars>
          <dgm:chMax val="0"/>
          <dgm:chPref val="0"/>
          <dgm:bulletEnabled val="1"/>
        </dgm:presLayoutVars>
      </dgm:prSet>
      <dgm:spPr/>
    </dgm:pt>
    <dgm:pt modelId="{866F8000-D794-D343-AC47-3C1A99F31ADF}" type="pres">
      <dgm:prSet presAssocID="{20123FDC-2B9B-8B4F-A841-3196A87811DE}" presName="circ3" presStyleLbl="vennNode1" presStyleIdx="2" presStyleCnt="4"/>
      <dgm:spPr/>
    </dgm:pt>
    <dgm:pt modelId="{2DA46524-45E6-3447-AFCB-20E4127E46B6}" type="pres">
      <dgm:prSet presAssocID="{20123FDC-2B9B-8B4F-A841-3196A87811DE}" presName="circ3Tx" presStyleLbl="revTx" presStyleIdx="0" presStyleCnt="0">
        <dgm:presLayoutVars>
          <dgm:chMax val="0"/>
          <dgm:chPref val="0"/>
          <dgm:bulletEnabled val="1"/>
        </dgm:presLayoutVars>
      </dgm:prSet>
      <dgm:spPr/>
    </dgm:pt>
    <dgm:pt modelId="{04AE5EDF-824F-DB4F-8742-3438988BBF3A}" type="pres">
      <dgm:prSet presAssocID="{F31DADF3-52DA-7F4E-B1AF-B9CA068B9252}" presName="circ4" presStyleLbl="vennNode1" presStyleIdx="3" presStyleCnt="4" custScaleX="113969"/>
      <dgm:spPr/>
    </dgm:pt>
    <dgm:pt modelId="{64DA3023-2C30-0247-BADC-7ED748DA5901}" type="pres">
      <dgm:prSet presAssocID="{F31DADF3-52DA-7F4E-B1AF-B9CA068B9252}" presName="circ4Tx" presStyleLbl="revTx" presStyleIdx="0" presStyleCnt="0">
        <dgm:presLayoutVars>
          <dgm:chMax val="0"/>
          <dgm:chPref val="0"/>
          <dgm:bulletEnabled val="1"/>
        </dgm:presLayoutVars>
      </dgm:prSet>
      <dgm:spPr/>
    </dgm:pt>
  </dgm:ptLst>
  <dgm:cxnLst>
    <dgm:cxn modelId="{78343E02-0BFB-9947-AA80-46B308517EAA}" type="presOf" srcId="{061ACD38-49C1-2346-AB2B-77A7D25C54F4}" destId="{77765AEC-5258-3B4E-801C-1F6E9EFE6099}" srcOrd="0" destOrd="0" presId="urn:microsoft.com/office/officeart/2005/8/layout/venn1"/>
    <dgm:cxn modelId="{13D3EC19-2657-E14F-82C7-BCDD122484AB}" type="presOf" srcId="{F31DADF3-52DA-7F4E-B1AF-B9CA068B9252}" destId="{64DA3023-2C30-0247-BADC-7ED748DA5901}" srcOrd="1" destOrd="0" presId="urn:microsoft.com/office/officeart/2005/8/layout/venn1"/>
    <dgm:cxn modelId="{E558572B-562C-4F4E-AF67-82C7846BE739}" srcId="{742B4A6A-5162-2645-893D-EAA12B0FFACD}" destId="{20123FDC-2B9B-8B4F-A841-3196A87811DE}" srcOrd="2" destOrd="0" parTransId="{75354E7A-443D-0343-9BD4-06F6DDB19127}" sibTransId="{69AE88A4-8241-9548-AA59-6A563A4430F1}"/>
    <dgm:cxn modelId="{55473BAC-138F-414B-9F0E-1AF98994D423}" type="presOf" srcId="{20123FDC-2B9B-8B4F-A841-3196A87811DE}" destId="{2DA46524-45E6-3447-AFCB-20E4127E46B6}" srcOrd="1" destOrd="0" presId="urn:microsoft.com/office/officeart/2005/8/layout/venn1"/>
    <dgm:cxn modelId="{9529B9C7-CF06-6343-94F2-B9B9916A83E1}" type="presOf" srcId="{20123FDC-2B9B-8B4F-A841-3196A87811DE}" destId="{866F8000-D794-D343-AC47-3C1A99F31ADF}" srcOrd="0" destOrd="0" presId="urn:microsoft.com/office/officeart/2005/8/layout/venn1"/>
    <dgm:cxn modelId="{2F47BBD1-00D0-BF4E-B6C2-4C35E891C59B}" type="presOf" srcId="{E02BEC61-5972-5449-B137-22C807C79708}" destId="{30A1DD0E-1B61-BF4C-B4AB-AD93038045F5}" srcOrd="0" destOrd="0" presId="urn:microsoft.com/office/officeart/2005/8/layout/venn1"/>
    <dgm:cxn modelId="{F8C50BD9-DEAB-A443-B68F-E056F93C32C7}" srcId="{742B4A6A-5162-2645-893D-EAA12B0FFACD}" destId="{F31DADF3-52DA-7F4E-B1AF-B9CA068B9252}" srcOrd="3" destOrd="0" parTransId="{6CD33D08-C727-8845-89E9-98001E39FC19}" sibTransId="{37FE34C3-645A-EA47-9D6E-AA81BADC5267}"/>
    <dgm:cxn modelId="{EAB130D9-ABA7-C64A-A8EA-C52AD8B3A6A9}" srcId="{742B4A6A-5162-2645-893D-EAA12B0FFACD}" destId="{061ACD38-49C1-2346-AB2B-77A7D25C54F4}" srcOrd="0" destOrd="0" parTransId="{EA0C0114-C78E-124B-BBBC-1293B697F735}" sibTransId="{22553412-4B4C-2E4B-95B5-1A7ECFF6A177}"/>
    <dgm:cxn modelId="{50A010E1-48E5-A242-BC81-3938933FE680}" type="presOf" srcId="{742B4A6A-5162-2645-893D-EAA12B0FFACD}" destId="{97C14807-4877-0548-992B-4D0CE974C40C}" srcOrd="0" destOrd="0" presId="urn:microsoft.com/office/officeart/2005/8/layout/venn1"/>
    <dgm:cxn modelId="{E21C94EA-BF2F-6046-9C59-7D3C28FEF393}" type="presOf" srcId="{F31DADF3-52DA-7F4E-B1AF-B9CA068B9252}" destId="{04AE5EDF-824F-DB4F-8742-3438988BBF3A}" srcOrd="0" destOrd="0" presId="urn:microsoft.com/office/officeart/2005/8/layout/venn1"/>
    <dgm:cxn modelId="{042A84F2-1B44-6646-9932-D8D10676CD7E}" type="presOf" srcId="{E02BEC61-5972-5449-B137-22C807C79708}" destId="{04115D16-12F8-E249-9118-E3819E9E18E6}" srcOrd="1" destOrd="0" presId="urn:microsoft.com/office/officeart/2005/8/layout/venn1"/>
    <dgm:cxn modelId="{231683F7-BC26-D24E-9BB3-3BA30D942DEE}" srcId="{742B4A6A-5162-2645-893D-EAA12B0FFACD}" destId="{E02BEC61-5972-5449-B137-22C807C79708}" srcOrd="1" destOrd="0" parTransId="{A74C8FD2-F7CB-0247-96DD-47C62E7B426C}" sibTransId="{3AAA9B3E-6727-4A4C-A45A-034FDA2243A5}"/>
    <dgm:cxn modelId="{AA3D5AF8-699C-864B-AC37-E781CBA26E97}" type="presOf" srcId="{061ACD38-49C1-2346-AB2B-77A7D25C54F4}" destId="{A8C23A84-EB49-6B4B-A45E-D60C302AC0F1}" srcOrd="1" destOrd="0" presId="urn:microsoft.com/office/officeart/2005/8/layout/venn1"/>
    <dgm:cxn modelId="{6B2F998B-3E72-E947-B6E4-40B08B8061FB}" type="presParOf" srcId="{97C14807-4877-0548-992B-4D0CE974C40C}" destId="{77765AEC-5258-3B4E-801C-1F6E9EFE6099}" srcOrd="0" destOrd="0" presId="urn:microsoft.com/office/officeart/2005/8/layout/venn1"/>
    <dgm:cxn modelId="{DC8EA6E1-09B2-1640-9D11-255CFF4C517B}" type="presParOf" srcId="{97C14807-4877-0548-992B-4D0CE974C40C}" destId="{A8C23A84-EB49-6B4B-A45E-D60C302AC0F1}" srcOrd="1" destOrd="0" presId="urn:microsoft.com/office/officeart/2005/8/layout/venn1"/>
    <dgm:cxn modelId="{88323AEE-7445-8A40-8CF1-CCA2BD1C1BFD}" type="presParOf" srcId="{97C14807-4877-0548-992B-4D0CE974C40C}" destId="{30A1DD0E-1B61-BF4C-B4AB-AD93038045F5}" srcOrd="2" destOrd="0" presId="urn:microsoft.com/office/officeart/2005/8/layout/venn1"/>
    <dgm:cxn modelId="{D9EE5D69-5FCF-F744-9C9B-A5C70F211039}" type="presParOf" srcId="{97C14807-4877-0548-992B-4D0CE974C40C}" destId="{04115D16-12F8-E249-9118-E3819E9E18E6}" srcOrd="3" destOrd="0" presId="urn:microsoft.com/office/officeart/2005/8/layout/venn1"/>
    <dgm:cxn modelId="{2F3C385C-EFC9-1045-9AFA-5AED91EE4273}" type="presParOf" srcId="{97C14807-4877-0548-992B-4D0CE974C40C}" destId="{866F8000-D794-D343-AC47-3C1A99F31ADF}" srcOrd="4" destOrd="0" presId="urn:microsoft.com/office/officeart/2005/8/layout/venn1"/>
    <dgm:cxn modelId="{8E3F12BC-8D15-5A4C-90E5-BF2842504012}" type="presParOf" srcId="{97C14807-4877-0548-992B-4D0CE974C40C}" destId="{2DA46524-45E6-3447-AFCB-20E4127E46B6}" srcOrd="5" destOrd="0" presId="urn:microsoft.com/office/officeart/2005/8/layout/venn1"/>
    <dgm:cxn modelId="{58F75130-5E5B-9D4D-9039-FEAD11973BD6}" type="presParOf" srcId="{97C14807-4877-0548-992B-4D0CE974C40C}" destId="{04AE5EDF-824F-DB4F-8742-3438988BBF3A}" srcOrd="6" destOrd="0" presId="urn:microsoft.com/office/officeart/2005/8/layout/venn1"/>
    <dgm:cxn modelId="{2D3509F8-3AEF-5F43-93AC-B8E4FD5C0691}" type="presParOf" srcId="{97C14807-4877-0548-992B-4D0CE974C40C}" destId="{64DA3023-2C30-0247-BADC-7ED748DA5901}" srcOrd="7"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ADAFE-760C-2841-9B46-A3D8709B1ADC}">
      <dsp:nvSpPr>
        <dsp:cNvPr id="0" name=""/>
        <dsp:cNvSpPr/>
      </dsp:nvSpPr>
      <dsp:spPr>
        <a:xfrm>
          <a:off x="1146" y="0"/>
          <a:ext cx="2028192" cy="5149932"/>
        </a:xfrm>
        <a:prstGeom prst="roundRect">
          <a:avLst>
            <a:gd name="adj" fmla="val 10000"/>
          </a:avLst>
        </a:prstGeom>
        <a:solidFill>
          <a:schemeClr val="accent5"/>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ACGME</a:t>
          </a:r>
        </a:p>
        <a:p>
          <a:pPr marL="0" lvl="0" indent="0" algn="ctr" defTabSz="1244600">
            <a:lnSpc>
              <a:spcPct val="90000"/>
            </a:lnSpc>
            <a:spcBef>
              <a:spcPct val="0"/>
            </a:spcBef>
            <a:spcAft>
              <a:spcPct val="35000"/>
            </a:spcAft>
            <a:buNone/>
          </a:pPr>
          <a:r>
            <a:rPr lang="en-US" sz="2400" kern="1200" dirty="0"/>
            <a:t>Requirements</a:t>
          </a:r>
        </a:p>
      </dsp:txBody>
      <dsp:txXfrm>
        <a:off x="60550" y="59404"/>
        <a:ext cx="1909384" cy="5031124"/>
      </dsp:txXfrm>
    </dsp:sp>
    <dsp:sp modelId="{D58CDF61-C98A-794B-B0E4-6234D1C712EE}">
      <dsp:nvSpPr>
        <dsp:cNvPr id="0" name=""/>
        <dsp:cNvSpPr/>
      </dsp:nvSpPr>
      <dsp:spPr>
        <a:xfrm>
          <a:off x="2370074" y="0"/>
          <a:ext cx="2028192" cy="5149932"/>
        </a:xfrm>
        <a:prstGeom prst="roundRect">
          <a:avLst>
            <a:gd name="adj" fmla="val 10000"/>
          </a:avLst>
        </a:prstGeom>
        <a:solidFill>
          <a:srgbClr val="7030A0">
            <a:alpha val="82010"/>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Sponsoring Institution</a:t>
          </a:r>
        </a:p>
      </dsp:txBody>
      <dsp:txXfrm>
        <a:off x="2429478" y="59404"/>
        <a:ext cx="1909384" cy="5031124"/>
      </dsp:txXfrm>
    </dsp:sp>
    <dsp:sp modelId="{7D28EBCC-C080-634E-939F-0C26B648C9E0}">
      <dsp:nvSpPr>
        <dsp:cNvPr id="0" name=""/>
        <dsp:cNvSpPr/>
      </dsp:nvSpPr>
      <dsp:spPr>
        <a:xfrm>
          <a:off x="4739003" y="0"/>
          <a:ext cx="2028192" cy="51499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Faculty expertise</a:t>
          </a:r>
        </a:p>
      </dsp:txBody>
      <dsp:txXfrm>
        <a:off x="4798407" y="59404"/>
        <a:ext cx="1909384" cy="5031124"/>
      </dsp:txXfrm>
    </dsp:sp>
    <dsp:sp modelId="{E3E946BB-EAD7-564D-AC39-B7BB33E0DB3D}">
      <dsp:nvSpPr>
        <dsp:cNvPr id="0" name=""/>
        <dsp:cNvSpPr/>
      </dsp:nvSpPr>
      <dsp:spPr>
        <a:xfrm>
          <a:off x="7107931" y="0"/>
          <a:ext cx="2028192" cy="5149932"/>
        </a:xfrm>
        <a:prstGeom prst="roundRect">
          <a:avLst>
            <a:gd name="adj" fmla="val 10000"/>
          </a:avLst>
        </a:prstGeom>
        <a:solidFill>
          <a:schemeClr val="accent4"/>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Resident Interests</a:t>
          </a:r>
        </a:p>
      </dsp:txBody>
      <dsp:txXfrm>
        <a:off x="7167335" y="59404"/>
        <a:ext cx="1909384" cy="5031124"/>
      </dsp:txXfrm>
    </dsp:sp>
    <dsp:sp modelId="{13AF1B65-2AB3-F84B-BE38-95C64FB1BF15}">
      <dsp:nvSpPr>
        <dsp:cNvPr id="0" name=""/>
        <dsp:cNvSpPr/>
      </dsp:nvSpPr>
      <dsp:spPr>
        <a:xfrm>
          <a:off x="9476860" y="0"/>
          <a:ext cx="2028192" cy="5149932"/>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Patient </a:t>
          </a:r>
        </a:p>
        <a:p>
          <a:pPr marL="0" lvl="0" indent="0" algn="ctr" defTabSz="1244600">
            <a:lnSpc>
              <a:spcPct val="90000"/>
            </a:lnSpc>
            <a:spcBef>
              <a:spcPct val="0"/>
            </a:spcBef>
            <a:spcAft>
              <a:spcPct val="35000"/>
            </a:spcAft>
            <a:buNone/>
          </a:pPr>
          <a:r>
            <a:rPr lang="en-US" sz="2800" kern="1200" dirty="0"/>
            <a:t>population </a:t>
          </a:r>
        </a:p>
      </dsp:txBody>
      <dsp:txXfrm>
        <a:off x="9536264" y="59404"/>
        <a:ext cx="1909384" cy="50311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0FFD9-C404-AA49-9573-C04320FEE93F}">
      <dsp:nvSpPr>
        <dsp:cNvPr id="0" name=""/>
        <dsp:cNvSpPr/>
      </dsp:nvSpPr>
      <dsp:spPr>
        <a:xfrm>
          <a:off x="3184" y="758369"/>
          <a:ext cx="2526046" cy="1515628"/>
        </a:xfrm>
        <a:prstGeom prst="rect">
          <a:avLst/>
        </a:prstGeom>
        <a:solidFill>
          <a:schemeClr val="accent4">
            <a:hueOff val="0"/>
            <a:satOff val="0"/>
            <a:lumOff val="0"/>
            <a:alpha val="64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Continuity Clinic</a:t>
          </a:r>
        </a:p>
      </dsp:txBody>
      <dsp:txXfrm>
        <a:off x="3184" y="758369"/>
        <a:ext cx="2526046" cy="1515628"/>
      </dsp:txXfrm>
    </dsp:sp>
    <dsp:sp modelId="{D5C6CEC1-AA8C-BF46-A949-5549D258A52E}">
      <dsp:nvSpPr>
        <dsp:cNvPr id="0" name=""/>
        <dsp:cNvSpPr/>
      </dsp:nvSpPr>
      <dsp:spPr>
        <a:xfrm>
          <a:off x="2781835" y="758369"/>
          <a:ext cx="2526046" cy="1515628"/>
        </a:xfrm>
        <a:prstGeom prst="rect">
          <a:avLst/>
        </a:prstGeom>
        <a:solidFill>
          <a:schemeClr val="accent4">
            <a:hueOff val="-2412134"/>
            <a:satOff val="6165"/>
            <a:lumOff val="-616"/>
            <a:alpha val="58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Inpatient Adult Medicine</a:t>
          </a:r>
        </a:p>
      </dsp:txBody>
      <dsp:txXfrm>
        <a:off x="2781835" y="758369"/>
        <a:ext cx="2526046" cy="1515628"/>
      </dsp:txXfrm>
    </dsp:sp>
    <dsp:sp modelId="{B1E65786-ED62-B745-9FEE-171D100AA996}">
      <dsp:nvSpPr>
        <dsp:cNvPr id="0" name=""/>
        <dsp:cNvSpPr/>
      </dsp:nvSpPr>
      <dsp:spPr>
        <a:xfrm>
          <a:off x="5560486" y="758369"/>
          <a:ext cx="2526046" cy="1515628"/>
        </a:xfrm>
        <a:prstGeom prst="rect">
          <a:avLst/>
        </a:prstGeom>
        <a:solidFill>
          <a:schemeClr val="accent4">
            <a:hueOff val="-4824268"/>
            <a:satOff val="12330"/>
            <a:lumOff val="-1232"/>
            <a:alpha val="75966"/>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Maternal Child Health</a:t>
          </a:r>
        </a:p>
      </dsp:txBody>
      <dsp:txXfrm>
        <a:off x="5560486" y="758369"/>
        <a:ext cx="2526046" cy="1515628"/>
      </dsp:txXfrm>
    </dsp:sp>
    <dsp:sp modelId="{47F1F719-BD08-D24E-AC4B-1AAD09259D6A}">
      <dsp:nvSpPr>
        <dsp:cNvPr id="0" name=""/>
        <dsp:cNvSpPr/>
      </dsp:nvSpPr>
      <dsp:spPr>
        <a:xfrm>
          <a:off x="8339138" y="758369"/>
          <a:ext cx="2526046" cy="1515628"/>
        </a:xfrm>
        <a:prstGeom prst="rect">
          <a:avLst/>
        </a:prstGeom>
        <a:solidFill>
          <a:schemeClr val="accent4">
            <a:hueOff val="-7236402"/>
            <a:satOff val="18495"/>
            <a:lumOff val="-1848"/>
            <a:alpha val="66865"/>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Care of Underserved</a:t>
          </a:r>
        </a:p>
      </dsp:txBody>
      <dsp:txXfrm>
        <a:off x="8339138" y="758369"/>
        <a:ext cx="2526046" cy="1515628"/>
      </dsp:txXfrm>
    </dsp:sp>
    <dsp:sp modelId="{F7693BC5-16C5-CD47-BD80-41C6A4246DCA}">
      <dsp:nvSpPr>
        <dsp:cNvPr id="0" name=""/>
        <dsp:cNvSpPr/>
      </dsp:nvSpPr>
      <dsp:spPr>
        <a:xfrm>
          <a:off x="3184" y="2526602"/>
          <a:ext cx="2526046" cy="1515628"/>
        </a:xfrm>
        <a:prstGeom prst="rect">
          <a:avLst/>
        </a:prstGeom>
        <a:solidFill>
          <a:schemeClr val="accent4">
            <a:hueOff val="-9648537"/>
            <a:satOff val="24659"/>
            <a:lumOff val="-2465"/>
            <a:alpha val="51286"/>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Behavioral Health and Addiction Care</a:t>
          </a:r>
        </a:p>
      </dsp:txBody>
      <dsp:txXfrm>
        <a:off x="3184" y="2526602"/>
        <a:ext cx="2526046" cy="1515628"/>
      </dsp:txXfrm>
    </dsp:sp>
    <dsp:sp modelId="{B2D7AA16-099C-7043-9FF9-247CB2C299BE}">
      <dsp:nvSpPr>
        <dsp:cNvPr id="0" name=""/>
        <dsp:cNvSpPr/>
      </dsp:nvSpPr>
      <dsp:spPr>
        <a:xfrm>
          <a:off x="2781835" y="2526602"/>
          <a:ext cx="2526046" cy="1515628"/>
        </a:xfrm>
        <a:prstGeom prst="rect">
          <a:avLst/>
        </a:prstGeom>
        <a:solidFill>
          <a:schemeClr val="accent4">
            <a:hueOff val="-12060671"/>
            <a:satOff val="30824"/>
            <a:lumOff val="-3081"/>
            <a:alpha val="46224"/>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Musculoskeletal Health and Sports Medicine </a:t>
          </a:r>
        </a:p>
      </dsp:txBody>
      <dsp:txXfrm>
        <a:off x="2781835" y="2526602"/>
        <a:ext cx="2526046" cy="1515628"/>
      </dsp:txXfrm>
    </dsp:sp>
    <dsp:sp modelId="{19E55066-BD3F-784D-A4FF-2A8DF827955A}">
      <dsp:nvSpPr>
        <dsp:cNvPr id="0" name=""/>
        <dsp:cNvSpPr/>
      </dsp:nvSpPr>
      <dsp:spPr>
        <a:xfrm>
          <a:off x="5560486" y="2526602"/>
          <a:ext cx="2526046" cy="1515628"/>
        </a:xfrm>
        <a:prstGeom prst="rect">
          <a:avLst/>
        </a:prstGeom>
        <a:solidFill>
          <a:schemeClr val="accent4">
            <a:hueOff val="-14472805"/>
            <a:satOff val="36989"/>
            <a:lumOff val="-369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Professional Development</a:t>
          </a:r>
        </a:p>
      </dsp:txBody>
      <dsp:txXfrm>
        <a:off x="5560486" y="2526602"/>
        <a:ext cx="2526046" cy="1515628"/>
      </dsp:txXfrm>
    </dsp:sp>
    <dsp:sp modelId="{D8FB44D5-BFDE-4D49-B142-72A970B51865}">
      <dsp:nvSpPr>
        <dsp:cNvPr id="0" name=""/>
        <dsp:cNvSpPr/>
      </dsp:nvSpPr>
      <dsp:spPr>
        <a:xfrm>
          <a:off x="8339138" y="2526602"/>
          <a:ext cx="2526046" cy="1515628"/>
        </a:xfrm>
        <a:prstGeom prst="rect">
          <a:avLst/>
        </a:prstGeom>
        <a:solidFill>
          <a:schemeClr val="accent4">
            <a:hueOff val="-16884939"/>
            <a:satOff val="43154"/>
            <a:lumOff val="-4313"/>
            <a:alpha val="6783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Lifelong Learning</a:t>
          </a:r>
        </a:p>
      </dsp:txBody>
      <dsp:txXfrm>
        <a:off x="8339138" y="2526602"/>
        <a:ext cx="2526046" cy="15156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EF0CD8-DD9A-3544-9458-907CD44E9FEC}">
      <dsp:nvSpPr>
        <dsp:cNvPr id="0" name=""/>
        <dsp:cNvSpPr/>
      </dsp:nvSpPr>
      <dsp:spPr>
        <a:xfrm>
          <a:off x="2262386" y="-41145"/>
          <a:ext cx="6628435" cy="6102090"/>
        </a:xfrm>
        <a:prstGeom prst="pie">
          <a:avLst>
            <a:gd name="adj1" fmla="val 16200000"/>
            <a:gd name="adj2" fmla="val 2052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Individualized Learning Plans</a:t>
          </a:r>
        </a:p>
      </dsp:txBody>
      <dsp:txXfrm>
        <a:off x="5660248" y="870536"/>
        <a:ext cx="2248933" cy="1416556"/>
      </dsp:txXfrm>
    </dsp:sp>
    <dsp:sp modelId="{EC1BA2F0-D036-E64D-A00E-6E9F83CF8BF7}">
      <dsp:nvSpPr>
        <dsp:cNvPr id="0" name=""/>
        <dsp:cNvSpPr/>
      </dsp:nvSpPr>
      <dsp:spPr>
        <a:xfrm>
          <a:off x="2746634" y="725385"/>
          <a:ext cx="5305974" cy="5056631"/>
        </a:xfrm>
        <a:prstGeom prst="pie">
          <a:avLst>
            <a:gd name="adj1" fmla="val 20520000"/>
            <a:gd name="adj2" fmla="val 324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Timely Feedback</a:t>
          </a:r>
        </a:p>
      </dsp:txBody>
      <dsp:txXfrm>
        <a:off x="6214467" y="3012909"/>
        <a:ext cx="1579159" cy="1270177"/>
      </dsp:txXfrm>
    </dsp:sp>
    <dsp:sp modelId="{80796DBE-2861-9E4C-A6F9-142D9D14FC83}">
      <dsp:nvSpPr>
        <dsp:cNvPr id="0" name=""/>
        <dsp:cNvSpPr/>
      </dsp:nvSpPr>
      <dsp:spPr>
        <a:xfrm>
          <a:off x="2871305" y="594292"/>
          <a:ext cx="5056631" cy="5318818"/>
        </a:xfrm>
        <a:prstGeom prst="pie">
          <a:avLst>
            <a:gd name="adj1" fmla="val 3240000"/>
            <a:gd name="adj2" fmla="val 756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Advising and Coaching</a:t>
          </a:r>
        </a:p>
      </dsp:txBody>
      <dsp:txXfrm>
        <a:off x="4496651" y="4583406"/>
        <a:ext cx="1805940" cy="1139746"/>
      </dsp:txXfrm>
    </dsp:sp>
    <dsp:sp modelId="{E8FFA0D3-9D0C-AF4E-BC9C-A5615F0BB6B3}">
      <dsp:nvSpPr>
        <dsp:cNvPr id="0" name=""/>
        <dsp:cNvSpPr/>
      </dsp:nvSpPr>
      <dsp:spPr>
        <a:xfrm>
          <a:off x="2718620" y="725385"/>
          <a:ext cx="5362002" cy="5056631"/>
        </a:xfrm>
        <a:prstGeom prst="pie">
          <a:avLst>
            <a:gd name="adj1" fmla="val 7560000"/>
            <a:gd name="adj2" fmla="val 1188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Focused elective time</a:t>
          </a:r>
        </a:p>
      </dsp:txBody>
      <dsp:txXfrm>
        <a:off x="2973954" y="3012909"/>
        <a:ext cx="1595833" cy="1270177"/>
      </dsp:txXfrm>
    </dsp:sp>
    <dsp:sp modelId="{3F7C9D2E-F193-484C-A43B-378D082F4DA8}">
      <dsp:nvSpPr>
        <dsp:cNvPr id="0" name=""/>
        <dsp:cNvSpPr/>
      </dsp:nvSpPr>
      <dsp:spPr>
        <a:xfrm>
          <a:off x="2654705" y="725385"/>
          <a:ext cx="5489833" cy="5056631"/>
        </a:xfrm>
        <a:prstGeom prst="pie">
          <a:avLst>
            <a:gd name="adj1" fmla="val 11880000"/>
            <a:gd name="adj2" fmla="val 16200000"/>
          </a:avLst>
        </a:prstGeom>
        <a:solidFill>
          <a:schemeClr val="accent1">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Clear goals and expectations</a:t>
          </a:r>
        </a:p>
      </dsp:txBody>
      <dsp:txXfrm>
        <a:off x="3455305" y="1495920"/>
        <a:ext cx="1862622" cy="11738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F2644-2863-F044-8175-C9C356985A70}">
      <dsp:nvSpPr>
        <dsp:cNvPr id="0" name=""/>
        <dsp:cNvSpPr/>
      </dsp:nvSpPr>
      <dsp:spPr>
        <a:xfrm>
          <a:off x="1119508" y="12427"/>
          <a:ext cx="4543970" cy="4543970"/>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en-US" sz="4000" kern="1200" dirty="0"/>
            <a:t>Block? </a:t>
          </a:r>
        </a:p>
      </dsp:txBody>
      <dsp:txXfrm>
        <a:off x="1754026" y="548259"/>
        <a:ext cx="2619947" cy="3472307"/>
      </dsp:txXfrm>
    </dsp:sp>
    <dsp:sp modelId="{C15118B7-447C-B041-ADCA-2F7F9090256E}">
      <dsp:nvSpPr>
        <dsp:cNvPr id="0" name=""/>
        <dsp:cNvSpPr/>
      </dsp:nvSpPr>
      <dsp:spPr>
        <a:xfrm>
          <a:off x="4343163" y="74611"/>
          <a:ext cx="4646528" cy="4419602"/>
        </a:xfrm>
        <a:prstGeom prst="ellipse">
          <a:avLst/>
        </a:prstGeom>
        <a:solidFill>
          <a:schemeClr val="accent4">
            <a:lumMod val="40000"/>
            <a:lumOff val="60000"/>
            <a:alpha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en-US" sz="4000" kern="1200" dirty="0"/>
            <a:t>Longitudinal?</a:t>
          </a:r>
        </a:p>
      </dsp:txBody>
      <dsp:txXfrm>
        <a:off x="5661772" y="595777"/>
        <a:ext cx="2679079" cy="33772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06E07-9721-674D-AFE4-F06A1ECB7303}">
      <dsp:nvSpPr>
        <dsp:cNvPr id="0" name=""/>
        <dsp:cNvSpPr/>
      </dsp:nvSpPr>
      <dsp:spPr>
        <a:xfrm>
          <a:off x="0" y="4"/>
          <a:ext cx="10868369" cy="62994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Maternal-Child Health (OB)</a:t>
          </a:r>
        </a:p>
      </dsp:txBody>
      <dsp:txXfrm>
        <a:off x="30752" y="30756"/>
        <a:ext cx="10806865" cy="568445"/>
      </dsp:txXfrm>
    </dsp:sp>
    <dsp:sp modelId="{7C824530-C997-D54D-B815-840EB902D2E3}">
      <dsp:nvSpPr>
        <dsp:cNvPr id="0" name=""/>
        <dsp:cNvSpPr/>
      </dsp:nvSpPr>
      <dsp:spPr>
        <a:xfrm>
          <a:off x="0" y="644311"/>
          <a:ext cx="10868369" cy="62994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Sports and Exercise Medicine</a:t>
          </a:r>
        </a:p>
      </dsp:txBody>
      <dsp:txXfrm>
        <a:off x="30752" y="675063"/>
        <a:ext cx="10806865" cy="568445"/>
      </dsp:txXfrm>
    </dsp:sp>
    <dsp:sp modelId="{17070740-2E63-3F41-A1EB-515C092478EA}">
      <dsp:nvSpPr>
        <dsp:cNvPr id="0" name=""/>
        <dsp:cNvSpPr/>
      </dsp:nvSpPr>
      <dsp:spPr>
        <a:xfrm>
          <a:off x="0" y="1288618"/>
          <a:ext cx="10868369" cy="629949"/>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Leadership/Faculty Development</a:t>
          </a:r>
        </a:p>
      </dsp:txBody>
      <dsp:txXfrm>
        <a:off x="30752" y="1319370"/>
        <a:ext cx="10806865" cy="568445"/>
      </dsp:txXfrm>
    </dsp:sp>
    <dsp:sp modelId="{5196B3E0-3605-414A-9605-2D44BD6C1808}">
      <dsp:nvSpPr>
        <dsp:cNvPr id="0" name=""/>
        <dsp:cNvSpPr/>
      </dsp:nvSpPr>
      <dsp:spPr>
        <a:xfrm>
          <a:off x="0" y="1932925"/>
          <a:ext cx="10868369" cy="629949"/>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HIV</a:t>
          </a:r>
        </a:p>
      </dsp:txBody>
      <dsp:txXfrm>
        <a:off x="30752" y="1963677"/>
        <a:ext cx="10806865" cy="568445"/>
      </dsp:txXfrm>
    </dsp:sp>
    <dsp:sp modelId="{25D88A8C-9701-8B4A-BAE5-68BB634A2E40}">
      <dsp:nvSpPr>
        <dsp:cNvPr id="0" name=""/>
        <dsp:cNvSpPr/>
      </dsp:nvSpPr>
      <dsp:spPr>
        <a:xfrm>
          <a:off x="0" y="2577232"/>
          <a:ext cx="10868369" cy="629949"/>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Addiction Medicine</a:t>
          </a:r>
        </a:p>
      </dsp:txBody>
      <dsp:txXfrm>
        <a:off x="30752" y="2607984"/>
        <a:ext cx="10806865" cy="568445"/>
      </dsp:txXfrm>
    </dsp:sp>
    <dsp:sp modelId="{D0350718-DCB7-7B4A-8ACF-60B5DABBF12A}">
      <dsp:nvSpPr>
        <dsp:cNvPr id="0" name=""/>
        <dsp:cNvSpPr/>
      </dsp:nvSpPr>
      <dsp:spPr>
        <a:xfrm>
          <a:off x="0" y="3221539"/>
          <a:ext cx="10868369" cy="62994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Integrative Medicine</a:t>
          </a:r>
        </a:p>
      </dsp:txBody>
      <dsp:txXfrm>
        <a:off x="30752" y="3252291"/>
        <a:ext cx="10806865" cy="568445"/>
      </dsp:txXfrm>
    </dsp:sp>
    <dsp:sp modelId="{153DC615-0A3F-3A47-A2F3-62AFCED3FC56}">
      <dsp:nvSpPr>
        <dsp:cNvPr id="0" name=""/>
        <dsp:cNvSpPr/>
      </dsp:nvSpPr>
      <dsp:spPr>
        <a:xfrm>
          <a:off x="0" y="3865845"/>
          <a:ext cx="10868369" cy="62994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Other by design</a:t>
          </a:r>
        </a:p>
      </dsp:txBody>
      <dsp:txXfrm>
        <a:off x="30752" y="3896597"/>
        <a:ext cx="10806865" cy="5684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501F3-6EF8-204A-A491-83AAD7AF726A}">
      <dsp:nvSpPr>
        <dsp:cNvPr id="0" name=""/>
        <dsp:cNvSpPr/>
      </dsp:nvSpPr>
      <dsp:spPr>
        <a:xfrm rot="10800000">
          <a:off x="2108897" y="736"/>
          <a:ext cx="7227465" cy="1153782"/>
        </a:xfrm>
        <a:prstGeom prst="homePlat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786"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Inpatient mini-didactics</a:t>
          </a:r>
        </a:p>
      </dsp:txBody>
      <dsp:txXfrm rot="10800000">
        <a:off x="2397342" y="736"/>
        <a:ext cx="6939020" cy="1153782"/>
      </dsp:txXfrm>
    </dsp:sp>
    <dsp:sp modelId="{E39141E5-8EB0-4D46-8037-4B6406070DF6}">
      <dsp:nvSpPr>
        <dsp:cNvPr id="0" name=""/>
        <dsp:cNvSpPr/>
      </dsp:nvSpPr>
      <dsp:spPr>
        <a:xfrm>
          <a:off x="1532006" y="736"/>
          <a:ext cx="1153782" cy="1153782"/>
        </a:xfrm>
        <a:prstGeom prst="ellipse">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92FF04-9EFA-7D49-A3CE-BAE28970B9B1}">
      <dsp:nvSpPr>
        <dsp:cNvPr id="0" name=""/>
        <dsp:cNvSpPr/>
      </dsp:nvSpPr>
      <dsp:spPr>
        <a:xfrm rot="10800000">
          <a:off x="2108897" y="1480508"/>
          <a:ext cx="7227465" cy="1153782"/>
        </a:xfrm>
        <a:prstGeom prst="homePlat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786"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Outpatient case based noon conferences</a:t>
          </a:r>
        </a:p>
      </dsp:txBody>
      <dsp:txXfrm rot="10800000">
        <a:off x="2397342" y="1480508"/>
        <a:ext cx="6939020" cy="1153782"/>
      </dsp:txXfrm>
    </dsp:sp>
    <dsp:sp modelId="{5B40CFB5-7885-CE48-8EB1-7D873114AA93}">
      <dsp:nvSpPr>
        <dsp:cNvPr id="0" name=""/>
        <dsp:cNvSpPr/>
      </dsp:nvSpPr>
      <dsp:spPr>
        <a:xfrm>
          <a:off x="1532006" y="1480508"/>
          <a:ext cx="1153782" cy="1153782"/>
        </a:xfrm>
        <a:prstGeom prst="ellipse">
          <a:avLst/>
        </a:prstGeom>
        <a:solidFill>
          <a:schemeClr val="accent3">
            <a:tint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CE4D21-8B7F-D141-BE03-C69A364FCB17}">
      <dsp:nvSpPr>
        <dsp:cNvPr id="0" name=""/>
        <dsp:cNvSpPr/>
      </dsp:nvSpPr>
      <dsp:spPr>
        <a:xfrm rot="10800000">
          <a:off x="2108897" y="2960280"/>
          <a:ext cx="7227465" cy="1153782"/>
        </a:xfrm>
        <a:prstGeom prst="homePlat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786"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Weekly half-day</a:t>
          </a:r>
        </a:p>
      </dsp:txBody>
      <dsp:txXfrm rot="10800000">
        <a:off x="2397342" y="2960280"/>
        <a:ext cx="6939020" cy="1153782"/>
      </dsp:txXfrm>
    </dsp:sp>
    <dsp:sp modelId="{91518569-6DB4-2741-819C-95911700FE93}">
      <dsp:nvSpPr>
        <dsp:cNvPr id="0" name=""/>
        <dsp:cNvSpPr/>
      </dsp:nvSpPr>
      <dsp:spPr>
        <a:xfrm>
          <a:off x="1532006" y="2960280"/>
          <a:ext cx="1153782" cy="1153782"/>
        </a:xfrm>
        <a:prstGeom prst="ellipse">
          <a:avLst/>
        </a:prstGeom>
        <a:solidFill>
          <a:schemeClr val="accent4">
            <a:tint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765AEC-5258-3B4E-801C-1F6E9EFE6099}">
      <dsp:nvSpPr>
        <dsp:cNvPr id="0" name=""/>
        <dsp:cNvSpPr/>
      </dsp:nvSpPr>
      <dsp:spPr>
        <a:xfrm>
          <a:off x="4071984" y="54101"/>
          <a:ext cx="2813304" cy="2813304"/>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Quarterly sessions as a class</a:t>
          </a:r>
        </a:p>
      </dsp:txBody>
      <dsp:txXfrm>
        <a:off x="4396596" y="432815"/>
        <a:ext cx="2164080" cy="892683"/>
      </dsp:txXfrm>
    </dsp:sp>
    <dsp:sp modelId="{30A1DD0E-1B61-BF4C-B4AB-AD93038045F5}">
      <dsp:nvSpPr>
        <dsp:cNvPr id="0" name=""/>
        <dsp:cNvSpPr/>
      </dsp:nvSpPr>
      <dsp:spPr>
        <a:xfrm>
          <a:off x="5000101" y="1298447"/>
          <a:ext cx="3445762" cy="2813304"/>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Personal days</a:t>
          </a:r>
        </a:p>
      </dsp:txBody>
      <dsp:txXfrm>
        <a:off x="6855512" y="1623059"/>
        <a:ext cx="1325293" cy="2164080"/>
      </dsp:txXfrm>
    </dsp:sp>
    <dsp:sp modelId="{866F8000-D794-D343-AC47-3C1A99F31ADF}">
      <dsp:nvSpPr>
        <dsp:cNvPr id="0" name=""/>
        <dsp:cNvSpPr/>
      </dsp:nvSpPr>
      <dsp:spPr>
        <a:xfrm>
          <a:off x="4071984" y="2542793"/>
          <a:ext cx="2813304" cy="2813304"/>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Accommodation for appointments</a:t>
          </a:r>
        </a:p>
      </dsp:txBody>
      <dsp:txXfrm>
        <a:off x="4396596" y="4084701"/>
        <a:ext cx="2164080" cy="892683"/>
      </dsp:txXfrm>
    </dsp:sp>
    <dsp:sp modelId="{04AE5EDF-824F-DB4F-8742-3438988BBF3A}">
      <dsp:nvSpPr>
        <dsp:cNvPr id="0" name=""/>
        <dsp:cNvSpPr/>
      </dsp:nvSpPr>
      <dsp:spPr>
        <a:xfrm>
          <a:off x="2631143" y="1298447"/>
          <a:ext cx="3206294" cy="2813304"/>
        </a:xfrm>
        <a:prstGeom prst="ellipse">
          <a:avLst/>
        </a:prstGeom>
        <a:solidFill>
          <a:schemeClr val="accent5">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Teamwork</a:t>
          </a:r>
        </a:p>
      </dsp:txBody>
      <dsp:txXfrm>
        <a:off x="2877781" y="1623059"/>
        <a:ext cx="1233190" cy="216408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5052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5231648" y="0"/>
            <a:ext cx="4002299" cy="350520"/>
          </a:xfrm>
          <a:prstGeom prst="rect">
            <a:avLst/>
          </a:prstGeom>
        </p:spPr>
        <p:txBody>
          <a:bodyPr vert="horz" lIns="91440" tIns="45720" rIns="91440" bIns="45720" rtlCol="0"/>
          <a:lstStyle>
            <a:lvl1pPr algn="r">
              <a:defRPr sz="1200"/>
            </a:lvl1pPr>
          </a:lstStyle>
          <a:p>
            <a:endParaRPr dirty="0"/>
          </a:p>
        </p:txBody>
      </p:sp>
      <p:sp>
        <p:nvSpPr>
          <p:cNvPr id="4" name="Footer Placeholder 3"/>
          <p:cNvSpPr>
            <a:spLocks noGrp="1"/>
          </p:cNvSpPr>
          <p:nvPr>
            <p:ph type="ftr" sz="quarter" idx="2"/>
          </p:nvPr>
        </p:nvSpPr>
        <p:spPr>
          <a:xfrm>
            <a:off x="0" y="6658664"/>
            <a:ext cx="4002299" cy="35052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5231648" y="6658664"/>
            <a:ext cx="4002299" cy="350520"/>
          </a:xfrm>
          <a:prstGeom prst="rect">
            <a:avLst/>
          </a:prstGeom>
        </p:spPr>
        <p:txBody>
          <a:bodyPr vert="horz" lIns="91440" tIns="45720" rIns="91440" bIns="45720" rtlCol="0" anchor="b"/>
          <a:lstStyle>
            <a:lvl1pPr algn="r">
              <a:defRPr sz="1200"/>
            </a:lvl1pPr>
          </a:lstStyle>
          <a:p>
            <a:fld id="{A850423A-8BCE-448E-A97B-03A88B2B12C1}" type="slidenum">
              <a:rPr/>
              <a:t>‹#›</a:t>
            </a:fld>
            <a:endParaRPr dirty="0"/>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5052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231648" y="0"/>
            <a:ext cx="4002299" cy="350520"/>
          </a:xfrm>
          <a:prstGeom prst="rect">
            <a:avLst/>
          </a:prstGeom>
        </p:spPr>
        <p:txBody>
          <a:bodyPr vert="horz" lIns="91440" tIns="45720" rIns="91440" bIns="45720" rtlCol="0"/>
          <a:lstStyle>
            <a:lvl1pPr algn="r">
              <a:defRPr sz="1200"/>
            </a:lvl1pPr>
          </a:lstStyle>
          <a:p>
            <a:endParaRPr dirty="0"/>
          </a:p>
        </p:txBody>
      </p:sp>
      <p:sp>
        <p:nvSpPr>
          <p:cNvPr id="4" name="Slide Image Placeholder 3"/>
          <p:cNvSpPr>
            <a:spLocks noGrp="1" noRot="1" noChangeAspect="1"/>
          </p:cNvSpPr>
          <p:nvPr>
            <p:ph type="sldImg" idx="2"/>
          </p:nvPr>
        </p:nvSpPr>
        <p:spPr>
          <a:xfrm>
            <a:off x="2282825" y="525463"/>
            <a:ext cx="4670425" cy="26289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23608" y="3329941"/>
            <a:ext cx="7388860" cy="315468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6658664"/>
            <a:ext cx="4002299" cy="35052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231648" y="6658664"/>
            <a:ext cx="4002299" cy="350520"/>
          </a:xfrm>
          <a:prstGeom prst="rect">
            <a:avLst/>
          </a:prstGeom>
        </p:spPr>
        <p:txBody>
          <a:bodyPr vert="horz" lIns="91440" tIns="45720" rIns="91440" bIns="45720" rtlCol="0" anchor="b"/>
          <a:lstStyle>
            <a:lvl1pPr algn="r">
              <a:defRPr sz="1200"/>
            </a:lvl1pPr>
          </a:lstStyle>
          <a:p>
            <a:fld id="{01F2A70B-78F2-4DCF-B53B-C990D2FAFB8A}" type="slidenum">
              <a:rPr/>
              <a:t>‹#›</a:t>
            </a:fld>
            <a:endParaRPr dirty="0"/>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Hello, my name is Rae Wright. I am the faculty in charge of education and resident curriculum. My job is to work with the program director, residency coordinator and the scheduling team to create and sustain a dynamic curriculum that meets the needs of our residents and our community. I have been at FMSW for over 20 years and, I definitely feel like I am part of a big extended family. I also work with the UW as the faculty in charge of curriculum development for the faculty development fellowship program.</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F2A70B-78F2-4DCF-B53B-C990D2FAFB8A}" type="slidenum">
              <a:rPr lang="en-US" smtClean="0"/>
              <a:t>1</a:t>
            </a:fld>
            <a:endParaRPr lang="en-US" dirty="0"/>
          </a:p>
        </p:txBody>
      </p:sp>
    </p:spTree>
    <p:extLst>
      <p:ext uri="{BB962C8B-B14F-4D97-AF65-F5344CB8AC3E}">
        <p14:creationId xmlns:p14="http://schemas.microsoft.com/office/powerpoint/2010/main" val="1594082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 example of an R-2 schedule. The structure is primarily the same as that of an R-1, with 2 specific additions I want to highlight. R-2s residents start off with 3-week of professional development. This is done as a group by all R-2s to help establish their individual priorities for the remainder of their training. Residents work on their CV, start  long term QI projects and plot elective time. The Second addition I want to mention is that of 1 Week blocks of nights. While our program does not require an inpatient medicine </a:t>
            </a:r>
            <a:r>
              <a:rPr lang="en-US" dirty="0" err="1"/>
              <a:t>nightfloat</a:t>
            </a:r>
            <a:r>
              <a:rPr lang="en-US" dirty="0"/>
              <a:t> experience, we do have weeks of nights spent in house covering our MCH service. Each R-2 and R-3 resident will spend 3 weeks covering this MCH service spaced out over each of the 2 years. The R-2 year also has a bit less inpatient focus overall compared to the R-1 year.</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F2A70B-78F2-4DCF-B53B-C990D2FAFB8A}" type="slidenum">
              <a:rPr lang="en-US" smtClean="0"/>
              <a:t>10</a:t>
            </a:fld>
            <a:endParaRPr lang="en-US" dirty="0"/>
          </a:p>
        </p:txBody>
      </p:sp>
    </p:spTree>
    <p:extLst>
      <p:ext uri="{BB962C8B-B14F-4D97-AF65-F5344CB8AC3E}">
        <p14:creationId xmlns:p14="http://schemas.microsoft.com/office/powerpoint/2010/main" val="1605801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shows the R-3 schedule. Highlights here include less inpatient time and the vast majority of elective time. There is a wide variety of elective choices we provide, or residents can create their own. We have found over time that reserving this time for the R-3 year facilitates elective choices that are better targeted to the individual resident as they are fine tuning their residency experience and moving toward their final goals. </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F2A70B-78F2-4DCF-B53B-C990D2FAFB8A}" type="slidenum">
              <a:rPr lang="en-US" smtClean="0"/>
              <a:t>11</a:t>
            </a:fld>
            <a:endParaRPr lang="en-US" dirty="0"/>
          </a:p>
        </p:txBody>
      </p:sp>
    </p:spTree>
    <p:extLst>
      <p:ext uri="{BB962C8B-B14F-4D97-AF65-F5344CB8AC3E}">
        <p14:creationId xmlns:p14="http://schemas.microsoft.com/office/powerpoint/2010/main" val="3445075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our robust curriculum we just reviewed, we also offer Areas of Concentration, known as AOCs. These are offered to those who are interested in focusing their efforts in one particular area. What we see here are examples of AOCs that are most commonly done in our program. If interested, residents are asked to let us know at the beginning of their R-2 year and are then matched with a faculty with additional expertise in that area for mentorship. Each AOC has its own set of goals and objectives and requires the use of 4-8 weeks of focused elective time to meet requirements.</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F2A70B-78F2-4DCF-B53B-C990D2FAFB8A}" type="slidenum">
              <a:rPr lang="en-US" smtClean="0"/>
              <a:t>12</a:t>
            </a:fld>
            <a:endParaRPr lang="en-US" dirty="0"/>
          </a:p>
        </p:txBody>
      </p:sp>
    </p:spTree>
    <p:extLst>
      <p:ext uri="{BB962C8B-B14F-4D97-AF65-F5344CB8AC3E}">
        <p14:creationId xmlns:p14="http://schemas.microsoft.com/office/powerpoint/2010/main" val="1193374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last part of the curriculum I want to touch on is our didactics. Our didactics are also done both longitudinally and in blocks. Inpatient rotations have a daily, targeted didactic component. Our clinic based noon conferences are done 1-2 days per week focused on outpatient topics that are case-based. Additionally, we have weekly Teaching Afternoons that provide more focused group time. Most of our didactics are done in person, and supplemented with video conferencing when needed.</a:t>
            </a:r>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endParaRPr lang="en-US" dirty="0"/>
          </a:p>
        </p:txBody>
      </p:sp>
      <p:sp>
        <p:nvSpPr>
          <p:cNvPr id="6" name="Slide Number Placeholder 5"/>
          <p:cNvSpPr>
            <a:spLocks noGrp="1"/>
          </p:cNvSpPr>
          <p:nvPr>
            <p:ph type="sldNum" sz="quarter" idx="5"/>
          </p:nvPr>
        </p:nvSpPr>
        <p:spPr/>
        <p:txBody>
          <a:bodyPr/>
          <a:lstStyle/>
          <a:p>
            <a:fld id="{01F2A70B-78F2-4DCF-B53B-C990D2FAFB8A}" type="slidenum">
              <a:rPr lang="en-US" smtClean="0"/>
              <a:t>13</a:t>
            </a:fld>
            <a:endParaRPr lang="en-US" dirty="0"/>
          </a:p>
        </p:txBody>
      </p:sp>
    </p:spTree>
    <p:extLst>
      <p:ext uri="{BB962C8B-B14F-4D97-AF65-F5344CB8AC3E}">
        <p14:creationId xmlns:p14="http://schemas.microsoft.com/office/powerpoint/2010/main" val="388497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newest addition to the curriculum is dedicated HSM, QI, pop health, and scholarly activity. This is a longitudinal curriculum that residents attend weekly as a group with 1-2 faculty assigned to provide structured teaching and process development in these areas. </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F2A70B-78F2-4DCF-B53B-C990D2FAFB8A}" type="slidenum">
              <a:rPr lang="en-US" smtClean="0"/>
              <a:t>14</a:t>
            </a:fld>
            <a:endParaRPr lang="en-US" dirty="0"/>
          </a:p>
        </p:txBody>
      </p:sp>
    </p:spTree>
    <p:extLst>
      <p:ext uri="{BB962C8B-B14F-4D97-AF65-F5344CB8AC3E}">
        <p14:creationId xmlns:p14="http://schemas.microsoft.com/office/powerpoint/2010/main" val="3173375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want to foster an atmosphere of healthy residents in mind, body and spirit. </a:t>
            </a:r>
          </a:p>
          <a:p>
            <a:r>
              <a:rPr lang="en-US" dirty="0"/>
              <a:t>In addition to our curriculum design, we strive to create opportunities to allow individual residents respite when needed. </a:t>
            </a:r>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endParaRPr lang="en-US" dirty="0"/>
          </a:p>
        </p:txBody>
      </p:sp>
      <p:sp>
        <p:nvSpPr>
          <p:cNvPr id="6" name="Slide Number Placeholder 5"/>
          <p:cNvSpPr>
            <a:spLocks noGrp="1"/>
          </p:cNvSpPr>
          <p:nvPr>
            <p:ph type="sldNum" sz="quarter" idx="5"/>
          </p:nvPr>
        </p:nvSpPr>
        <p:spPr/>
        <p:txBody>
          <a:bodyPr/>
          <a:lstStyle/>
          <a:p>
            <a:fld id="{01F2A70B-78F2-4DCF-B53B-C990D2FAFB8A}" type="slidenum">
              <a:rPr lang="en-US" smtClean="0"/>
              <a:t>15</a:t>
            </a:fld>
            <a:endParaRPr lang="en-US" dirty="0"/>
          </a:p>
        </p:txBody>
      </p:sp>
    </p:spTree>
    <p:extLst>
      <p:ext uri="{BB962C8B-B14F-4D97-AF65-F5344CB8AC3E}">
        <p14:creationId xmlns:p14="http://schemas.microsoft.com/office/powerpoint/2010/main" val="1070200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I know this is a lot to cover, so want to emphasize 3 things that I think best describe our curriculum:</a:t>
            </a:r>
          </a:p>
          <a:p>
            <a:r>
              <a:rPr lang="en-US" dirty="0"/>
              <a:t>1.	We provide a combination of longitudinal and block experiences</a:t>
            </a:r>
          </a:p>
          <a:p>
            <a:r>
              <a:rPr lang="en-US" dirty="0"/>
              <a:t>2.	We have a 2 week rotation schedule that promotes educational and personal balance</a:t>
            </a:r>
          </a:p>
          <a:p>
            <a:r>
              <a:rPr lang="en-US" dirty="0"/>
              <a:t>3.	And our curriculum is both structured and provides the flexibility needed to meet the education needs of our residents as a group and as individuals.</a:t>
            </a:r>
          </a:p>
          <a:p>
            <a:r>
              <a:rPr lang="en-US" dirty="0"/>
              <a:t>I appreciate your time and hope to have the opportunity to meet you in the near future. In the meantime, I hope you will reach out to us directly if you have any clarifying questions. </a:t>
            </a:r>
          </a:p>
          <a:p>
            <a:r>
              <a:rPr lang="en-US" dirty="0"/>
              <a:t>Thank you.</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endParaRPr lang="en-US" dirty="0"/>
          </a:p>
        </p:txBody>
      </p:sp>
      <p:sp>
        <p:nvSpPr>
          <p:cNvPr id="6" name="Slide Number Placeholder 5"/>
          <p:cNvSpPr>
            <a:spLocks noGrp="1"/>
          </p:cNvSpPr>
          <p:nvPr>
            <p:ph type="sldNum" sz="quarter" idx="5"/>
          </p:nvPr>
        </p:nvSpPr>
        <p:spPr/>
        <p:txBody>
          <a:bodyPr/>
          <a:lstStyle/>
          <a:p>
            <a:fld id="{01F2A70B-78F2-4DCF-B53B-C990D2FAFB8A}" type="slidenum">
              <a:rPr lang="en-US" smtClean="0"/>
              <a:t>16</a:t>
            </a:fld>
            <a:endParaRPr lang="en-US" dirty="0"/>
          </a:p>
        </p:txBody>
      </p:sp>
    </p:spTree>
    <p:extLst>
      <p:ext uri="{BB962C8B-B14F-4D97-AF65-F5344CB8AC3E}">
        <p14:creationId xmlns:p14="http://schemas.microsoft.com/office/powerpoint/2010/main" val="1472355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appreciate your time and hope to have the opportunity to meet you in the near future. In the meantime, I hope you will reach out to us directly if you have any clarifying questions. </a:t>
            </a:r>
          </a:p>
          <a:p>
            <a:r>
              <a:rPr lang="en-US" dirty="0"/>
              <a:t>Thank you.</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endParaRPr lang="en-US" dirty="0"/>
          </a:p>
        </p:txBody>
      </p:sp>
      <p:sp>
        <p:nvSpPr>
          <p:cNvPr id="6" name="Slide Number Placeholder 5"/>
          <p:cNvSpPr>
            <a:spLocks noGrp="1"/>
          </p:cNvSpPr>
          <p:nvPr>
            <p:ph type="sldNum" sz="quarter" idx="5"/>
          </p:nvPr>
        </p:nvSpPr>
        <p:spPr/>
        <p:txBody>
          <a:bodyPr/>
          <a:lstStyle/>
          <a:p>
            <a:fld id="{01F2A70B-78F2-4DCF-B53B-C990D2FAFB8A}" type="slidenum">
              <a:rPr lang="en-US" smtClean="0"/>
              <a:t>17</a:t>
            </a:fld>
            <a:endParaRPr lang="en-US" dirty="0"/>
          </a:p>
        </p:txBody>
      </p:sp>
    </p:spTree>
    <p:extLst>
      <p:ext uri="{BB962C8B-B14F-4D97-AF65-F5344CB8AC3E}">
        <p14:creationId xmlns:p14="http://schemas.microsoft.com/office/powerpoint/2010/main" val="3300532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what do I mean by curriculum? </a:t>
            </a:r>
          </a:p>
          <a:p>
            <a:r>
              <a:rPr lang="en-US" sz="1200" kern="1200" dirty="0">
                <a:solidFill>
                  <a:schemeClr val="tx1"/>
                </a:solidFill>
                <a:effectLst/>
                <a:latin typeface="+mn-lt"/>
                <a:ea typeface="+mn-ea"/>
                <a:cs typeface="+mn-cs"/>
              </a:rPr>
              <a:t>Multiple factors go into creating a curriculum, starting with the ACGME requirements. These have been substantially updated this year and we are ready and excite to meet the challenge.  After that, it all depends on the strengths and expertise of the institution and the faculty and residents you’ll be working with, combined with the needs of the patients and community which we all serve.</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F2A70B-78F2-4DCF-B53B-C990D2FAFB8A}" type="slidenum">
              <a:rPr lang="en-US" smtClean="0"/>
              <a:t>2</a:t>
            </a:fld>
            <a:endParaRPr lang="en-US" dirty="0"/>
          </a:p>
        </p:txBody>
      </p:sp>
    </p:spTree>
    <p:extLst>
      <p:ext uri="{BB962C8B-B14F-4D97-AF65-F5344CB8AC3E}">
        <p14:creationId xmlns:p14="http://schemas.microsoft.com/office/powerpoint/2010/main" val="1237670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blocks represent the major categories within our curriculum. Most of the time in our program is focused on these areas, which a particular focus on maximizing the Continuity Clinic experience.</a:t>
            </a:r>
          </a:p>
        </p:txBody>
      </p:sp>
      <p:sp>
        <p:nvSpPr>
          <p:cNvPr id="4" name="Slide Number Placeholder 3"/>
          <p:cNvSpPr>
            <a:spLocks noGrp="1"/>
          </p:cNvSpPr>
          <p:nvPr>
            <p:ph type="sldNum" sz="quarter" idx="10"/>
          </p:nvPr>
        </p:nvSpPr>
        <p:spPr/>
        <p:txBody>
          <a:bodyPr/>
          <a:lstStyle/>
          <a:p>
            <a:fld id="{01F2A70B-78F2-4DCF-B53B-C990D2FAFB8A}" type="slidenum">
              <a:rPr lang="en-US" smtClean="0"/>
              <a:t>3</a:t>
            </a:fld>
            <a:endParaRPr lang="en-US" dirty="0"/>
          </a:p>
        </p:txBody>
      </p:sp>
      <p:sp>
        <p:nvSpPr>
          <p:cNvPr id="5" name="Date Placeholder 4"/>
          <p:cNvSpPr>
            <a:spLocks noGrp="1"/>
          </p:cNvSpPr>
          <p:nvPr>
            <p:ph type="dt" idx="11"/>
          </p:nvPr>
        </p:nvSpPr>
        <p:spPr/>
        <p:txBody>
          <a:bodyPr/>
          <a:lstStyle/>
          <a:p>
            <a:endParaRPr lang="en-US" dirty="0"/>
          </a:p>
        </p:txBody>
      </p:sp>
      <p:sp>
        <p:nvSpPr>
          <p:cNvPr id="6" name="Header Placeholder 5"/>
          <p:cNvSpPr>
            <a:spLocks noGrp="1"/>
          </p:cNvSpPr>
          <p:nvPr>
            <p:ph type="hdr" sz="quarter" idx="12"/>
          </p:nvPr>
        </p:nvSpPr>
        <p:spPr/>
        <p:txBody>
          <a:bodyPr/>
          <a:lstStyle/>
          <a:p>
            <a:endParaRPr lang="en-US" dirty="0"/>
          </a:p>
        </p:txBody>
      </p:sp>
    </p:spTree>
    <p:extLst>
      <p:ext uri="{BB962C8B-B14F-4D97-AF65-F5344CB8AC3E}">
        <p14:creationId xmlns:p14="http://schemas.microsoft.com/office/powerpoint/2010/main" val="1986173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most medical schools, family medicine residency programs are redefining what it means to facilitate a competency based education.</a:t>
            </a:r>
          </a:p>
          <a:p>
            <a:r>
              <a:rPr lang="en-US" dirty="0"/>
              <a:t>The major components of a comp based curriculum are shown here, with the individual learning plan as the most vital piece. The </a:t>
            </a:r>
            <a:r>
              <a:rPr lang="en-US" dirty="0" err="1"/>
              <a:t>remainding</a:t>
            </a:r>
            <a:r>
              <a:rPr lang="en-US" dirty="0"/>
              <a:t> pieces provide a picture of how we focus our efforts as a program. We want our residents to not only excel while with us, but to continue to grow and excel throughout their career. </a:t>
            </a:r>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endParaRPr lang="en-US" dirty="0"/>
          </a:p>
        </p:txBody>
      </p:sp>
      <p:sp>
        <p:nvSpPr>
          <p:cNvPr id="6" name="Slide Number Placeholder 5"/>
          <p:cNvSpPr>
            <a:spLocks noGrp="1"/>
          </p:cNvSpPr>
          <p:nvPr>
            <p:ph type="sldNum" sz="quarter" idx="5"/>
          </p:nvPr>
        </p:nvSpPr>
        <p:spPr/>
        <p:txBody>
          <a:bodyPr/>
          <a:lstStyle/>
          <a:p>
            <a:fld id="{01F2A70B-78F2-4DCF-B53B-C990D2FAFB8A}" type="slidenum">
              <a:rPr lang="en-US" smtClean="0"/>
              <a:t>4</a:t>
            </a:fld>
            <a:endParaRPr lang="en-US" dirty="0"/>
          </a:p>
        </p:txBody>
      </p:sp>
    </p:spTree>
    <p:extLst>
      <p:ext uri="{BB962C8B-B14F-4D97-AF65-F5344CB8AC3E}">
        <p14:creationId xmlns:p14="http://schemas.microsoft.com/office/powerpoint/2010/main" val="2344803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we establish the “what we teach” or the </a:t>
            </a:r>
            <a:r>
              <a:rPr lang="en-US" sz="1200" i="1" kern="1200" dirty="0">
                <a:solidFill>
                  <a:schemeClr val="tx1"/>
                </a:solidFill>
                <a:effectLst/>
                <a:latin typeface="+mn-lt"/>
                <a:ea typeface="+mn-ea"/>
                <a:cs typeface="+mn-cs"/>
              </a:rPr>
              <a:t>content </a:t>
            </a:r>
            <a:r>
              <a:rPr lang="en-US" sz="1200" kern="1200" dirty="0">
                <a:solidFill>
                  <a:schemeClr val="tx1"/>
                </a:solidFill>
                <a:effectLst/>
                <a:latin typeface="+mn-lt"/>
                <a:ea typeface="+mn-ea"/>
                <a:cs typeface="+mn-cs"/>
              </a:rPr>
              <a:t>of the curriculum, we have to put a structure together that provides the framework for “how we teach”.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have likely heard programs describe themselves as primarily “block” or primarily “longitudinal”. We think of ourselves as somewhere in between, hopefully combining the best aspects of each.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next few slides will help explain this more.</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F2A70B-78F2-4DCF-B53B-C990D2FAFB8A}" type="slidenum">
              <a:rPr lang="en-US" smtClean="0"/>
              <a:t>5</a:t>
            </a:fld>
            <a:endParaRPr lang="en-US" dirty="0"/>
          </a:p>
        </p:txBody>
      </p:sp>
    </p:spTree>
    <p:extLst>
      <p:ext uri="{BB962C8B-B14F-4D97-AF65-F5344CB8AC3E}">
        <p14:creationId xmlns:p14="http://schemas.microsoft.com/office/powerpoint/2010/main" val="3961984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table provides an overview of which experiences are primarily taught in block rotation format in our program. You can see here a list of the various curricular areas that are organized as 1 or 2 week blocks and how many weeks each are included in each academic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want to specifically draw you attention to the blocks with the letters LFM. This is our </a:t>
            </a:r>
            <a:r>
              <a:rPr lang="en-US" dirty="0" err="1"/>
              <a:t>Longit</a:t>
            </a:r>
            <a:r>
              <a:rPr lang="en-US" dirty="0"/>
              <a:t> Family Med experience with a focus on continuity clinic and other educational experiences that are more difficult to schedule in a traditional block format. Most of the short blocks on this table are dedicated to inpatient experiences where a more intense immersion experience might work better.</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F2A70B-78F2-4DCF-B53B-C990D2FAFB8A}" type="slidenum">
              <a:rPr lang="en-US" smtClean="0"/>
              <a:t>6</a:t>
            </a:fld>
            <a:endParaRPr lang="en-US" dirty="0"/>
          </a:p>
        </p:txBody>
      </p:sp>
    </p:spTree>
    <p:extLst>
      <p:ext uri="{BB962C8B-B14F-4D97-AF65-F5344CB8AC3E}">
        <p14:creationId xmlns:p14="http://schemas.microsoft.com/office/powerpoint/2010/main" val="3152741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table shows the experiences that are integrated and primarily taught longitudinally. This allows more flexibility with scheduling and provides more opportunities that as mentioned </a:t>
            </a:r>
            <a:r>
              <a:rPr lang="en-US" dirty="0" err="1"/>
              <a:t>befofe</a:t>
            </a:r>
            <a:r>
              <a:rPr lang="en-US" dirty="0"/>
              <a:t>, might not otherwise be available if done in block format. Our scheduling team keeps a massive spreadsheet to keep up with exactly how many times each resident has with each of these sessions, assuring that everyone has the same number of sessions at the end of residency.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Briefly, let’s look at what 2 weeks on LFM might look like:</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F2A70B-78F2-4DCF-B53B-C990D2FAFB8A}" type="slidenum">
              <a:rPr lang="en-US" smtClean="0"/>
              <a:t>7</a:t>
            </a:fld>
            <a:endParaRPr lang="en-US" dirty="0"/>
          </a:p>
        </p:txBody>
      </p:sp>
    </p:spTree>
    <p:extLst>
      <p:ext uri="{BB962C8B-B14F-4D97-AF65-F5344CB8AC3E}">
        <p14:creationId xmlns:p14="http://schemas.microsoft.com/office/powerpoint/2010/main" val="3545259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the blocks play out in the actual schedule. This is an example of our R-1 schedule. Let’s start by getting oriented. The top row shows weeks in the academic year, in 2-week increments, divided into 3 Trimesters. The first column designates 2 residents who have this schedule for the year as either track A-1 or B-1. This slide shows 2 schedules, for 2 of our 8 residents. It all fits together like a puzzle in the end, insuring we have the right number of people on each rotation and avoiding any unnecessary overlap by design. </a:t>
            </a:r>
          </a:p>
          <a:p>
            <a:r>
              <a:rPr lang="en-US" dirty="0"/>
              <a:t>If we look at this in more detail, the resident with Track A-1 schedule:</a:t>
            </a:r>
          </a:p>
          <a:p>
            <a:r>
              <a:rPr lang="en-US" dirty="0"/>
              <a:t>•	Like all R-1s, it starts with 2 weeks of Essentials. This is sort of like an extended orientation experience where our new residents spend extra time getting to know their team, completing EMR training and having some 1 on 1 time with attendings to start the year off successfully. </a:t>
            </a:r>
          </a:p>
          <a:p>
            <a:r>
              <a:rPr lang="en-US" dirty="0"/>
              <a:t>•	After this 2 week period, the blocks start to rotate in a pattern, with predominantly outpatient rotations designated with LFM alternating with more time intensive, predominantly inpatient experiences such as inpatient medicine. The goal of this pattern is 3 fold:</a:t>
            </a:r>
          </a:p>
          <a:p>
            <a:r>
              <a:rPr lang="en-US" dirty="0"/>
              <a:t>1.	It minimizes burn out from long periods of time on inpatient rotations where you don’t get to see your family or your dog or do the things you love.</a:t>
            </a:r>
          </a:p>
          <a:p>
            <a:r>
              <a:rPr lang="en-US" dirty="0"/>
              <a:t>2.	It allows more time in your continuity clinics to foster relationships with your assigned primary care patients and your clinic team</a:t>
            </a:r>
          </a:p>
          <a:p>
            <a:r>
              <a:rPr lang="en-US" dirty="0"/>
              <a:t>3.	And it provides a more even distribution of your time, so you don’t go long periods away from any particular experience. This is where the Trimesters come in, as each trimester is balanced with the others.</a:t>
            </a:r>
          </a:p>
          <a:p>
            <a:r>
              <a:rPr lang="en-US" dirty="0"/>
              <a:t>•</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F2A70B-78F2-4DCF-B53B-C990D2FAFB8A}" type="slidenum">
              <a:rPr lang="en-US" smtClean="0"/>
              <a:t>8</a:t>
            </a:fld>
            <a:endParaRPr lang="en-US" dirty="0"/>
          </a:p>
        </p:txBody>
      </p:sp>
    </p:spTree>
    <p:extLst>
      <p:ext uri="{BB962C8B-B14F-4D97-AF65-F5344CB8AC3E}">
        <p14:creationId xmlns:p14="http://schemas.microsoft.com/office/powerpoint/2010/main" val="789310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break this down more, you see can see what a particular 2 weeks of Longitudinal FM might look like. There is a focus on continuity clinic, with a few other experiences such as our BLOOM clinic which is dedicated to caring for pregnant and postpartum women with SUD,  and other sub-specialty clinics mixed in. These experiences will be sprinkled in throughout the 3 years in this way. </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F2A70B-78F2-4DCF-B53B-C990D2FAFB8A}" type="slidenum">
              <a:rPr lang="en-US" smtClean="0"/>
              <a:t>9</a:t>
            </a:fld>
            <a:endParaRPr lang="en-US" dirty="0"/>
          </a:p>
        </p:txBody>
      </p:sp>
    </p:spTree>
    <p:extLst>
      <p:ext uri="{BB962C8B-B14F-4D97-AF65-F5344CB8AC3E}">
        <p14:creationId xmlns:p14="http://schemas.microsoft.com/office/powerpoint/2010/main" val="2310865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12188825"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2189" y="6053328"/>
            <a:ext cx="2998451"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3144717" y="6044184"/>
            <a:ext cx="904410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3148780" y="4038600"/>
            <a:ext cx="8633751"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8780" y="6050037"/>
            <a:ext cx="8938472"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573" y="6068699"/>
            <a:ext cx="2742486" cy="685800"/>
          </a:xfrm>
        </p:spPr>
        <p:txBody>
          <a:bodyPr>
            <a:noAutofit/>
          </a:bodyPr>
          <a:lstStyle>
            <a:lvl1pPr algn="ctr">
              <a:defRPr sz="2000">
                <a:solidFill>
                  <a:srgbClr val="FFFFFF"/>
                </a:solidFill>
              </a:defRPr>
            </a:lvl1pPr>
          </a:lstStyle>
          <a:p>
            <a:fld id="{BCED3E41-E2DE-48B7-AD25-2C05D8372D60}" type="datetime4">
              <a:rPr lang="en-US" smtClean="0"/>
              <a:pPr/>
              <a:t>September 19, 2023</a:t>
            </a:fld>
            <a:endParaRPr lang="en-US" dirty="0"/>
          </a:p>
        </p:txBody>
      </p:sp>
      <p:sp>
        <p:nvSpPr>
          <p:cNvPr id="17" name="Footer Placeholder 16"/>
          <p:cNvSpPr>
            <a:spLocks noGrp="1"/>
          </p:cNvSpPr>
          <p:nvPr>
            <p:ph type="ftr" sz="quarter" idx="11"/>
          </p:nvPr>
        </p:nvSpPr>
        <p:spPr>
          <a:xfrm>
            <a:off x="2779800" y="236539"/>
            <a:ext cx="7821163"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10665222" y="228600"/>
            <a:ext cx="1117309" cy="381000"/>
          </a:xfrm>
        </p:spPr>
        <p:txBody>
          <a:bodyPr/>
          <a:lstStyle>
            <a:lvl1pPr>
              <a:defRPr>
                <a:solidFill>
                  <a:schemeClr val="tx2"/>
                </a:solidFill>
              </a:defRPr>
            </a:lvl1pPr>
          </a:lstStyle>
          <a:p>
            <a:fld id="{5744759D-0EFF-4FB2-9CCE-04E00944F0FE}"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AFE8FB1-0A7A-443E-AAF7-31D4FA1AA312}" type="datetimeFigureOut">
              <a:rPr lang="en-US" smtClean="0"/>
              <a:t>9/19/23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5324" y="609601"/>
            <a:ext cx="2742486"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441" y="609600"/>
            <a:ext cx="7414869"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5324" y="6248403"/>
            <a:ext cx="2945633" cy="365125"/>
          </a:xfrm>
        </p:spPr>
        <p:txBody>
          <a:bodyPr/>
          <a:lstStyle/>
          <a:p>
            <a:fld id="{9AFE8FB1-0A7A-443E-AAF7-31D4FA1AA312}" type="datetimeFigureOut">
              <a:rPr lang="en-US" smtClean="0"/>
              <a:t>9/19/23</a:t>
            </a:fld>
            <a:endParaRPr lang="en-US" dirty="0"/>
          </a:p>
        </p:txBody>
      </p:sp>
      <p:sp>
        <p:nvSpPr>
          <p:cNvPr id="5" name="Footer Placeholder 4"/>
          <p:cNvSpPr>
            <a:spLocks noGrp="1"/>
          </p:cNvSpPr>
          <p:nvPr>
            <p:ph type="ftr" sz="quarter" idx="11"/>
          </p:nvPr>
        </p:nvSpPr>
        <p:spPr>
          <a:xfrm>
            <a:off x="609443" y="6248208"/>
            <a:ext cx="7429375" cy="365125"/>
          </a:xfrm>
        </p:spPr>
        <p:txBody>
          <a:bodyPr/>
          <a:lstStyle/>
          <a:p>
            <a:endParaRPr lang="en-US" dirty="0"/>
          </a:p>
        </p:txBody>
      </p:sp>
      <p:sp>
        <p:nvSpPr>
          <p:cNvPr id="7" name="Rectangle 6"/>
          <p:cNvSpPr/>
          <p:nvPr/>
        </p:nvSpPr>
        <p:spPr bwMode="white">
          <a:xfrm>
            <a:off x="8126307" y="0"/>
            <a:ext cx="426609"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8187251" y="609600"/>
            <a:ext cx="304721"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8187251" y="0"/>
            <a:ext cx="304721"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8072912" y="103759"/>
            <a:ext cx="533400" cy="325883"/>
          </a:xfrm>
        </p:spPr>
        <p:txBody>
          <a:bodyPr/>
          <a:lstStyle/>
          <a:p>
            <a:fld id="{25BA54BD-C84D-46CE-8B72-31BFB26ABA43}"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651" y="228600"/>
            <a:ext cx="10868369"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9AFE8FB1-0A7A-443E-AAF7-31D4FA1AA312}" type="datetimeFigureOut">
              <a:rPr lang="en-US" smtClean="0"/>
              <a:t>9/19/23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5BA54BD-C84D-46CE-8B72-31BFB26ABA43}" type="slidenum">
              <a:rPr lang="en-US" smtClean="0"/>
              <a:t>‹#›</a:t>
            </a:fld>
            <a:endParaRPr lang="en-US" dirty="0"/>
          </a:p>
        </p:txBody>
      </p:sp>
      <p:sp>
        <p:nvSpPr>
          <p:cNvPr id="8" name="Content Placeholder 7"/>
          <p:cNvSpPr>
            <a:spLocks noGrp="1"/>
          </p:cNvSpPr>
          <p:nvPr>
            <p:ph sz="quarter" idx="1"/>
          </p:nvPr>
        </p:nvSpPr>
        <p:spPr>
          <a:xfrm>
            <a:off x="816651" y="1600200"/>
            <a:ext cx="10868369"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324" y="2743200"/>
            <a:ext cx="9495011"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88825"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72675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828324" y="1600200"/>
            <a:ext cx="10360501"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828324" y="1600200"/>
            <a:ext cx="10157354"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9AFE8FB1-0A7A-443E-AAF7-31D4FA1AA312}" type="datetimeFigureOut">
              <a:rPr lang="en-US" smtClean="0"/>
              <a:t>9/19/23</a:t>
            </a:fld>
            <a:endParaRPr lang="en-US" dirty="0"/>
          </a:p>
        </p:txBody>
      </p:sp>
      <p:sp>
        <p:nvSpPr>
          <p:cNvPr id="13" name="Slide Number Placeholder 12"/>
          <p:cNvSpPr>
            <a:spLocks noGrp="1"/>
          </p:cNvSpPr>
          <p:nvPr>
            <p:ph type="sldNum" sz="quarter" idx="11"/>
          </p:nvPr>
        </p:nvSpPr>
        <p:spPr>
          <a:xfrm>
            <a:off x="0" y="1752600"/>
            <a:ext cx="1726750" cy="701676"/>
          </a:xfrm>
        </p:spPr>
        <p:txBody>
          <a:bodyPr>
            <a:noAutofit/>
          </a:bodyPr>
          <a:lstStyle>
            <a:lvl1pPr>
              <a:defRPr sz="2400">
                <a:solidFill>
                  <a:srgbClr val="FFFFFF"/>
                </a:solidFill>
              </a:defRPr>
            </a:lvl1pPr>
          </a:lstStyle>
          <a:p>
            <a:fld id="{25BA54BD-C84D-46CE-8B72-31BFB26ABA43}"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588" y="1589567"/>
            <a:ext cx="5180251"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8186" y="1589567"/>
            <a:ext cx="5180251"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9AFE8FB1-0A7A-443E-AAF7-31D4FA1AA312}" type="datetimeFigureOut">
              <a:rPr lang="en-US" smtClean="0"/>
              <a:t>9/19/23</a:t>
            </a:fld>
            <a:endParaRPr lang="en-US" dirty="0"/>
          </a:p>
        </p:txBody>
      </p:sp>
      <p:sp>
        <p:nvSpPr>
          <p:cNvPr id="10" name="Slide Number Placeholder 9"/>
          <p:cNvSpPr>
            <a:spLocks noGrp="1"/>
          </p:cNvSpPr>
          <p:nvPr>
            <p:ph type="sldNum" sz="quarter" idx="16"/>
          </p:nvPr>
        </p:nvSpPr>
        <p:spPr/>
        <p:txBody>
          <a:bodyPr rtlCol="0"/>
          <a:lstStyle/>
          <a:p>
            <a:fld id="{25BA54BD-C84D-46CE-8B72-31BFB26ABA43}"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015" y="273050"/>
            <a:ext cx="10868369"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588" y="2438400"/>
            <a:ext cx="5180251"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399133" y="2438400"/>
            <a:ext cx="5180251"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9AFE8FB1-0A7A-443E-AAF7-31D4FA1AA312}" type="datetimeFigureOut">
              <a:rPr lang="en-US" smtClean="0"/>
              <a:t>9/19/23</a:t>
            </a:fld>
            <a:endParaRPr lang="en-US" dirty="0"/>
          </a:p>
        </p:txBody>
      </p:sp>
      <p:sp>
        <p:nvSpPr>
          <p:cNvPr id="12" name="Slide Number Placeholder 11"/>
          <p:cNvSpPr>
            <a:spLocks noGrp="1"/>
          </p:cNvSpPr>
          <p:nvPr>
            <p:ph type="sldNum" sz="quarter" idx="16"/>
          </p:nvPr>
        </p:nvSpPr>
        <p:spPr/>
        <p:txBody>
          <a:bodyPr rtlCol="0"/>
          <a:lstStyle/>
          <a:p>
            <a:fld id="{25BA54BD-C84D-46CE-8B72-31BFB26ABA43}"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812588" y="1752600"/>
            <a:ext cx="5180251"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399133" y="1752600"/>
            <a:ext cx="5180251"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AFE8FB1-0A7A-443E-AAF7-31D4FA1AA312}" type="datetimeFigureOut">
              <a:rPr lang="en-US" smtClean="0"/>
              <a:t>9/19/23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5BA54BD-C84D-46CE-8B72-31BFB26ABA4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E8FB1-0A7A-443E-AAF7-31D4FA1AA312}" type="datetimeFigureOut">
              <a:rPr lang="en-US" smtClean="0"/>
              <a:t>9/19/23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711015" cy="381000"/>
          </a:xfrm>
        </p:spPr>
        <p:txBody>
          <a:bodyPr/>
          <a:lstStyle>
            <a:lvl1pPr>
              <a:defRPr>
                <a:solidFill>
                  <a:schemeClr val="tx2"/>
                </a:solidFill>
              </a:defRPr>
            </a:lvl1pPr>
          </a:lstStyle>
          <a:p>
            <a:fld id="{25BA54BD-C84D-46CE-8B72-31BFB26ABA4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589" y="273050"/>
            <a:ext cx="10766795"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9AFE8FB1-0A7A-443E-AAF7-31D4FA1AA312}" type="datetimeFigureOut">
              <a:rPr lang="en-US" smtClean="0"/>
              <a:t>9/19/23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5BA54BD-C84D-46CE-8B72-31BFB26ABA43}" type="slidenum">
              <a:rPr lang="en-US" smtClean="0"/>
              <a:t>‹#›</a:t>
            </a:fld>
            <a:endParaRPr lang="en-US" dirty="0"/>
          </a:p>
        </p:txBody>
      </p:sp>
      <p:sp>
        <p:nvSpPr>
          <p:cNvPr id="3" name="Text Placeholder 2"/>
          <p:cNvSpPr>
            <a:spLocks noGrp="1"/>
          </p:cNvSpPr>
          <p:nvPr>
            <p:ph type="body" idx="2"/>
          </p:nvPr>
        </p:nvSpPr>
        <p:spPr>
          <a:xfrm>
            <a:off x="812589" y="1752600"/>
            <a:ext cx="2133044"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8780" y="1752600"/>
            <a:ext cx="8532178"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044" y="5486400"/>
            <a:ext cx="975106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89" y="4572000"/>
            <a:ext cx="12188825"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2189" y="4663440"/>
            <a:ext cx="195021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2059911" y="4654296"/>
            <a:ext cx="1012891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2133044" y="4648200"/>
            <a:ext cx="975106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29897" y="0"/>
            <a:ext cx="134077"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8329030" y="6248401"/>
            <a:ext cx="3555074" cy="365125"/>
          </a:xfrm>
        </p:spPr>
        <p:txBody>
          <a:bodyPr rtlCol="0"/>
          <a:lstStyle/>
          <a:p>
            <a:fld id="{9AFE8FB1-0A7A-443E-AAF7-31D4FA1AA312}" type="datetimeFigureOut">
              <a:rPr lang="en-US" smtClean="0"/>
              <a:t>9/19/23</a:t>
            </a:fld>
            <a:endParaRPr lang="en-US" dirty="0"/>
          </a:p>
        </p:txBody>
      </p:sp>
      <p:sp>
        <p:nvSpPr>
          <p:cNvPr id="13" name="Slide Number Placeholder 12"/>
          <p:cNvSpPr>
            <a:spLocks noGrp="1"/>
          </p:cNvSpPr>
          <p:nvPr>
            <p:ph type="sldNum" sz="quarter" idx="11"/>
          </p:nvPr>
        </p:nvSpPr>
        <p:spPr>
          <a:xfrm>
            <a:off x="0" y="4667249"/>
            <a:ext cx="1929897" cy="663578"/>
          </a:xfrm>
        </p:spPr>
        <p:txBody>
          <a:bodyPr rtlCol="0"/>
          <a:lstStyle>
            <a:lvl1pPr>
              <a:defRPr sz="2800"/>
            </a:lvl1pPr>
          </a:lstStyle>
          <a:p>
            <a:fld id="{25BA54BD-C84D-46CE-8B72-31BFB26ABA43}" type="slidenum">
              <a:rPr lang="en-US" smtClean="0"/>
              <a:t>‹#›</a:t>
            </a:fld>
            <a:endParaRPr lang="en-US" dirty="0"/>
          </a:p>
        </p:txBody>
      </p:sp>
      <p:sp>
        <p:nvSpPr>
          <p:cNvPr id="14" name="Footer Placeholder 13"/>
          <p:cNvSpPr>
            <a:spLocks noGrp="1"/>
          </p:cNvSpPr>
          <p:nvPr>
            <p:ph type="ftr" sz="quarter" idx="12"/>
          </p:nvPr>
        </p:nvSpPr>
        <p:spPr>
          <a:xfrm>
            <a:off x="2133044" y="6248207"/>
            <a:ext cx="6094413" cy="365125"/>
          </a:xfrm>
        </p:spPr>
        <p:txBody>
          <a:bodyPr rtlCol="0"/>
          <a:lstStyle/>
          <a:p>
            <a:endParaRPr lang="en-US" dirty="0"/>
          </a:p>
        </p:txBody>
      </p:sp>
      <p:sp>
        <p:nvSpPr>
          <p:cNvPr id="3" name="Picture Placeholder 2"/>
          <p:cNvSpPr>
            <a:spLocks noGrp="1"/>
          </p:cNvSpPr>
          <p:nvPr>
            <p:ph type="pic" idx="1"/>
          </p:nvPr>
        </p:nvSpPr>
        <p:spPr>
          <a:xfrm>
            <a:off x="2080226" y="0"/>
            <a:ext cx="10108599" cy="4568952"/>
          </a:xfrm>
          <a:solidFill>
            <a:schemeClr val="accent1">
              <a:tint val="40000"/>
            </a:schemeClr>
          </a:solidFill>
          <a:ln>
            <a:noFill/>
          </a:ln>
        </p:spPr>
        <p:txBody>
          <a:bodyPr/>
          <a:lstStyle>
            <a:lvl1pPr marL="0" indent="0">
              <a:buNone/>
              <a:defRPr sz="3200"/>
            </a:lvl1pPr>
          </a:lstStyle>
          <a:p>
            <a:r>
              <a:rPr kumimoji="0" lang="en-US" dirty="0"/>
              <a:t>Click icon to add picture</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588" y="228600"/>
            <a:ext cx="10868369"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651" y="1600200"/>
            <a:ext cx="10868369"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5883" y="6248401"/>
            <a:ext cx="3555074" cy="365125"/>
          </a:xfrm>
          <a:prstGeom prst="rect">
            <a:avLst/>
          </a:prstGeom>
        </p:spPr>
        <p:txBody>
          <a:bodyPr vert="horz" anchor="ctr" anchorCtr="0"/>
          <a:lstStyle>
            <a:lvl1pPr algn="l" eaLnBrk="1" latinLnBrk="0" hangingPunct="1">
              <a:defRPr kumimoji="0" sz="1400">
                <a:solidFill>
                  <a:schemeClr val="tx2"/>
                </a:solidFill>
              </a:defRPr>
            </a:lvl1pPr>
          </a:lstStyle>
          <a:p>
            <a:fld id="{9AFE8FB1-0A7A-443E-AAF7-31D4FA1AA312}" type="datetimeFigureOut">
              <a:rPr lang="en-US" smtClean="0"/>
              <a:pPr/>
              <a:t>9/19/23</a:t>
            </a:fld>
            <a:endParaRPr lang="en-US" dirty="0"/>
          </a:p>
        </p:txBody>
      </p:sp>
      <p:sp>
        <p:nvSpPr>
          <p:cNvPr id="3" name="Footer Placeholder 2"/>
          <p:cNvSpPr>
            <a:spLocks noGrp="1"/>
          </p:cNvSpPr>
          <p:nvPr>
            <p:ph type="ftr" sz="quarter" idx="3"/>
          </p:nvPr>
        </p:nvSpPr>
        <p:spPr>
          <a:xfrm>
            <a:off x="812589" y="6248207"/>
            <a:ext cx="7226228"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12188825"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711015"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787195" y="1280160"/>
            <a:ext cx="1140163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711015"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25BA54BD-C84D-46CE-8B72-31BFB26ABA43}" type="slidenum">
              <a:rPr lang="en-US" smtClean="0"/>
              <a:pPr/>
              <a:t>‹#›</a:t>
            </a:fld>
            <a:endParaRPr lang="en-US" dirty="0"/>
          </a:p>
        </p:txBody>
      </p:sp>
      <p:sp>
        <p:nvSpPr>
          <p:cNvPr id="2" name="MSIPCMContentMarking" descr="{&quot;HashCode&quot;:-1556055609,&quot;Placement&quot;:&quot;Footer&quot;,&quot;Top&quot;:522.0343,&quot;Left&quot;:0.0,&quot;SlideWidth&quot;:959,&quot;SlideHeight&quot;:540}">
            <a:extLst>
              <a:ext uri="{FF2B5EF4-FFF2-40B4-BE49-F238E27FC236}">
                <a16:creationId xmlns:a16="http://schemas.microsoft.com/office/drawing/2014/main" id="{552F36AF-0530-4539-A9C9-68060F26D3C6}"/>
              </a:ext>
            </a:extLst>
          </p:cNvPr>
          <p:cNvSpPr txBox="1"/>
          <p:nvPr userDrawn="1"/>
        </p:nvSpPr>
        <p:spPr>
          <a:xfrm>
            <a:off x="0" y="6629836"/>
            <a:ext cx="5359939" cy="228163"/>
          </a:xfrm>
          <a:prstGeom prst="rect">
            <a:avLst/>
          </a:prstGeom>
          <a:noFill/>
        </p:spPr>
        <p:txBody>
          <a:bodyPr vert="horz" wrap="square" lIns="0" tIns="0" rIns="0" bIns="0" rtlCol="0" anchor="ctr" anchorCtr="1">
            <a:spAutoFit/>
          </a:bodyPr>
          <a:lstStyle/>
          <a:p>
            <a:pPr algn="l">
              <a:spcBef>
                <a:spcPts val="0"/>
              </a:spcBef>
              <a:spcAft>
                <a:spcPts val="0"/>
              </a:spcAft>
            </a:pPr>
            <a:r>
              <a:rPr lang="en-US" sz="800" dirty="0">
                <a:solidFill>
                  <a:srgbClr val="2C3E50"/>
                </a:solidFill>
                <a:latin typeface="Calibri" panose="020F0502020204030204" pitchFamily="34" charset="0"/>
              </a:rPr>
              <a:t>Sensitivity: General Business Use.  This document contains proprietary information and is intended for business use only. </a:t>
            </a: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7.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8.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5.png"/><Relationship Id="rId4" Type="http://schemas.openxmlformats.org/officeDocument/2006/relationships/notesSlide" Target="../notesSlides/notesSlide12.xml"/><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5.png"/><Relationship Id="rId4" Type="http://schemas.openxmlformats.org/officeDocument/2006/relationships/notesSlide" Target="../notesSlides/notesSlide13.xml"/><Relationship Id="rId9" Type="http://schemas.microsoft.com/office/2007/relationships/diagramDrawing" Target="../diagrams/drawing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5.png"/><Relationship Id="rId4" Type="http://schemas.openxmlformats.org/officeDocument/2006/relationships/notesSlide" Target="../notesSlides/notesSlide15.xml"/><Relationship Id="rId9" Type="http://schemas.microsoft.com/office/2007/relationships/diagramDrawing" Target="../diagrams/drawing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publicdomainpictures.net/en/view-image.php?image=349538&amp;picture=thank-you-clipart" TargetMode="External"/><Relationship Id="rId5" Type="http://schemas.openxmlformats.org/officeDocument/2006/relationships/image" Target="../media/image9.jp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5.png"/><Relationship Id="rId4" Type="http://schemas.openxmlformats.org/officeDocument/2006/relationships/notesSlide" Target="../notesSlides/notesSlide4.xml"/><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9.xml"/><Relationship Id="rId7" Type="http://schemas.openxmlformats.org/officeDocument/2006/relationships/diagramQuickStyle" Target="../diagrams/quickStyle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5.png"/><Relationship Id="rId4" Type="http://schemas.openxmlformats.org/officeDocument/2006/relationships/notesSlide" Target="../notesSlides/notesSlide5.xml"/><Relationship Id="rId9" Type="http://schemas.microsoft.com/office/2007/relationships/diagramDrawing" Target="../diagrams/drawing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6.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36813" y="2324100"/>
            <a:ext cx="8077200" cy="2209800"/>
          </a:xfrm>
          <a:solidFill>
            <a:schemeClr val="tx1"/>
          </a:solidFill>
        </p:spPr>
        <p:txBody>
          <a:bodyPr>
            <a:normAutofit/>
          </a:bodyPr>
          <a:lstStyle/>
          <a:p>
            <a:pPr algn="ctr"/>
            <a:r>
              <a:rPr lang="en-US" dirty="0">
                <a:solidFill>
                  <a:schemeClr val="bg1"/>
                </a:solidFill>
              </a:rPr>
              <a:t>Welcome to Family Medicine</a:t>
            </a:r>
            <a:br>
              <a:rPr lang="en-US" dirty="0">
                <a:solidFill>
                  <a:schemeClr val="bg1"/>
                </a:solidFill>
              </a:rPr>
            </a:br>
            <a:r>
              <a:rPr lang="en-US" dirty="0">
                <a:solidFill>
                  <a:schemeClr val="bg1"/>
                </a:solidFill>
              </a:rPr>
              <a:t> </a:t>
            </a:r>
            <a:r>
              <a:rPr lang="en-US" sz="2400" dirty="0">
                <a:solidFill>
                  <a:schemeClr val="bg1"/>
                </a:solidFill>
              </a:rPr>
              <a:t>of</a:t>
            </a:r>
            <a:r>
              <a:rPr lang="en-US" dirty="0">
                <a:solidFill>
                  <a:schemeClr val="bg1"/>
                </a:solidFill>
              </a:rPr>
              <a:t> </a:t>
            </a:r>
            <a:br>
              <a:rPr lang="en-US" dirty="0">
                <a:solidFill>
                  <a:schemeClr val="bg1"/>
                </a:solidFill>
              </a:rPr>
            </a:br>
            <a:r>
              <a:rPr lang="en-US" dirty="0">
                <a:solidFill>
                  <a:schemeClr val="bg1"/>
                </a:solidFill>
              </a:rPr>
              <a:t>Southwest Washington</a:t>
            </a:r>
          </a:p>
        </p:txBody>
      </p:sp>
      <p:sp>
        <p:nvSpPr>
          <p:cNvPr id="3" name="Subtitle 2"/>
          <p:cNvSpPr>
            <a:spLocks noGrp="1"/>
          </p:cNvSpPr>
          <p:nvPr>
            <p:ph type="subTitle" idx="1"/>
          </p:nvPr>
        </p:nvSpPr>
        <p:spPr/>
        <p:txBody>
          <a:bodyPr/>
          <a:lstStyle/>
          <a:p>
            <a:r>
              <a:rPr lang="en-US" dirty="0"/>
              <a:t>Curriculum Overview: Rae Wright, MD - Faculty</a:t>
            </a:r>
          </a:p>
        </p:txBody>
      </p:sp>
      <p:sp>
        <p:nvSpPr>
          <p:cNvPr id="7" name="AutoShape 8">
            <a:extLst>
              <a:ext uri="{FF2B5EF4-FFF2-40B4-BE49-F238E27FC236}">
                <a16:creationId xmlns:a16="http://schemas.microsoft.com/office/drawing/2014/main" id="{0C2A2C9D-D459-EEE8-8CF4-515DF51F5312}"/>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FA80FBFE-C3BB-747A-E3C4-00F9D9C70D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1412" y="314928"/>
            <a:ext cx="1752600" cy="1409700"/>
          </a:xfrm>
          <a:prstGeom prst="rect">
            <a:avLst/>
          </a:prstGeom>
        </p:spPr>
      </p:pic>
      <p:pic>
        <p:nvPicPr>
          <p:cNvPr id="26" name="Video 25">
            <a:extLst>
              <a:ext uri="{FF2B5EF4-FFF2-40B4-BE49-F238E27FC236}">
                <a16:creationId xmlns:a16="http://schemas.microsoft.com/office/drawing/2014/main" id="{451E3B4F-6171-6084-DB21-198791768E0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a:stretch>
            <a:fillRect/>
          </a:stretch>
        </p:blipFill>
        <p:spPr>
          <a:xfrm>
            <a:off x="9141619" y="5143723"/>
            <a:ext cx="3047206" cy="1714053"/>
          </a:xfrm>
          <a:prstGeom prst="rect">
            <a:avLst/>
          </a:prstGeom>
        </p:spPr>
      </p:pic>
    </p:spTree>
    <p:extLst>
      <p:ext uri="{BB962C8B-B14F-4D97-AF65-F5344CB8AC3E}">
        <p14:creationId xmlns:p14="http://schemas.microsoft.com/office/powerpoint/2010/main" val="1920111014"/>
      </p:ext>
    </p:extLst>
  </p:cSld>
  <p:clrMapOvr>
    <a:masterClrMapping/>
  </p:clrMapOvr>
  <mc:AlternateContent xmlns:mc="http://schemas.openxmlformats.org/markup-compatibility/2006">
    <mc:Choice xmlns:p14="http://schemas.microsoft.com/office/powerpoint/2010/main" Requires="p14">
      <p:transition p14:dur="0" advTm="36111"/>
    </mc:Choice>
    <mc:Fallback>
      <p:transition advTm="36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R2 Track Example 2023</a:t>
            </a:r>
            <a:br>
              <a:rPr lang="en-US" dirty="0"/>
            </a:br>
            <a:r>
              <a:rPr lang="en-US" sz="2800" i="1" dirty="0"/>
              <a:t>Twenty-Six 2-Week Blocks</a:t>
            </a:r>
          </a:p>
        </p:txBody>
      </p:sp>
      <p:pic>
        <p:nvPicPr>
          <p:cNvPr id="6" name="Picture 5">
            <a:extLst>
              <a:ext uri="{FF2B5EF4-FFF2-40B4-BE49-F238E27FC236}">
                <a16:creationId xmlns:a16="http://schemas.microsoft.com/office/drawing/2014/main" id="{0FE39D98-6CA7-7190-3304-4DCB402A5599}"/>
              </a:ext>
            </a:extLst>
          </p:cNvPr>
          <p:cNvPicPr>
            <a:picLocks noChangeAspect="1"/>
          </p:cNvPicPr>
          <p:nvPr/>
        </p:nvPicPr>
        <p:blipFill>
          <a:blip r:embed="rId5"/>
          <a:stretch>
            <a:fillRect/>
          </a:stretch>
        </p:blipFill>
        <p:spPr>
          <a:xfrm>
            <a:off x="74611" y="2285999"/>
            <a:ext cx="12039602" cy="2286002"/>
          </a:xfrm>
          <a:prstGeom prst="rect">
            <a:avLst/>
          </a:prstGeom>
        </p:spPr>
      </p:pic>
      <p:pic>
        <p:nvPicPr>
          <p:cNvPr id="3" name="Audio Recording Sep 19, 2023 at 5:13:37 PM">
            <a:hlinkClick r:id="" action="ppaction://media"/>
            <a:extLst>
              <a:ext uri="{FF2B5EF4-FFF2-40B4-BE49-F238E27FC236}">
                <a16:creationId xmlns:a16="http://schemas.microsoft.com/office/drawing/2014/main" id="{B151CDD8-124B-888B-BFA0-AC87F1ED9F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8013" y="3022600"/>
            <a:ext cx="812800" cy="812800"/>
          </a:xfrm>
          <a:prstGeom prst="rect">
            <a:avLst/>
          </a:prstGeom>
        </p:spPr>
      </p:pic>
    </p:spTree>
    <p:extLst>
      <p:ext uri="{BB962C8B-B14F-4D97-AF65-F5344CB8AC3E}">
        <p14:creationId xmlns:p14="http://schemas.microsoft.com/office/powerpoint/2010/main" val="96440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R3 Track Example 2023 </a:t>
            </a:r>
            <a:br>
              <a:rPr lang="en-US" dirty="0"/>
            </a:br>
            <a:r>
              <a:rPr lang="en-US" sz="2800" i="1" dirty="0"/>
              <a:t>Twenty-Six 2-Week Blocks</a:t>
            </a:r>
          </a:p>
        </p:txBody>
      </p:sp>
      <p:pic>
        <p:nvPicPr>
          <p:cNvPr id="3" name="Picture 2">
            <a:extLst>
              <a:ext uri="{FF2B5EF4-FFF2-40B4-BE49-F238E27FC236}">
                <a16:creationId xmlns:a16="http://schemas.microsoft.com/office/drawing/2014/main" id="{77A2F29C-2E46-D888-6685-AFAD8C8AF60E}"/>
              </a:ext>
            </a:extLst>
          </p:cNvPr>
          <p:cNvPicPr>
            <a:picLocks noChangeAspect="1"/>
          </p:cNvPicPr>
          <p:nvPr/>
        </p:nvPicPr>
        <p:blipFill>
          <a:blip r:embed="rId5"/>
          <a:stretch>
            <a:fillRect/>
          </a:stretch>
        </p:blipFill>
        <p:spPr>
          <a:xfrm>
            <a:off x="150811" y="2286000"/>
            <a:ext cx="11887202" cy="2286000"/>
          </a:xfrm>
          <a:prstGeom prst="rect">
            <a:avLst/>
          </a:prstGeom>
        </p:spPr>
      </p:pic>
      <p:pic>
        <p:nvPicPr>
          <p:cNvPr id="4" name="Audio Recording Sep 19, 2023 at 5:14:12 PM">
            <a:hlinkClick r:id="" action="ppaction://media"/>
            <a:extLst>
              <a:ext uri="{FF2B5EF4-FFF2-40B4-BE49-F238E27FC236}">
                <a16:creationId xmlns:a16="http://schemas.microsoft.com/office/drawing/2014/main" id="{F47B74E8-5B6E-6D7E-DCDC-5E24E0C078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8013" y="3022600"/>
            <a:ext cx="812800" cy="812800"/>
          </a:xfrm>
          <a:prstGeom prst="rect">
            <a:avLst/>
          </a:prstGeom>
        </p:spPr>
      </p:pic>
    </p:spTree>
    <p:extLst>
      <p:ext uri="{BB962C8B-B14F-4D97-AF65-F5344CB8AC3E}">
        <p14:creationId xmlns:p14="http://schemas.microsoft.com/office/powerpoint/2010/main" val="179168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le 12"/>
          <p:cNvSpPr>
            <a:spLocks noGrp="1"/>
          </p:cNvSpPr>
          <p:nvPr>
            <p:ph type="title"/>
          </p:nvPr>
        </p:nvSpPr>
        <p:spPr>
          <a:xfrm>
            <a:off x="836612" y="228600"/>
            <a:ext cx="10868369" cy="990600"/>
          </a:xfrm>
        </p:spPr>
        <p:txBody>
          <a:bodyPr>
            <a:normAutofit/>
          </a:bodyPr>
          <a:lstStyle/>
          <a:p>
            <a:r>
              <a:rPr lang="en-US" dirty="0"/>
              <a:t>Areas of Concentration</a:t>
            </a:r>
          </a:p>
        </p:txBody>
      </p:sp>
      <p:graphicFrame>
        <p:nvGraphicFramePr>
          <p:cNvPr id="2" name="Content Placeholder 1">
            <a:extLst>
              <a:ext uri="{FF2B5EF4-FFF2-40B4-BE49-F238E27FC236}">
                <a16:creationId xmlns:a16="http://schemas.microsoft.com/office/drawing/2014/main" id="{A0BC4EAF-3320-792F-6D53-4F2870937F58}"/>
              </a:ext>
            </a:extLst>
          </p:cNvPr>
          <p:cNvGraphicFramePr>
            <a:graphicFrameLocks noGrp="1"/>
          </p:cNvGraphicFramePr>
          <p:nvPr>
            <p:ph sz="quarter" idx="1"/>
            <p:extLst>
              <p:ext uri="{D42A27DB-BD31-4B8C-83A1-F6EECF244321}">
                <p14:modId xmlns:p14="http://schemas.microsoft.com/office/powerpoint/2010/main" val="4202367599"/>
              </p:ext>
            </p:extLst>
          </p:nvPr>
        </p:nvGraphicFramePr>
        <p:xfrm>
          <a:off x="816651" y="1600200"/>
          <a:ext cx="10868369" cy="4495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Recording Sep 19, 2023 at 5:15:01 PM">
            <a:hlinkClick r:id="" action="ppaction://media"/>
            <a:extLst>
              <a:ext uri="{FF2B5EF4-FFF2-40B4-BE49-F238E27FC236}">
                <a16:creationId xmlns:a16="http://schemas.microsoft.com/office/drawing/2014/main" id="{0DCD7C76-3C94-DDE7-6E3C-1B4361F0F7A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8013" y="3022600"/>
            <a:ext cx="812800" cy="812800"/>
          </a:xfrm>
          <a:prstGeom prst="rect">
            <a:avLst/>
          </a:prstGeom>
        </p:spPr>
      </p:pic>
    </p:spTree>
    <p:extLst>
      <p:ext uri="{BB962C8B-B14F-4D97-AF65-F5344CB8AC3E}">
        <p14:creationId xmlns:p14="http://schemas.microsoft.com/office/powerpoint/2010/main" val="209349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B8202D-C7A0-4DF2-9150-56E8E8A4E6A0}"/>
              </a:ext>
            </a:extLst>
          </p:cNvPr>
          <p:cNvSpPr>
            <a:spLocks noGrp="1"/>
          </p:cNvSpPr>
          <p:nvPr>
            <p:ph type="title"/>
          </p:nvPr>
        </p:nvSpPr>
        <p:spPr/>
        <p:txBody>
          <a:bodyPr/>
          <a:lstStyle/>
          <a:p>
            <a:r>
              <a:rPr lang="en-US" dirty="0"/>
              <a:t>Didactics</a:t>
            </a:r>
          </a:p>
        </p:txBody>
      </p:sp>
      <p:graphicFrame>
        <p:nvGraphicFramePr>
          <p:cNvPr id="2" name="Content Placeholder 1">
            <a:extLst>
              <a:ext uri="{FF2B5EF4-FFF2-40B4-BE49-F238E27FC236}">
                <a16:creationId xmlns:a16="http://schemas.microsoft.com/office/drawing/2014/main" id="{D1FEF14F-82A6-5FA0-7A5B-9D2100B6D9FF}"/>
              </a:ext>
            </a:extLst>
          </p:cNvPr>
          <p:cNvGraphicFramePr>
            <a:graphicFrameLocks noGrp="1"/>
          </p:cNvGraphicFramePr>
          <p:nvPr>
            <p:ph sz="quarter" idx="1"/>
            <p:extLst>
              <p:ext uri="{D42A27DB-BD31-4B8C-83A1-F6EECF244321}">
                <p14:modId xmlns:p14="http://schemas.microsoft.com/office/powerpoint/2010/main" val="2765164605"/>
              </p:ext>
            </p:extLst>
          </p:nvPr>
        </p:nvGraphicFramePr>
        <p:xfrm>
          <a:off x="816651" y="1981200"/>
          <a:ext cx="10868369" cy="4114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Recording Sep 19, 2023 at 5:15:44 PM">
            <a:hlinkClick r:id="" action="ppaction://media"/>
            <a:extLst>
              <a:ext uri="{FF2B5EF4-FFF2-40B4-BE49-F238E27FC236}">
                <a16:creationId xmlns:a16="http://schemas.microsoft.com/office/drawing/2014/main" id="{DEA4E130-1121-5675-CA0D-D1AC506E340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8013" y="3022600"/>
            <a:ext cx="812800" cy="812800"/>
          </a:xfrm>
          <a:prstGeom prst="rect">
            <a:avLst/>
          </a:prstGeom>
        </p:spPr>
      </p:pic>
    </p:spTree>
    <p:extLst>
      <p:ext uri="{BB962C8B-B14F-4D97-AF65-F5344CB8AC3E}">
        <p14:creationId xmlns:p14="http://schemas.microsoft.com/office/powerpoint/2010/main" val="136501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t>Professional Development </a:t>
            </a:r>
          </a:p>
        </p:txBody>
      </p:sp>
      <p:sp>
        <p:nvSpPr>
          <p:cNvPr id="2" name="Text Placeholder 1">
            <a:extLst>
              <a:ext uri="{FF2B5EF4-FFF2-40B4-BE49-F238E27FC236}">
                <a16:creationId xmlns:a16="http://schemas.microsoft.com/office/drawing/2014/main" id="{7F39D82F-9693-C83A-E8E9-D6A0B71CB357}"/>
              </a:ext>
            </a:extLst>
          </p:cNvPr>
          <p:cNvSpPr>
            <a:spLocks noGrp="1"/>
          </p:cNvSpPr>
          <p:nvPr>
            <p:ph type="body" idx="2"/>
          </p:nvPr>
        </p:nvSpPr>
        <p:spPr>
          <a:xfrm>
            <a:off x="812588" y="1752600"/>
            <a:ext cx="2919623" cy="4343400"/>
          </a:xfrm>
        </p:spPr>
        <p:txBody>
          <a:bodyPr>
            <a:normAutofit/>
          </a:bodyPr>
          <a:lstStyle/>
          <a:p>
            <a:endParaRPr lang="en-US" sz="2800" dirty="0"/>
          </a:p>
          <a:p>
            <a:r>
              <a:rPr lang="en-US" sz="3600" dirty="0"/>
              <a:t>Weekly Half Day Dedicated to:</a:t>
            </a:r>
          </a:p>
        </p:txBody>
      </p:sp>
      <p:sp>
        <p:nvSpPr>
          <p:cNvPr id="14" name="Content Placeholder 13"/>
          <p:cNvSpPr>
            <a:spLocks noGrp="1"/>
          </p:cNvSpPr>
          <p:nvPr>
            <p:ph sz="quarter" idx="1"/>
          </p:nvPr>
        </p:nvSpPr>
        <p:spPr>
          <a:xfrm>
            <a:off x="4748942" y="2286000"/>
            <a:ext cx="7415346" cy="4419600"/>
          </a:xfrm>
        </p:spPr>
        <p:txBody>
          <a:bodyPr/>
          <a:lstStyle/>
          <a:p>
            <a:r>
              <a:rPr lang="en-US" sz="3600" dirty="0"/>
              <a:t>Health Systems Management</a:t>
            </a:r>
          </a:p>
          <a:p>
            <a:r>
              <a:rPr lang="en-US" sz="3600" dirty="0"/>
              <a:t>Quality Improvement</a:t>
            </a:r>
          </a:p>
          <a:p>
            <a:r>
              <a:rPr lang="en-US" sz="3600" dirty="0"/>
              <a:t>Population Health</a:t>
            </a:r>
          </a:p>
          <a:p>
            <a:r>
              <a:rPr lang="en-US" sz="3600" dirty="0"/>
              <a:t>Scholarly Activity</a:t>
            </a:r>
          </a:p>
          <a:p>
            <a:endParaRPr lang="en-US" sz="3200" dirty="0"/>
          </a:p>
        </p:txBody>
      </p:sp>
      <p:pic>
        <p:nvPicPr>
          <p:cNvPr id="3" name="Audio Recording Sep 19, 2023 at 5:16:18 PM">
            <a:hlinkClick r:id="" action="ppaction://media"/>
            <a:extLst>
              <a:ext uri="{FF2B5EF4-FFF2-40B4-BE49-F238E27FC236}">
                <a16:creationId xmlns:a16="http://schemas.microsoft.com/office/drawing/2014/main" id="{B6E78F75-0D7E-8A42-DCE7-AD9AC4AAD9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8013" y="3022600"/>
            <a:ext cx="812800" cy="812800"/>
          </a:xfrm>
          <a:prstGeom prst="rect">
            <a:avLst/>
          </a:prstGeom>
        </p:spPr>
      </p:pic>
    </p:spTree>
    <p:extLst>
      <p:ext uri="{BB962C8B-B14F-4D97-AF65-F5344CB8AC3E}">
        <p14:creationId xmlns:p14="http://schemas.microsoft.com/office/powerpoint/2010/main" val="548189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9147-B57A-ABD4-0CA4-FEA71F29EFF3}"/>
              </a:ext>
            </a:extLst>
          </p:cNvPr>
          <p:cNvSpPr>
            <a:spLocks noGrp="1"/>
          </p:cNvSpPr>
          <p:nvPr>
            <p:ph type="title"/>
          </p:nvPr>
        </p:nvSpPr>
        <p:spPr/>
        <p:txBody>
          <a:bodyPr/>
          <a:lstStyle/>
          <a:p>
            <a:r>
              <a:rPr lang="en-US" dirty="0"/>
              <a:t>Resident Wellbeing</a:t>
            </a:r>
          </a:p>
        </p:txBody>
      </p:sp>
      <p:graphicFrame>
        <p:nvGraphicFramePr>
          <p:cNvPr id="5" name="Content Placeholder 4">
            <a:extLst>
              <a:ext uri="{FF2B5EF4-FFF2-40B4-BE49-F238E27FC236}">
                <a16:creationId xmlns:a16="http://schemas.microsoft.com/office/drawing/2014/main" id="{367AFE94-9970-818D-EABD-4CEE81A42204}"/>
              </a:ext>
            </a:extLst>
          </p:cNvPr>
          <p:cNvGraphicFramePr>
            <a:graphicFrameLocks noGrp="1"/>
          </p:cNvGraphicFramePr>
          <p:nvPr>
            <p:ph sz="quarter" idx="1"/>
            <p:extLst>
              <p:ext uri="{D42A27DB-BD31-4B8C-83A1-F6EECF244321}">
                <p14:modId xmlns:p14="http://schemas.microsoft.com/office/powerpoint/2010/main" val="1188058970"/>
              </p:ext>
            </p:extLst>
          </p:nvPr>
        </p:nvGraphicFramePr>
        <p:xfrm>
          <a:off x="608013" y="1219200"/>
          <a:ext cx="11077008" cy="5410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Recording Sep 19, 2023 at 5:17:01 PM">
            <a:hlinkClick r:id="" action="ppaction://media"/>
            <a:extLst>
              <a:ext uri="{FF2B5EF4-FFF2-40B4-BE49-F238E27FC236}">
                <a16:creationId xmlns:a16="http://schemas.microsoft.com/office/drawing/2014/main" id="{BFF2B369-E4CE-A4BD-E409-E402CFCA63F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8013" y="3022600"/>
            <a:ext cx="812800" cy="812800"/>
          </a:xfrm>
          <a:prstGeom prst="rect">
            <a:avLst/>
          </a:prstGeom>
        </p:spPr>
      </p:pic>
    </p:spTree>
    <p:extLst>
      <p:ext uri="{BB962C8B-B14F-4D97-AF65-F5344CB8AC3E}">
        <p14:creationId xmlns:p14="http://schemas.microsoft.com/office/powerpoint/2010/main" val="39172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C7E85-C93C-8448-9F08-A9A1C9FAF0FD}"/>
              </a:ext>
            </a:extLst>
          </p:cNvPr>
          <p:cNvSpPr>
            <a:spLocks noGrp="1"/>
          </p:cNvSpPr>
          <p:nvPr>
            <p:ph type="title"/>
          </p:nvPr>
        </p:nvSpPr>
        <p:spPr>
          <a:xfrm>
            <a:off x="609441" y="457200"/>
            <a:ext cx="10969943" cy="563565"/>
          </a:xfrm>
        </p:spPr>
        <p:txBody>
          <a:bodyPr wrap="square" anchor="ctr">
            <a:normAutofit fontScale="90000"/>
          </a:bodyPr>
          <a:lstStyle/>
          <a:p>
            <a:r>
              <a:rPr lang="en-US" dirty="0"/>
              <a:t>Summary</a:t>
            </a:r>
          </a:p>
        </p:txBody>
      </p:sp>
      <p:sp>
        <p:nvSpPr>
          <p:cNvPr id="3" name="Content Placeholder 2">
            <a:extLst>
              <a:ext uri="{FF2B5EF4-FFF2-40B4-BE49-F238E27FC236}">
                <a16:creationId xmlns:a16="http://schemas.microsoft.com/office/drawing/2014/main" id="{532E2CE4-B926-CC45-A1D0-F3BED0D67CA2}"/>
              </a:ext>
            </a:extLst>
          </p:cNvPr>
          <p:cNvSpPr>
            <a:spLocks noGrp="1"/>
          </p:cNvSpPr>
          <p:nvPr>
            <p:ph idx="1"/>
          </p:nvPr>
        </p:nvSpPr>
        <p:spPr>
          <a:xfrm>
            <a:off x="1066482" y="2357437"/>
            <a:ext cx="10969943" cy="4525963"/>
          </a:xfrm>
        </p:spPr>
        <p:txBody>
          <a:bodyPr wrap="square" anchor="t">
            <a:normAutofit/>
          </a:bodyPr>
          <a:lstStyle/>
          <a:p>
            <a:r>
              <a:rPr lang="en-US" dirty="0"/>
              <a:t>Combo of longitudinal and block experiences</a:t>
            </a:r>
          </a:p>
          <a:p>
            <a:endParaRPr lang="en-US" dirty="0"/>
          </a:p>
          <a:p>
            <a:r>
              <a:rPr lang="en-US" dirty="0"/>
              <a:t>2-week rotations to promote educational and personal balance</a:t>
            </a:r>
          </a:p>
          <a:p>
            <a:pPr marL="0" indent="0">
              <a:buNone/>
            </a:pPr>
            <a:endParaRPr lang="en-US" dirty="0"/>
          </a:p>
          <a:p>
            <a:r>
              <a:rPr lang="en-US" dirty="0"/>
              <a:t>Diverse, flexible curriculum committed to meeting the educational needs of each resident</a:t>
            </a:r>
          </a:p>
          <a:p>
            <a:endParaRPr lang="en-US" dirty="0"/>
          </a:p>
        </p:txBody>
      </p:sp>
      <p:pic>
        <p:nvPicPr>
          <p:cNvPr id="4" name="Audio Recording Sep 19, 2023 at 5:17:45 PM">
            <a:hlinkClick r:id="" action="ppaction://media"/>
            <a:extLst>
              <a:ext uri="{FF2B5EF4-FFF2-40B4-BE49-F238E27FC236}">
                <a16:creationId xmlns:a16="http://schemas.microsoft.com/office/drawing/2014/main" id="{84E64D98-52E1-12E9-A1BF-158CEAEA9C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8013" y="3022600"/>
            <a:ext cx="812800" cy="812800"/>
          </a:xfrm>
          <a:prstGeom prst="rect">
            <a:avLst/>
          </a:prstGeom>
        </p:spPr>
      </p:pic>
    </p:spTree>
    <p:extLst>
      <p:ext uri="{BB962C8B-B14F-4D97-AF65-F5344CB8AC3E}">
        <p14:creationId xmlns:p14="http://schemas.microsoft.com/office/powerpoint/2010/main" val="650678542"/>
      </p:ext>
    </p:extLst>
  </p:cSld>
  <p:clrMapOvr>
    <a:masterClrMapping/>
  </p:clrMapOvr>
  <mc:AlternateContent xmlns:mc="http://schemas.openxmlformats.org/markup-compatibility/2006" xmlns:p14="http://schemas.microsoft.com/office/powerpoint/2010/main">
    <mc:Choice Requires="p14">
      <p:transition spd="slow" p14:dur="2000" advTm="35628"/>
    </mc:Choice>
    <mc:Fallback xmlns="">
      <p:transition spd="slow" advTm="356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F456DA4-7A7B-932E-64D3-14EC8557A4E7}"/>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589212" y="1069730"/>
            <a:ext cx="6705600" cy="4513386"/>
          </a:xfrm>
          <a:prstGeom prst="rect">
            <a:avLst/>
          </a:prstGeom>
        </p:spPr>
      </p:pic>
      <p:pic>
        <p:nvPicPr>
          <p:cNvPr id="2" name="Audio Recording Sep 19, 2023 at 5:18:15 PM">
            <a:hlinkClick r:id="" action="ppaction://media"/>
            <a:extLst>
              <a:ext uri="{FF2B5EF4-FFF2-40B4-BE49-F238E27FC236}">
                <a16:creationId xmlns:a16="http://schemas.microsoft.com/office/drawing/2014/main" id="{7DE7A164-5F27-F43B-6363-0FC008B15D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8013" y="3022600"/>
            <a:ext cx="812800" cy="812800"/>
          </a:xfrm>
          <a:prstGeom prst="rect">
            <a:avLst/>
          </a:prstGeom>
        </p:spPr>
      </p:pic>
    </p:spTree>
    <p:extLst>
      <p:ext uri="{BB962C8B-B14F-4D97-AF65-F5344CB8AC3E}">
        <p14:creationId xmlns:p14="http://schemas.microsoft.com/office/powerpoint/2010/main" val="113072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1212" y="228600"/>
            <a:ext cx="8333808" cy="990600"/>
          </a:xfrm>
        </p:spPr>
        <p:txBody>
          <a:bodyPr>
            <a:normAutofit/>
          </a:bodyPr>
          <a:lstStyle/>
          <a:p>
            <a:r>
              <a:rPr lang="en-US" dirty="0"/>
              <a:t>Factors for Curriculum</a:t>
            </a:r>
          </a:p>
        </p:txBody>
      </p:sp>
      <p:graphicFrame>
        <p:nvGraphicFramePr>
          <p:cNvPr id="3" name="Content Placeholder 2">
            <a:extLst>
              <a:ext uri="{FF2B5EF4-FFF2-40B4-BE49-F238E27FC236}">
                <a16:creationId xmlns:a16="http://schemas.microsoft.com/office/drawing/2014/main" id="{C7A7C4DB-FC3A-EA42-A01F-B7113FA6CE56}"/>
              </a:ext>
            </a:extLst>
          </p:cNvPr>
          <p:cNvGraphicFramePr>
            <a:graphicFrameLocks noGrp="1"/>
          </p:cNvGraphicFramePr>
          <p:nvPr>
            <p:ph sz="quarter" idx="1"/>
            <p:extLst>
              <p:ext uri="{D42A27DB-BD31-4B8C-83A1-F6EECF244321}">
                <p14:modId xmlns:p14="http://schemas.microsoft.com/office/powerpoint/2010/main" val="2669247273"/>
              </p:ext>
            </p:extLst>
          </p:nvPr>
        </p:nvGraphicFramePr>
        <p:xfrm>
          <a:off x="187129" y="1708068"/>
          <a:ext cx="11506199" cy="51499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1" name="Audio Recording Sep 19, 2023 at 4:49:16 PM">
            <a:hlinkClick r:id="" action="ppaction://media"/>
            <a:extLst>
              <a:ext uri="{FF2B5EF4-FFF2-40B4-BE49-F238E27FC236}">
                <a16:creationId xmlns:a16="http://schemas.microsoft.com/office/drawing/2014/main" id="{F1E119A7-56A6-C369-A470-A157B3107B0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8013" y="3022600"/>
            <a:ext cx="812800" cy="812800"/>
          </a:xfrm>
          <a:prstGeom prst="rect">
            <a:avLst/>
          </a:prstGeom>
        </p:spPr>
      </p:pic>
    </p:spTree>
    <p:extLst>
      <p:ext uri="{BB962C8B-B14F-4D97-AF65-F5344CB8AC3E}">
        <p14:creationId xmlns:p14="http://schemas.microsoft.com/office/powerpoint/2010/main" val="4077876213"/>
      </p:ext>
    </p:extLst>
  </p:cSld>
  <p:clrMapOvr>
    <a:masterClrMapping/>
  </p:clrMapOvr>
  <mc:AlternateContent xmlns:mc="http://schemas.openxmlformats.org/markup-compatibility/2006">
    <mc:Choice xmlns:p14="http://schemas.microsoft.com/office/powerpoint/2010/main" Requires="p14">
      <p:transition p14:dur="0" advTm="19039"/>
    </mc:Choice>
    <mc:Fallback>
      <p:transition advTm="190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56"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Curriculum Overview</a:t>
            </a:r>
          </a:p>
        </p:txBody>
      </p:sp>
      <p:graphicFrame>
        <p:nvGraphicFramePr>
          <p:cNvPr id="2" name="Content Placeholder 1">
            <a:extLst>
              <a:ext uri="{FF2B5EF4-FFF2-40B4-BE49-F238E27FC236}">
                <a16:creationId xmlns:a16="http://schemas.microsoft.com/office/drawing/2014/main" id="{31677728-4165-B6C3-09AE-3418B04F78DD}"/>
              </a:ext>
            </a:extLst>
          </p:cNvPr>
          <p:cNvGraphicFramePr>
            <a:graphicFrameLocks noGrp="1"/>
          </p:cNvGraphicFramePr>
          <p:nvPr>
            <p:ph sz="quarter" idx="1"/>
            <p:extLst>
              <p:ext uri="{D42A27DB-BD31-4B8C-83A1-F6EECF244321}">
                <p14:modId xmlns:p14="http://schemas.microsoft.com/office/powerpoint/2010/main" val="84481940"/>
              </p:ext>
            </p:extLst>
          </p:nvPr>
        </p:nvGraphicFramePr>
        <p:xfrm>
          <a:off x="816651" y="1600200"/>
          <a:ext cx="10868369" cy="4800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6" name="Audio Recording Sep 19, 2023 at 4:50:10 PM">
            <a:hlinkClick r:id="" action="ppaction://media"/>
            <a:extLst>
              <a:ext uri="{FF2B5EF4-FFF2-40B4-BE49-F238E27FC236}">
                <a16:creationId xmlns:a16="http://schemas.microsoft.com/office/drawing/2014/main" id="{FE7B381B-1391-6C43-640C-60DC7BF0C57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8013" y="3022600"/>
            <a:ext cx="812800" cy="812800"/>
          </a:xfrm>
          <a:prstGeom prst="rect">
            <a:avLst/>
          </a:prstGeom>
        </p:spPr>
      </p:pic>
    </p:spTree>
    <p:extLst>
      <p:ext uri="{BB962C8B-B14F-4D97-AF65-F5344CB8AC3E}">
        <p14:creationId xmlns:p14="http://schemas.microsoft.com/office/powerpoint/2010/main" val="2128536031"/>
      </p:ext>
    </p:extLst>
  </p:cSld>
  <p:clrMapOvr>
    <a:masterClrMapping/>
  </p:clrMapOvr>
  <mc:AlternateContent xmlns:mc="http://schemas.openxmlformats.org/markup-compatibility/2006">
    <mc:Choice xmlns:p14="http://schemas.microsoft.com/office/powerpoint/2010/main" Requires="p14">
      <p:transition p14:dur="0" advTm="2734"/>
    </mc:Choice>
    <mc:Fallback>
      <p:transition advTm="27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56"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DABB0-EFA0-B3FA-6AC9-7C3D3B7BF666}"/>
              </a:ext>
            </a:extLst>
          </p:cNvPr>
          <p:cNvSpPr>
            <a:spLocks noGrp="1"/>
          </p:cNvSpPr>
          <p:nvPr>
            <p:ph type="title"/>
          </p:nvPr>
        </p:nvSpPr>
        <p:spPr>
          <a:xfrm>
            <a:off x="531812" y="1371600"/>
            <a:ext cx="10868369" cy="762000"/>
          </a:xfrm>
        </p:spPr>
        <p:txBody>
          <a:bodyPr>
            <a:normAutofit fontScale="90000"/>
          </a:bodyPr>
          <a:lstStyle/>
          <a:p>
            <a:r>
              <a:rPr lang="en-US" dirty="0"/>
              <a:t>Competency-Based</a:t>
            </a:r>
            <a:br>
              <a:rPr lang="en-US" dirty="0"/>
            </a:br>
            <a:r>
              <a:rPr lang="en-US" dirty="0"/>
              <a:t>Curriculum</a:t>
            </a:r>
          </a:p>
        </p:txBody>
      </p:sp>
      <p:graphicFrame>
        <p:nvGraphicFramePr>
          <p:cNvPr id="4" name="Content Placeholder 3">
            <a:extLst>
              <a:ext uri="{FF2B5EF4-FFF2-40B4-BE49-F238E27FC236}">
                <a16:creationId xmlns:a16="http://schemas.microsoft.com/office/drawing/2014/main" id="{53584639-4894-9C82-9372-6C7B53CF1B6C}"/>
              </a:ext>
            </a:extLst>
          </p:cNvPr>
          <p:cNvGraphicFramePr>
            <a:graphicFrameLocks noGrp="1"/>
          </p:cNvGraphicFramePr>
          <p:nvPr>
            <p:ph sz="quarter" idx="1"/>
            <p:extLst>
              <p:ext uri="{D42A27DB-BD31-4B8C-83A1-F6EECF244321}">
                <p14:modId xmlns:p14="http://schemas.microsoft.com/office/powerpoint/2010/main" val="1353193878"/>
              </p:ext>
            </p:extLst>
          </p:nvPr>
        </p:nvGraphicFramePr>
        <p:xfrm>
          <a:off x="3046412" y="609600"/>
          <a:ext cx="11153208" cy="6019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Audio Recording Sep 19, 2023 at 4:51:42 PM">
            <a:hlinkClick r:id="" action="ppaction://media"/>
            <a:extLst>
              <a:ext uri="{FF2B5EF4-FFF2-40B4-BE49-F238E27FC236}">
                <a16:creationId xmlns:a16="http://schemas.microsoft.com/office/drawing/2014/main" id="{AC6C4FA9-0C77-DB92-B5BA-2DB2CD0AAC0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8013" y="3022600"/>
            <a:ext cx="812800" cy="812800"/>
          </a:xfrm>
          <a:prstGeom prst="rect">
            <a:avLst/>
          </a:prstGeom>
        </p:spPr>
      </p:pic>
    </p:spTree>
    <p:extLst>
      <p:ext uri="{BB962C8B-B14F-4D97-AF65-F5344CB8AC3E}">
        <p14:creationId xmlns:p14="http://schemas.microsoft.com/office/powerpoint/2010/main" val="433507467"/>
      </p:ext>
    </p:extLst>
  </p:cSld>
  <p:clrMapOvr>
    <a:masterClrMapping/>
  </p:clrMapOvr>
  <mc:AlternateContent xmlns:mc="http://schemas.openxmlformats.org/markup-compatibility/2006">
    <mc:Choice xmlns:p14="http://schemas.microsoft.com/office/powerpoint/2010/main" Requires="p14">
      <p:transition spd="med" p14:dur="700" advTm="5960">
        <p:fade/>
      </p:transition>
    </mc:Choice>
    <mc:Fallback>
      <p:transition spd="med" advTm="596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8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4CE1B0C2-9CA8-F614-0E97-4C6020148B3A}"/>
              </a:ext>
            </a:extLst>
          </p:cNvPr>
          <p:cNvGraphicFramePr>
            <a:graphicFrameLocks noGrp="1"/>
          </p:cNvGraphicFramePr>
          <p:nvPr>
            <p:ph type="pic" idx="1"/>
            <p:extLst>
              <p:ext uri="{D42A27DB-BD31-4B8C-83A1-F6EECF244321}">
                <p14:modId xmlns:p14="http://schemas.microsoft.com/office/powerpoint/2010/main" val="2564921042"/>
              </p:ext>
            </p:extLst>
          </p:nvPr>
        </p:nvGraphicFramePr>
        <p:xfrm>
          <a:off x="1039812" y="1905000"/>
          <a:ext cx="10109200" cy="45688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Down Arrow 9">
            <a:extLst>
              <a:ext uri="{FF2B5EF4-FFF2-40B4-BE49-F238E27FC236}">
                <a16:creationId xmlns:a16="http://schemas.microsoft.com/office/drawing/2014/main" id="{C2DFEA48-E35D-F814-589E-C276F5578FA0}"/>
              </a:ext>
            </a:extLst>
          </p:cNvPr>
          <p:cNvSpPr/>
          <p:nvPr/>
        </p:nvSpPr>
        <p:spPr>
          <a:xfrm>
            <a:off x="5852096" y="1905000"/>
            <a:ext cx="484632" cy="1207008"/>
          </a:xfrm>
          <a:prstGeom prst="downArrow">
            <a:avLst/>
          </a:prstGeom>
          <a:solidFill>
            <a:schemeClr val="accent1">
              <a:lumMod val="75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92BFFC6-800C-7160-6BD5-00C367E89144}"/>
              </a:ext>
            </a:extLst>
          </p:cNvPr>
          <p:cNvSpPr txBox="1"/>
          <p:nvPr/>
        </p:nvSpPr>
        <p:spPr>
          <a:xfrm>
            <a:off x="3884612" y="609600"/>
            <a:ext cx="4198970" cy="646331"/>
          </a:xfrm>
          <a:prstGeom prst="rect">
            <a:avLst/>
          </a:prstGeom>
          <a:noFill/>
        </p:spPr>
        <p:txBody>
          <a:bodyPr wrap="none" rtlCol="0">
            <a:spAutoFit/>
          </a:bodyPr>
          <a:lstStyle/>
          <a:p>
            <a:r>
              <a:rPr lang="en-US" sz="3600" dirty="0"/>
              <a:t>Something in between</a:t>
            </a:r>
          </a:p>
        </p:txBody>
      </p:sp>
      <p:pic>
        <p:nvPicPr>
          <p:cNvPr id="9" name="Audio Recording Sep 19, 2023 at 4:53:23 PM">
            <a:hlinkClick r:id="" action="ppaction://media"/>
            <a:extLst>
              <a:ext uri="{FF2B5EF4-FFF2-40B4-BE49-F238E27FC236}">
                <a16:creationId xmlns:a16="http://schemas.microsoft.com/office/drawing/2014/main" id="{F61D6534-6E1F-C22D-D6E2-6407459895B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8013" y="3022600"/>
            <a:ext cx="812800" cy="812800"/>
          </a:xfrm>
          <a:prstGeom prst="rect">
            <a:avLst/>
          </a:prstGeom>
        </p:spPr>
      </p:pic>
    </p:spTree>
    <p:extLst>
      <p:ext uri="{BB962C8B-B14F-4D97-AF65-F5344CB8AC3E}">
        <p14:creationId xmlns:p14="http://schemas.microsoft.com/office/powerpoint/2010/main" val="548657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63A0E5D-B007-51E0-449A-FD5B4FA3877A}"/>
              </a:ext>
            </a:extLst>
          </p:cNvPr>
          <p:cNvGraphicFramePr>
            <a:graphicFrameLocks noGrp="1"/>
          </p:cNvGraphicFramePr>
          <p:nvPr>
            <p:extLst>
              <p:ext uri="{D42A27DB-BD31-4B8C-83A1-F6EECF244321}">
                <p14:modId xmlns:p14="http://schemas.microsoft.com/office/powerpoint/2010/main" val="3142613532"/>
              </p:ext>
            </p:extLst>
          </p:nvPr>
        </p:nvGraphicFramePr>
        <p:xfrm>
          <a:off x="531812" y="457200"/>
          <a:ext cx="10972800" cy="6209656"/>
        </p:xfrm>
        <a:graphic>
          <a:graphicData uri="http://schemas.openxmlformats.org/drawingml/2006/table">
            <a:tbl>
              <a:tblPr/>
              <a:tblGrid>
                <a:gridCol w="2678554">
                  <a:extLst>
                    <a:ext uri="{9D8B030D-6E8A-4147-A177-3AD203B41FA5}">
                      <a16:colId xmlns:a16="http://schemas.microsoft.com/office/drawing/2014/main" val="23706705"/>
                    </a:ext>
                  </a:extLst>
                </a:gridCol>
                <a:gridCol w="5542514">
                  <a:extLst>
                    <a:ext uri="{9D8B030D-6E8A-4147-A177-3AD203B41FA5}">
                      <a16:colId xmlns:a16="http://schemas.microsoft.com/office/drawing/2014/main" val="789305437"/>
                    </a:ext>
                  </a:extLst>
                </a:gridCol>
                <a:gridCol w="917244">
                  <a:extLst>
                    <a:ext uri="{9D8B030D-6E8A-4147-A177-3AD203B41FA5}">
                      <a16:colId xmlns:a16="http://schemas.microsoft.com/office/drawing/2014/main" val="2433160990"/>
                    </a:ext>
                  </a:extLst>
                </a:gridCol>
                <a:gridCol w="917244">
                  <a:extLst>
                    <a:ext uri="{9D8B030D-6E8A-4147-A177-3AD203B41FA5}">
                      <a16:colId xmlns:a16="http://schemas.microsoft.com/office/drawing/2014/main" val="1303774017"/>
                    </a:ext>
                  </a:extLst>
                </a:gridCol>
                <a:gridCol w="917244">
                  <a:extLst>
                    <a:ext uri="{9D8B030D-6E8A-4147-A177-3AD203B41FA5}">
                      <a16:colId xmlns:a16="http://schemas.microsoft.com/office/drawing/2014/main" val="3717705896"/>
                    </a:ext>
                  </a:extLst>
                </a:gridCol>
              </a:tblGrid>
              <a:tr h="345082">
                <a:tc>
                  <a:txBody>
                    <a:bodyPr/>
                    <a:lstStyle/>
                    <a:p>
                      <a:pPr algn="ctr" fontAlgn="ctr"/>
                      <a:r>
                        <a:rPr lang="en-US" sz="1800" b="1" i="0" u="none" strike="noStrike" dirty="0">
                          <a:solidFill>
                            <a:srgbClr val="000000"/>
                          </a:solidFill>
                          <a:effectLst/>
                          <a:latin typeface="Cambria" panose="02040503050406030204" pitchFamily="18" charset="0"/>
                        </a:rPr>
                        <a:t>Abbreviation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sz="1800" b="1" i="0" u="none" strike="noStrike" dirty="0">
                          <a:solidFill>
                            <a:srgbClr val="000000"/>
                          </a:solidFill>
                          <a:effectLst/>
                          <a:latin typeface="Cambria" panose="02040503050406030204" pitchFamily="18" charset="0"/>
                        </a:rPr>
                        <a:t>Rotation Name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sz="1800" b="1" i="0" u="none" strike="noStrike" dirty="0">
                          <a:solidFill>
                            <a:srgbClr val="000000"/>
                          </a:solidFill>
                          <a:effectLst/>
                          <a:latin typeface="Cambria" panose="02040503050406030204" pitchFamily="18" charset="0"/>
                        </a:rPr>
                        <a:t>R-1</a:t>
                      </a:r>
                    </a:p>
                    <a:p>
                      <a:pPr algn="ctr" fontAlgn="ctr"/>
                      <a:r>
                        <a:rPr lang="en-US" sz="1800" b="1" i="0" u="none" strike="noStrike" dirty="0">
                          <a:solidFill>
                            <a:srgbClr val="000000"/>
                          </a:solidFill>
                          <a:effectLst/>
                          <a:latin typeface="Cambria" panose="02040503050406030204" pitchFamily="18" charset="0"/>
                        </a:rPr>
                        <a:t>Weeks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sz="1800" b="1" i="0" u="none" strike="noStrike" dirty="0">
                          <a:solidFill>
                            <a:srgbClr val="000000"/>
                          </a:solidFill>
                          <a:effectLst/>
                          <a:latin typeface="Cambria" panose="02040503050406030204" pitchFamily="18" charset="0"/>
                        </a:rPr>
                        <a:t>R-2</a:t>
                      </a:r>
                    </a:p>
                    <a:p>
                      <a:pPr algn="ctr" fontAlgn="ctr"/>
                      <a:r>
                        <a:rPr lang="en-US" sz="1800" b="1" i="0" u="none" strike="noStrike" dirty="0">
                          <a:solidFill>
                            <a:srgbClr val="000000"/>
                          </a:solidFill>
                          <a:effectLst/>
                          <a:latin typeface="Cambria" panose="02040503050406030204" pitchFamily="18" charset="0"/>
                        </a:rPr>
                        <a:t>Weeks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sz="1800" b="1" i="0" u="none" strike="noStrike" dirty="0">
                          <a:solidFill>
                            <a:srgbClr val="000000"/>
                          </a:solidFill>
                          <a:effectLst/>
                          <a:latin typeface="Cambria" panose="02040503050406030204" pitchFamily="18" charset="0"/>
                        </a:rPr>
                        <a:t>R-3</a:t>
                      </a:r>
                    </a:p>
                    <a:p>
                      <a:pPr algn="ctr" fontAlgn="ctr"/>
                      <a:r>
                        <a:rPr lang="en-US" sz="1800" b="1" i="0" u="none" strike="noStrike" dirty="0">
                          <a:solidFill>
                            <a:srgbClr val="000000"/>
                          </a:solidFill>
                          <a:effectLst/>
                          <a:latin typeface="Cambria" panose="02040503050406030204" pitchFamily="18" charset="0"/>
                        </a:rPr>
                        <a:t>Weeks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3480667542"/>
                  </a:ext>
                </a:extLst>
              </a:tr>
              <a:tr h="403647">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800" b="1" i="0" u="none" strike="noStrike" dirty="0">
                        <a:solidFill>
                          <a:srgbClr val="000000"/>
                        </a:solidFill>
                        <a:effectLst/>
                        <a:latin typeface="Cambria" panose="02040503050406030204" pitchFamily="18"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dirty="0">
                          <a:solidFill>
                            <a:srgbClr val="000000"/>
                          </a:solidFill>
                          <a:effectLst/>
                          <a:latin typeface="Cambria" panose="02040503050406030204" pitchFamily="18" charset="0"/>
                        </a:rPr>
                        <a:t>Essentials</a:t>
                      </a:r>
                    </a:p>
                    <a:p>
                      <a:pPr algn="ctr" fontAlgn="ctr"/>
                      <a:endParaRPr lang="en-US" sz="1800" b="1" i="0" u="none" strike="noStrike" dirty="0">
                        <a:solidFill>
                          <a:srgbClr val="000000"/>
                        </a:solidFill>
                        <a:effectLst/>
                        <a:latin typeface="Cambria" panose="020405030504060302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mbria" panose="02040503050406030204" pitchFamily="18" charset="0"/>
                        </a:rPr>
                        <a:t>Family Medicine Essentials/Orientation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40846397"/>
                  </a:ext>
                </a:extLst>
              </a:tr>
              <a:tr h="278720">
                <a:tc>
                  <a:txBody>
                    <a:bodyPr/>
                    <a:lstStyle/>
                    <a:p>
                      <a:pPr algn="ctr" fontAlgn="ctr"/>
                      <a:r>
                        <a:rPr lang="en-US" sz="1800" b="1" i="0" u="none" strike="noStrike" dirty="0">
                          <a:solidFill>
                            <a:srgbClr val="000000"/>
                          </a:solidFill>
                          <a:effectLst/>
                          <a:latin typeface="Cambria" panose="02040503050406030204" pitchFamily="18" charset="0"/>
                        </a:rPr>
                        <a:t>LFM</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Longitudinal Family Medicine</a:t>
                      </a:r>
                    </a:p>
                    <a:p>
                      <a:pPr algn="ctr" fontAlgn="ctr"/>
                      <a:r>
                        <a:rPr lang="en-US" sz="1800" b="0" i="0" u="none" strike="noStrike" dirty="0">
                          <a:solidFill>
                            <a:srgbClr val="000000"/>
                          </a:solidFill>
                          <a:effectLst/>
                          <a:latin typeface="Cambria" panose="02040503050406030204" pitchFamily="18" charset="0"/>
                        </a:rPr>
                        <a:t>Continuity Clinic Focus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16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17-18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78059188"/>
                  </a:ext>
                </a:extLst>
              </a:tr>
              <a:tr h="305265">
                <a:tc>
                  <a:txBody>
                    <a:bodyPr/>
                    <a:lstStyle/>
                    <a:p>
                      <a:pPr algn="ctr" fontAlgn="ctr"/>
                      <a:r>
                        <a:rPr lang="en-US" sz="1800" b="1" i="0" u="none" strike="noStrike" dirty="0">
                          <a:solidFill>
                            <a:srgbClr val="000000"/>
                          </a:solidFill>
                          <a:effectLst/>
                          <a:latin typeface="Cambria" panose="02040503050406030204" pitchFamily="18" charset="0"/>
                        </a:rPr>
                        <a:t>LFM with Gyn Focus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LFM with Outpatient GYN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49352502"/>
                  </a:ext>
                </a:extLst>
              </a:tr>
              <a:tr h="484441">
                <a:tc>
                  <a:txBody>
                    <a:bodyPr/>
                    <a:lstStyle/>
                    <a:p>
                      <a:pPr algn="ctr" fontAlgn="ctr"/>
                      <a:r>
                        <a:rPr lang="en-US" sz="1800" b="1" i="0" u="none" strike="noStrike" dirty="0">
                          <a:solidFill>
                            <a:srgbClr val="000000"/>
                          </a:solidFill>
                          <a:effectLst/>
                          <a:latin typeface="Cambria" panose="02040503050406030204" pitchFamily="18" charset="0"/>
                        </a:rPr>
                        <a:t>LFM w/MSK Focus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800" b="0" i="0" u="none" strike="noStrike" dirty="0">
                          <a:solidFill>
                            <a:srgbClr val="000000"/>
                          </a:solidFill>
                          <a:effectLst/>
                          <a:latin typeface="Cambria" panose="02040503050406030204" pitchFamily="18" charset="0"/>
                        </a:rPr>
                        <a:t>LFM with musculoskeletal medicine experiences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800" b="0" i="0" u="none" strike="noStrike" dirty="0">
                          <a:solidFill>
                            <a:srgbClr val="000000"/>
                          </a:solidFill>
                          <a:effectLst/>
                          <a:latin typeface="Cambria" panose="02040503050406030204" pitchFamily="18" charset="0"/>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800" b="0" i="0" u="none" strike="noStrike" dirty="0">
                          <a:solidFill>
                            <a:srgbClr val="000000"/>
                          </a:solidFill>
                          <a:effectLst/>
                          <a:latin typeface="Cambria" panose="02040503050406030204" pitchFamily="18" charset="0"/>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800" b="0" i="0" u="none" strike="noStrike" dirty="0">
                          <a:solidFill>
                            <a:srgbClr val="000000"/>
                          </a:solidFill>
                          <a:effectLst/>
                          <a:latin typeface="Cambria" panose="02040503050406030204" pitchFamily="18" charset="0"/>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7857397"/>
                  </a:ext>
                </a:extLst>
              </a:tr>
              <a:tr h="484441">
                <a:tc>
                  <a:txBody>
                    <a:bodyPr/>
                    <a:lstStyle/>
                    <a:p>
                      <a:pPr algn="ctr" fontAlgn="ctr"/>
                      <a:r>
                        <a:rPr lang="en-US" sz="1800" b="1" i="0" u="none" strike="noStrike" dirty="0">
                          <a:solidFill>
                            <a:srgbClr val="000000"/>
                          </a:solidFill>
                          <a:effectLst/>
                          <a:latin typeface="Cambria" panose="02040503050406030204" pitchFamily="18" charset="0"/>
                        </a:rPr>
                        <a:t>LFM w/ Proc Focus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LFM with procedure clinics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24334778"/>
                  </a:ext>
                </a:extLst>
              </a:tr>
              <a:tr h="391664">
                <a:tc>
                  <a:txBody>
                    <a:bodyPr/>
                    <a:lstStyle/>
                    <a:p>
                      <a:pPr algn="ctr" fontAlgn="ctr"/>
                      <a:r>
                        <a:rPr lang="en-US" sz="1800" b="1" i="0" u="none" strike="noStrike" dirty="0">
                          <a:solidFill>
                            <a:srgbClr val="000000"/>
                          </a:solidFill>
                          <a:effectLst/>
                          <a:latin typeface="Cambria" panose="02040503050406030204" pitchFamily="18" charset="0"/>
                        </a:rPr>
                        <a:t>ER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Emergency Medicine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52560872"/>
                  </a:ext>
                </a:extLst>
              </a:tr>
              <a:tr h="305265">
                <a:tc>
                  <a:txBody>
                    <a:bodyPr/>
                    <a:lstStyle/>
                    <a:p>
                      <a:pPr algn="ctr" fontAlgn="ctr"/>
                      <a:r>
                        <a:rPr lang="en-US" sz="1800" b="1" i="0" u="none" strike="noStrike" dirty="0">
                          <a:solidFill>
                            <a:srgbClr val="000000"/>
                          </a:solidFill>
                          <a:effectLst/>
                          <a:latin typeface="Cambria" panose="02040503050406030204" pitchFamily="18" charset="0"/>
                        </a:rPr>
                        <a:t>OB-Gyn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800" b="0" i="0" u="none" strike="noStrike" dirty="0">
                          <a:solidFill>
                            <a:srgbClr val="000000"/>
                          </a:solidFill>
                          <a:effectLst/>
                          <a:latin typeface="Cambria" panose="02040503050406030204" pitchFamily="18" charset="0"/>
                        </a:rPr>
                        <a:t>Inpatient OB with Outpatient GYN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800" b="0" i="0" u="none" strike="noStrike" dirty="0">
                          <a:solidFill>
                            <a:srgbClr val="000000"/>
                          </a:solidFill>
                          <a:effectLst/>
                          <a:latin typeface="Cambria" panose="020405030504060302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800" b="0" i="0" u="none" strike="noStrike" dirty="0">
                          <a:solidFill>
                            <a:srgbClr val="000000"/>
                          </a:solidFill>
                          <a:effectLst/>
                          <a:latin typeface="Cambria" panose="02040503050406030204" pitchFamily="18" charset="0"/>
                        </a:rPr>
                        <a:t>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800" b="0" i="0" u="none" strike="noStrike" dirty="0">
                          <a:solidFill>
                            <a:srgbClr val="000000"/>
                          </a:solidFill>
                          <a:effectLst/>
                          <a:latin typeface="Cambria" panose="02040503050406030204" pitchFamily="18" charset="0"/>
                        </a:rPr>
                        <a:t>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654854003"/>
                  </a:ext>
                </a:extLst>
              </a:tr>
              <a:tr h="305265">
                <a:tc>
                  <a:txBody>
                    <a:bodyPr/>
                    <a:lstStyle/>
                    <a:p>
                      <a:pPr algn="ctr" fontAlgn="ctr"/>
                      <a:r>
                        <a:rPr lang="en-US" sz="1800" b="1" i="0" u="none" strike="noStrike" dirty="0">
                          <a:solidFill>
                            <a:srgbClr val="000000"/>
                          </a:solidFill>
                          <a:effectLst/>
                          <a:latin typeface="Cambria" panose="02040503050406030204" pitchFamily="18" charset="0"/>
                        </a:rPr>
                        <a:t>Out Peds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800" b="0" i="0" u="none" strike="noStrike" dirty="0">
                          <a:solidFill>
                            <a:srgbClr val="000000"/>
                          </a:solidFill>
                          <a:effectLst/>
                          <a:latin typeface="Cambria" panose="02040503050406030204" pitchFamily="18" charset="0"/>
                        </a:rPr>
                        <a:t>Outpatient Pediatrics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800" b="0" i="0" u="none" strike="noStrike" dirty="0">
                          <a:solidFill>
                            <a:srgbClr val="000000"/>
                          </a:solidFill>
                          <a:effectLst/>
                          <a:latin typeface="Cambria" panose="020405030504060302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800" b="0" i="0" u="none" strike="noStrike" dirty="0">
                          <a:solidFill>
                            <a:srgbClr val="000000"/>
                          </a:solidFill>
                          <a:effectLst/>
                          <a:latin typeface="Cambria" panose="02040503050406030204" pitchFamily="18" charset="0"/>
                        </a:rPr>
                        <a:t>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800" b="0" i="0" u="none" strike="noStrike" dirty="0">
                          <a:solidFill>
                            <a:srgbClr val="000000"/>
                          </a:solidFill>
                          <a:effectLst/>
                          <a:latin typeface="Cambria" panose="02040503050406030204" pitchFamily="18" charset="0"/>
                        </a:rPr>
                        <a:t>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350691921"/>
                  </a:ext>
                </a:extLst>
              </a:tr>
              <a:tr h="305265">
                <a:tc>
                  <a:txBody>
                    <a:bodyPr/>
                    <a:lstStyle/>
                    <a:p>
                      <a:pPr algn="ctr" fontAlgn="ctr"/>
                      <a:r>
                        <a:rPr lang="en-US" sz="1800" b="1" i="0" u="none" strike="noStrike" dirty="0">
                          <a:solidFill>
                            <a:srgbClr val="000000"/>
                          </a:solidFill>
                          <a:effectLst/>
                          <a:latin typeface="Cambria" panose="02040503050406030204" pitchFamily="18" charset="0"/>
                        </a:rPr>
                        <a:t>Inpt Peds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R1 Inpatient Pediatrics at </a:t>
                      </a:r>
                    </a:p>
                    <a:p>
                      <a:pPr algn="ctr" fontAlgn="ctr"/>
                      <a:r>
                        <a:rPr lang="en-US" sz="1800" b="0" i="0" u="none" strike="noStrike" dirty="0">
                          <a:solidFill>
                            <a:srgbClr val="000000"/>
                          </a:solidFill>
                          <a:effectLst/>
                          <a:latin typeface="Cambria" panose="02040503050406030204" pitchFamily="18" charset="0"/>
                        </a:rPr>
                        <a:t>Randall’s Children’s Hospital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83847593"/>
                  </a:ext>
                </a:extLst>
              </a:tr>
              <a:tr h="305265">
                <a:tc>
                  <a:txBody>
                    <a:bodyPr/>
                    <a:lstStyle/>
                    <a:p>
                      <a:pPr algn="ctr" fontAlgn="ctr"/>
                      <a:r>
                        <a:rPr lang="en-US" sz="1800" b="1" i="0" u="none" strike="noStrike" dirty="0">
                          <a:solidFill>
                            <a:srgbClr val="000000"/>
                          </a:solidFill>
                          <a:effectLst/>
                          <a:latin typeface="Cambria" panose="02040503050406030204" pitchFamily="18" charset="0"/>
                        </a:rPr>
                        <a:t>MCH</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800" b="0" i="0" u="none" strike="noStrike" dirty="0">
                          <a:solidFill>
                            <a:srgbClr val="000000"/>
                          </a:solidFill>
                          <a:effectLst/>
                          <a:latin typeface="Cambria" panose="02040503050406030204" pitchFamily="18" charset="0"/>
                        </a:rPr>
                        <a:t>Maternal Child Health</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800" b="0" i="0" u="none" strike="noStrike" dirty="0">
                          <a:solidFill>
                            <a:srgbClr val="000000"/>
                          </a:solidFill>
                          <a:effectLst/>
                          <a:latin typeface="Cambria" panose="02040503050406030204" pitchFamily="18" charset="0"/>
                        </a:rPr>
                        <a:t>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800" b="0" i="0" u="none" strike="noStrike" dirty="0">
                          <a:solidFill>
                            <a:srgbClr val="000000"/>
                          </a:solidFill>
                          <a:effectLst/>
                          <a:latin typeface="Cambria" panose="02040503050406030204" pitchFamily="18" charset="0"/>
                        </a:rPr>
                        <a:t>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800" b="0" i="0" u="none" strike="noStrike" dirty="0">
                          <a:solidFill>
                            <a:srgbClr val="000000"/>
                          </a:solidFill>
                          <a:effectLst/>
                          <a:latin typeface="Cambria" panose="02040503050406030204" pitchFamily="18" charset="0"/>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570130196"/>
                  </a:ext>
                </a:extLst>
              </a:tr>
              <a:tr h="305265">
                <a:tc>
                  <a:txBody>
                    <a:bodyPr/>
                    <a:lstStyle/>
                    <a:p>
                      <a:pPr algn="ctr" fontAlgn="ctr"/>
                      <a:r>
                        <a:rPr lang="en-US" sz="1800" b="1" i="0" u="none" strike="noStrike" dirty="0">
                          <a:solidFill>
                            <a:srgbClr val="000000"/>
                          </a:solidFill>
                          <a:effectLst/>
                          <a:latin typeface="Cambria" panose="02040503050406030204" pitchFamily="18" charset="0"/>
                        </a:rPr>
                        <a:t>Med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Inpatient Medicine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12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1051070"/>
                  </a:ext>
                </a:extLst>
              </a:tr>
              <a:tr h="338446">
                <a:tc>
                  <a:txBody>
                    <a:bodyPr/>
                    <a:lstStyle/>
                    <a:p>
                      <a:pPr algn="ctr" fontAlgn="ctr"/>
                      <a:r>
                        <a:rPr lang="en-US" sz="1800" b="1" i="0" u="none" strike="noStrike" dirty="0">
                          <a:solidFill>
                            <a:srgbClr val="000000"/>
                          </a:solidFill>
                          <a:effectLst/>
                          <a:latin typeface="Cambria" panose="02040503050406030204" pitchFamily="18" charset="0"/>
                        </a:rPr>
                        <a:t>Nights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800" b="0" i="0" u="none" strike="noStrike" dirty="0">
                          <a:solidFill>
                            <a:srgbClr val="000000"/>
                          </a:solidFill>
                          <a:effectLst/>
                          <a:latin typeface="Cambria" panose="02040503050406030204" pitchFamily="18" charset="0"/>
                        </a:rPr>
                        <a:t>Nights covering Maternal Child Health Service</a:t>
                      </a:r>
                      <a:br>
                        <a:rPr lang="en-US" sz="1800" b="0" i="0" u="none" strike="noStrike" dirty="0">
                          <a:solidFill>
                            <a:srgbClr val="000000"/>
                          </a:solidFill>
                          <a:effectLst/>
                          <a:latin typeface="Cambria" panose="02040503050406030204" pitchFamily="18" charset="0"/>
                        </a:rPr>
                      </a:br>
                      <a:endParaRPr lang="en-US" sz="1800" b="0" i="0" u="none" strike="noStrike" dirty="0">
                        <a:solidFill>
                          <a:srgbClr val="000000"/>
                        </a:solidFill>
                        <a:effectLst/>
                        <a:latin typeface="Cambria" panose="020405030504060302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800" b="0" i="0" u="none" strike="noStrike" dirty="0">
                          <a:solidFill>
                            <a:srgbClr val="000000"/>
                          </a:solidFill>
                          <a:effectLst/>
                          <a:latin typeface="Cambria" panose="020405030504060302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800" b="0" i="0" u="none" strike="noStrike" dirty="0">
                          <a:solidFill>
                            <a:srgbClr val="000000"/>
                          </a:solidFill>
                          <a:effectLst/>
                          <a:latin typeface="Cambria" panose="02040503050406030204" pitchFamily="18" charset="0"/>
                        </a:rPr>
                        <a:t>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800" b="0" i="0" u="none" strike="noStrike" dirty="0">
                          <a:solidFill>
                            <a:srgbClr val="000000"/>
                          </a:solidFill>
                          <a:effectLst/>
                          <a:latin typeface="Cambria" panose="02040503050406030204" pitchFamily="18" charset="0"/>
                        </a:rPr>
                        <a:t>3.5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119051383"/>
                  </a:ext>
                </a:extLst>
              </a:tr>
              <a:tr h="305265">
                <a:tc>
                  <a:txBody>
                    <a:bodyPr/>
                    <a:lstStyle/>
                    <a:p>
                      <a:pPr algn="ctr" fontAlgn="ctr"/>
                      <a:r>
                        <a:rPr lang="en-US" sz="1800" b="1" i="0" u="none" strike="noStrike" dirty="0">
                          <a:solidFill>
                            <a:srgbClr val="000000"/>
                          </a:solidFill>
                          <a:effectLst/>
                          <a:latin typeface="Cambria" panose="02040503050406030204" pitchFamily="18" charset="0"/>
                        </a:rPr>
                        <a:t>Elect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Electives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mbria" panose="02040503050406030204" pitchFamily="18" charset="0"/>
                        </a:rPr>
                        <a:t>13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02399990"/>
                  </a:ext>
                </a:extLst>
              </a:tr>
            </a:tbl>
          </a:graphicData>
        </a:graphic>
      </p:graphicFrame>
      <p:sp>
        <p:nvSpPr>
          <p:cNvPr id="6" name="TextBox 5">
            <a:extLst>
              <a:ext uri="{FF2B5EF4-FFF2-40B4-BE49-F238E27FC236}">
                <a16:creationId xmlns:a16="http://schemas.microsoft.com/office/drawing/2014/main" id="{FC9C5D3E-F770-5B85-70F4-F51FBCD3A052}"/>
              </a:ext>
            </a:extLst>
          </p:cNvPr>
          <p:cNvSpPr txBox="1"/>
          <p:nvPr/>
        </p:nvSpPr>
        <p:spPr>
          <a:xfrm>
            <a:off x="5455647" y="6478"/>
            <a:ext cx="1699504" cy="369332"/>
          </a:xfrm>
          <a:prstGeom prst="rect">
            <a:avLst/>
          </a:prstGeom>
          <a:solidFill>
            <a:schemeClr val="accent4">
              <a:lumMod val="20000"/>
              <a:lumOff val="80000"/>
            </a:schemeClr>
          </a:solidFill>
        </p:spPr>
        <p:txBody>
          <a:bodyPr wrap="none" rtlCol="0">
            <a:spAutoFit/>
          </a:bodyPr>
          <a:lstStyle/>
          <a:p>
            <a:r>
              <a:rPr lang="en-US" b="1" dirty="0">
                <a:latin typeface="Georgia" panose="02040502050405020303" pitchFamily="18" charset="0"/>
              </a:rPr>
              <a:t>Short Blocks</a:t>
            </a:r>
          </a:p>
        </p:txBody>
      </p:sp>
      <p:pic>
        <p:nvPicPr>
          <p:cNvPr id="7" name="Audio Recording Sep 19, 2023 at 5:02:59 PM">
            <a:hlinkClick r:id="" action="ppaction://media"/>
            <a:extLst>
              <a:ext uri="{FF2B5EF4-FFF2-40B4-BE49-F238E27FC236}">
                <a16:creationId xmlns:a16="http://schemas.microsoft.com/office/drawing/2014/main" id="{507F9790-E8AD-D7DA-CF5B-B86B2387FF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8013" y="3022600"/>
            <a:ext cx="812800" cy="812800"/>
          </a:xfrm>
          <a:prstGeom prst="rect">
            <a:avLst/>
          </a:prstGeom>
        </p:spPr>
      </p:pic>
    </p:spTree>
    <p:extLst>
      <p:ext uri="{BB962C8B-B14F-4D97-AF65-F5344CB8AC3E}">
        <p14:creationId xmlns:p14="http://schemas.microsoft.com/office/powerpoint/2010/main" val="86560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B10F0-CD45-4090-8CF3-215A1CFA73A8}"/>
              </a:ext>
            </a:extLst>
          </p:cNvPr>
          <p:cNvSpPr>
            <a:spLocks noGrp="1"/>
          </p:cNvSpPr>
          <p:nvPr>
            <p:ph type="title"/>
          </p:nvPr>
        </p:nvSpPr>
        <p:spPr/>
        <p:txBody>
          <a:bodyPr>
            <a:normAutofit fontScale="90000"/>
          </a:bodyPr>
          <a:lstStyle/>
          <a:p>
            <a:r>
              <a:rPr lang="en-US" dirty="0"/>
              <a:t>Longitudinal Family Medicine (example experiences)</a:t>
            </a:r>
          </a:p>
        </p:txBody>
      </p:sp>
      <p:graphicFrame>
        <p:nvGraphicFramePr>
          <p:cNvPr id="5" name="Table 4">
            <a:extLst>
              <a:ext uri="{FF2B5EF4-FFF2-40B4-BE49-F238E27FC236}">
                <a16:creationId xmlns:a16="http://schemas.microsoft.com/office/drawing/2014/main" id="{A9E65F6C-D627-4F0A-BE1B-2383564C24F2}"/>
              </a:ext>
            </a:extLst>
          </p:cNvPr>
          <p:cNvGraphicFramePr>
            <a:graphicFrameLocks noGrp="1"/>
          </p:cNvGraphicFramePr>
          <p:nvPr>
            <p:extLst>
              <p:ext uri="{D42A27DB-BD31-4B8C-83A1-F6EECF244321}">
                <p14:modId xmlns:p14="http://schemas.microsoft.com/office/powerpoint/2010/main" val="1340924222"/>
              </p:ext>
            </p:extLst>
          </p:nvPr>
        </p:nvGraphicFramePr>
        <p:xfrm>
          <a:off x="1674812" y="1828800"/>
          <a:ext cx="8458200" cy="4572006"/>
        </p:xfrm>
        <a:graphic>
          <a:graphicData uri="http://schemas.openxmlformats.org/drawingml/2006/table">
            <a:tbl>
              <a:tblPr>
                <a:tableStyleId>{6E25E649-3F16-4E02-A733-19D2CDBF48F0}</a:tableStyleId>
              </a:tblPr>
              <a:tblGrid>
                <a:gridCol w="2387436">
                  <a:extLst>
                    <a:ext uri="{9D8B030D-6E8A-4147-A177-3AD203B41FA5}">
                      <a16:colId xmlns:a16="http://schemas.microsoft.com/office/drawing/2014/main" val="3087663480"/>
                    </a:ext>
                  </a:extLst>
                </a:gridCol>
                <a:gridCol w="6070764">
                  <a:extLst>
                    <a:ext uri="{9D8B030D-6E8A-4147-A177-3AD203B41FA5}">
                      <a16:colId xmlns:a16="http://schemas.microsoft.com/office/drawing/2014/main" val="2496263200"/>
                    </a:ext>
                  </a:extLst>
                </a:gridCol>
              </a:tblGrid>
              <a:tr h="714660">
                <a:tc>
                  <a:txBody>
                    <a:bodyPr/>
                    <a:lstStyle/>
                    <a:p>
                      <a:pPr algn="ctr" fontAlgn="ctr"/>
                      <a:r>
                        <a:rPr lang="en-US" sz="2000" b="1" u="none" strike="noStrike" dirty="0">
                          <a:effectLst/>
                        </a:rPr>
                        <a:t>Session </a:t>
                      </a:r>
                      <a:br>
                        <a:rPr lang="en-US" sz="2000" b="1" u="none" strike="noStrike" dirty="0">
                          <a:effectLst/>
                        </a:rPr>
                      </a:br>
                      <a:r>
                        <a:rPr lang="en-US" sz="2000" b="1" u="none" strike="noStrike" dirty="0">
                          <a:effectLst/>
                        </a:rPr>
                        <a:t>Name</a:t>
                      </a:r>
                      <a:endParaRPr lang="en-US" sz="2000" b="1" i="0" u="none" strike="noStrike" dirty="0">
                        <a:solidFill>
                          <a:srgbClr val="000000"/>
                        </a:solidFill>
                        <a:effectLst/>
                        <a:latin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r>
                        <a:rPr lang="en-US" sz="2000" b="1" u="none" strike="noStrike" dirty="0">
                          <a:effectLst/>
                        </a:rPr>
                        <a:t>Comments</a:t>
                      </a:r>
                      <a:endParaRPr lang="en-US" sz="2000" b="1" i="0" u="none" strike="noStrike" dirty="0">
                        <a:solidFill>
                          <a:srgbClr val="000000"/>
                        </a:solidFill>
                        <a:effectLst/>
                        <a:latin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514628738"/>
                  </a:ext>
                </a:extLst>
              </a:tr>
              <a:tr h="397908">
                <a:tc>
                  <a:txBody>
                    <a:bodyPr/>
                    <a:lstStyle/>
                    <a:p>
                      <a:pPr algn="ctr" fontAlgn="ctr"/>
                      <a:r>
                        <a:rPr lang="en-US" sz="2000" b="0" i="0" u="none" strike="noStrike" dirty="0">
                          <a:solidFill>
                            <a:srgbClr val="000000"/>
                          </a:solidFill>
                          <a:effectLst/>
                          <a:latin typeface="+mn-lt"/>
                        </a:rPr>
                        <a:t>Addiction Medicine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2000" u="none" strike="noStrike" dirty="0">
                          <a:effectLst/>
                        </a:rPr>
                        <a:t>Multiple sites</a:t>
                      </a:r>
                      <a:endParaRPr lang="en-US" sz="2000" b="1" i="0" u="none" strike="noStrike" dirty="0">
                        <a:solidFill>
                          <a:srgbClr val="000000"/>
                        </a:solidFill>
                        <a:effectLst/>
                        <a:latin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6239271"/>
                  </a:ext>
                </a:extLst>
              </a:tr>
              <a:tr h="397908">
                <a:tc>
                  <a:txBody>
                    <a:bodyPr/>
                    <a:lstStyle/>
                    <a:p>
                      <a:pPr algn="ctr" fontAlgn="ctr"/>
                      <a:r>
                        <a:rPr lang="en-US" sz="2000" u="none" strike="noStrike" dirty="0">
                          <a:effectLst/>
                        </a:rPr>
                        <a:t>Behavioral Health </a:t>
                      </a:r>
                      <a:endParaRPr lang="en-US" sz="2000" b="1" i="0" u="none" strike="noStrike" dirty="0">
                        <a:solidFill>
                          <a:srgbClr val="000000"/>
                        </a:solidFill>
                        <a:effectLst/>
                        <a:latin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2000" u="none" strike="noStrike" dirty="0">
                          <a:effectLst/>
                        </a:rPr>
                        <a:t> Integrated into FMSW Clinic</a:t>
                      </a:r>
                      <a:endParaRPr lang="en-US" sz="2000" b="1" i="0" u="none" strike="noStrike" dirty="0">
                        <a:solidFill>
                          <a:srgbClr val="000000"/>
                        </a:solidFill>
                        <a:effectLst/>
                        <a:latin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3949178"/>
                  </a:ext>
                </a:extLst>
              </a:tr>
              <a:tr h="397908">
                <a:tc>
                  <a:txBody>
                    <a:bodyPr/>
                    <a:lstStyle/>
                    <a:p>
                      <a:pPr algn="ctr" fontAlgn="ctr"/>
                      <a:r>
                        <a:rPr lang="en-US" sz="2000" u="none" strike="noStrike" dirty="0">
                          <a:effectLst/>
                        </a:rPr>
                        <a:t>Dermatology</a:t>
                      </a:r>
                      <a:endParaRPr lang="en-US" sz="2000" b="1" i="0" u="none" strike="noStrike" dirty="0">
                        <a:solidFill>
                          <a:srgbClr val="000000"/>
                        </a:solidFill>
                        <a:effectLst/>
                        <a:latin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2000" u="none" strike="noStrike" dirty="0">
                          <a:effectLst/>
                        </a:rPr>
                        <a:t> Off-site</a:t>
                      </a:r>
                      <a:endParaRPr lang="en-US" sz="2000" b="1" i="0" u="none" strike="noStrike" dirty="0">
                        <a:solidFill>
                          <a:srgbClr val="000000"/>
                        </a:solidFill>
                        <a:effectLst/>
                        <a:latin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3364745"/>
                  </a:ext>
                </a:extLst>
              </a:tr>
              <a:tr h="714660">
                <a:tc>
                  <a:txBody>
                    <a:bodyPr/>
                    <a:lstStyle/>
                    <a:p>
                      <a:pPr algn="ctr" fontAlgn="ctr"/>
                      <a:r>
                        <a:rPr lang="en-US" sz="2000" u="none" strike="noStrike" dirty="0">
                          <a:effectLst/>
                        </a:rPr>
                        <a:t>Free Clinic/Care of the Unhoused</a:t>
                      </a:r>
                      <a:endParaRPr lang="en-US" sz="2000" b="1" i="0" u="none" strike="noStrike" dirty="0">
                        <a:solidFill>
                          <a:srgbClr val="000000"/>
                        </a:solidFill>
                        <a:effectLst/>
                        <a:latin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2000" u="none" strike="noStrike" dirty="0">
                          <a:effectLst/>
                          <a:latin typeface="+mn-lt"/>
                        </a:rPr>
                        <a:t> Off-site</a:t>
                      </a:r>
                      <a:endParaRPr lang="en-US" sz="2000" b="1"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7062954"/>
                  </a:ext>
                </a:extLst>
              </a:tr>
              <a:tr h="397908">
                <a:tc>
                  <a:txBody>
                    <a:bodyPr/>
                    <a:lstStyle/>
                    <a:p>
                      <a:pPr algn="ctr" fontAlgn="ctr"/>
                      <a:r>
                        <a:rPr lang="en-US" sz="2000" b="0" i="0" u="none" strike="noStrike" dirty="0">
                          <a:solidFill>
                            <a:srgbClr val="000000"/>
                          </a:solidFill>
                          <a:effectLst/>
                          <a:latin typeface="+mn-lt"/>
                        </a:rPr>
                        <a:t>Geriatrics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2000" b="0" i="0" u="none" strike="noStrike" dirty="0">
                          <a:solidFill>
                            <a:srgbClr val="000000"/>
                          </a:solidFill>
                          <a:effectLst/>
                          <a:latin typeface="+mn-lt"/>
                        </a:rPr>
                        <a:t>Multiple sites including Nursing Home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5846299"/>
                  </a:ext>
                </a:extLst>
              </a:tr>
              <a:tr h="397908">
                <a:tc>
                  <a:txBody>
                    <a:bodyPr/>
                    <a:lstStyle/>
                    <a:p>
                      <a:pPr algn="ctr" fontAlgn="ctr"/>
                      <a:r>
                        <a:rPr lang="en-US" sz="2000" u="none" strike="noStrike" dirty="0">
                          <a:effectLst/>
                        </a:rPr>
                        <a:t>Hospice</a:t>
                      </a:r>
                      <a:endParaRPr lang="en-US" sz="2000" b="1" i="0" u="none" strike="noStrike" dirty="0">
                        <a:solidFill>
                          <a:srgbClr val="000000"/>
                        </a:solidFill>
                        <a:effectLst/>
                        <a:latin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2000" u="none" strike="noStrike" dirty="0">
                          <a:effectLst/>
                        </a:rPr>
                        <a:t> Off-site</a:t>
                      </a:r>
                      <a:endParaRPr lang="en-US" sz="2000" b="1" i="0" u="none" strike="noStrike" dirty="0">
                        <a:solidFill>
                          <a:srgbClr val="000000"/>
                        </a:solidFill>
                        <a:effectLst/>
                        <a:latin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3364058"/>
                  </a:ext>
                </a:extLst>
              </a:tr>
              <a:tr h="397908">
                <a:tc>
                  <a:txBody>
                    <a:bodyPr/>
                    <a:lstStyle/>
                    <a:p>
                      <a:pPr algn="ctr" fontAlgn="ctr"/>
                      <a:r>
                        <a:rPr lang="en-US" sz="2000" b="0" i="0" u="none" strike="noStrike" dirty="0">
                          <a:solidFill>
                            <a:srgbClr val="000000"/>
                          </a:solidFill>
                          <a:effectLst/>
                          <a:latin typeface="+mn-lt"/>
                        </a:rPr>
                        <a:t>Sub-specialty care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2000" u="none" strike="noStrike" dirty="0">
                          <a:effectLst/>
                        </a:rPr>
                        <a:t> Multiple sites</a:t>
                      </a:r>
                      <a:endParaRPr lang="en-US" sz="2000" b="1" i="0" u="none" strike="noStrike" dirty="0">
                        <a:solidFill>
                          <a:srgbClr val="000000"/>
                        </a:solidFill>
                        <a:effectLst/>
                        <a:latin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8845709"/>
                  </a:ext>
                </a:extLst>
              </a:tr>
              <a:tr h="397908">
                <a:tc>
                  <a:txBody>
                    <a:bodyPr/>
                    <a:lstStyle/>
                    <a:p>
                      <a:pPr algn="ctr" fontAlgn="ctr"/>
                      <a:r>
                        <a:rPr lang="en-US" sz="2000" b="0" i="0" u="none" strike="noStrike" dirty="0">
                          <a:solidFill>
                            <a:srgbClr val="000000"/>
                          </a:solidFill>
                          <a:effectLst/>
                          <a:latin typeface="+mn-lt"/>
                        </a:rPr>
                        <a:t>Teen Clinic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2000" u="none" strike="noStrike" dirty="0">
                          <a:effectLst/>
                        </a:rPr>
                        <a:t>Integrated into FMSW Clinic, includes SUD care</a:t>
                      </a:r>
                      <a:endParaRPr lang="en-US" sz="2000" b="1" i="0" u="none" strike="noStrike" dirty="0">
                        <a:solidFill>
                          <a:srgbClr val="000000"/>
                        </a:solidFill>
                        <a:effectLst/>
                        <a:latin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71510"/>
                  </a:ext>
                </a:extLst>
              </a:tr>
              <a:tr h="357330">
                <a:tc>
                  <a:txBody>
                    <a:bodyPr/>
                    <a:lstStyle/>
                    <a:p>
                      <a:pPr algn="ctr" fontAlgn="ctr"/>
                      <a:r>
                        <a:rPr lang="en-US" sz="2000" u="none" strike="noStrike" dirty="0">
                          <a:effectLst/>
                        </a:rPr>
                        <a:t>Urgent Care</a:t>
                      </a:r>
                      <a:endParaRPr lang="en-US" sz="2000" b="1" i="0" u="none" strike="noStrike" dirty="0">
                        <a:solidFill>
                          <a:srgbClr val="000000"/>
                        </a:solidFill>
                        <a:effectLst/>
                        <a:latin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2000" u="none" strike="noStrike" dirty="0">
                          <a:effectLst/>
                        </a:rPr>
                        <a:t>PeaceHealth</a:t>
                      </a:r>
                      <a:endParaRPr lang="en-US" sz="2000" b="1" i="0" u="none" strike="noStrike" dirty="0">
                        <a:solidFill>
                          <a:srgbClr val="000000"/>
                        </a:solidFill>
                        <a:effectLst/>
                        <a:latin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0580095"/>
                  </a:ext>
                </a:extLst>
              </a:tr>
            </a:tbl>
          </a:graphicData>
        </a:graphic>
      </p:graphicFrame>
      <p:pic>
        <p:nvPicPr>
          <p:cNvPr id="6" name="Audio Recording Sep 19, 2023 at 5:07:39 PM">
            <a:hlinkClick r:id="" action="ppaction://media"/>
            <a:extLst>
              <a:ext uri="{FF2B5EF4-FFF2-40B4-BE49-F238E27FC236}">
                <a16:creationId xmlns:a16="http://schemas.microsoft.com/office/drawing/2014/main" id="{04BB5219-64D4-1AC0-5B64-FFFF51966E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8013" y="3022600"/>
            <a:ext cx="812800" cy="812800"/>
          </a:xfrm>
          <a:prstGeom prst="rect">
            <a:avLst/>
          </a:prstGeom>
        </p:spPr>
      </p:pic>
    </p:spTree>
    <p:extLst>
      <p:ext uri="{BB962C8B-B14F-4D97-AF65-F5344CB8AC3E}">
        <p14:creationId xmlns:p14="http://schemas.microsoft.com/office/powerpoint/2010/main" val="419968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R1 Track Example 2023</a:t>
            </a:r>
            <a:br>
              <a:rPr lang="en-US" dirty="0"/>
            </a:br>
            <a:r>
              <a:rPr lang="en-US" sz="2800" i="1" dirty="0"/>
              <a:t>Twenty-Six 2-Week Blocks</a:t>
            </a:r>
          </a:p>
        </p:txBody>
      </p:sp>
      <p:pic>
        <p:nvPicPr>
          <p:cNvPr id="5" name="Picture 4">
            <a:extLst>
              <a:ext uri="{FF2B5EF4-FFF2-40B4-BE49-F238E27FC236}">
                <a16:creationId xmlns:a16="http://schemas.microsoft.com/office/drawing/2014/main" id="{FC465186-06E9-FB69-DC46-DB1EBD3833F6}"/>
              </a:ext>
            </a:extLst>
          </p:cNvPr>
          <p:cNvPicPr>
            <a:picLocks noChangeAspect="1"/>
          </p:cNvPicPr>
          <p:nvPr/>
        </p:nvPicPr>
        <p:blipFill>
          <a:blip r:embed="rId5"/>
          <a:stretch>
            <a:fillRect/>
          </a:stretch>
        </p:blipFill>
        <p:spPr>
          <a:xfrm>
            <a:off x="150812" y="2590800"/>
            <a:ext cx="11811000" cy="1828802"/>
          </a:xfrm>
          <a:prstGeom prst="rect">
            <a:avLst/>
          </a:prstGeom>
        </p:spPr>
      </p:pic>
      <p:pic>
        <p:nvPicPr>
          <p:cNvPr id="4" name="Audio Recording Sep 19, 2023 at 5:09:41 PM">
            <a:hlinkClick r:id="" action="ppaction://media"/>
            <a:extLst>
              <a:ext uri="{FF2B5EF4-FFF2-40B4-BE49-F238E27FC236}">
                <a16:creationId xmlns:a16="http://schemas.microsoft.com/office/drawing/2014/main" id="{3ECC919D-1017-2E7D-85DB-98A715EE8E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8013" y="3022600"/>
            <a:ext cx="812800" cy="812800"/>
          </a:xfrm>
          <a:prstGeom prst="rect">
            <a:avLst/>
          </a:prstGeom>
        </p:spPr>
      </p:pic>
    </p:spTree>
    <p:extLst>
      <p:ext uri="{BB962C8B-B14F-4D97-AF65-F5344CB8AC3E}">
        <p14:creationId xmlns:p14="http://schemas.microsoft.com/office/powerpoint/2010/main" val="35656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9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0F43-37E3-41EC-A727-F5E6E6BA2A71}"/>
              </a:ext>
            </a:extLst>
          </p:cNvPr>
          <p:cNvSpPr>
            <a:spLocks noGrp="1"/>
          </p:cNvSpPr>
          <p:nvPr>
            <p:ph type="title"/>
          </p:nvPr>
        </p:nvSpPr>
        <p:spPr/>
        <p:txBody>
          <a:bodyPr/>
          <a:lstStyle/>
          <a:p>
            <a:r>
              <a:rPr lang="en-US" dirty="0"/>
              <a:t>R1 Longitudinal FM (example)</a:t>
            </a:r>
          </a:p>
        </p:txBody>
      </p:sp>
      <p:graphicFrame>
        <p:nvGraphicFramePr>
          <p:cNvPr id="6" name="Table 5">
            <a:extLst>
              <a:ext uri="{FF2B5EF4-FFF2-40B4-BE49-F238E27FC236}">
                <a16:creationId xmlns:a16="http://schemas.microsoft.com/office/drawing/2014/main" id="{FB6C94D9-D8AB-4278-8091-5BC1878586D1}"/>
              </a:ext>
            </a:extLst>
          </p:cNvPr>
          <p:cNvGraphicFramePr>
            <a:graphicFrameLocks noGrp="1"/>
          </p:cNvGraphicFramePr>
          <p:nvPr>
            <p:extLst>
              <p:ext uri="{D42A27DB-BD31-4B8C-83A1-F6EECF244321}">
                <p14:modId xmlns:p14="http://schemas.microsoft.com/office/powerpoint/2010/main" val="737118539"/>
              </p:ext>
            </p:extLst>
          </p:nvPr>
        </p:nvGraphicFramePr>
        <p:xfrm>
          <a:off x="1172728" y="4489786"/>
          <a:ext cx="9982199" cy="1961135"/>
        </p:xfrm>
        <a:graphic>
          <a:graphicData uri="http://schemas.openxmlformats.org/drawingml/2006/table">
            <a:tbl>
              <a:tblPr firstRow="1" firstCol="1" lastRow="1" lastCol="1" bandRow="1" bandCol="1"/>
              <a:tblGrid>
                <a:gridCol w="882817">
                  <a:extLst>
                    <a:ext uri="{9D8B030D-6E8A-4147-A177-3AD203B41FA5}">
                      <a16:colId xmlns:a16="http://schemas.microsoft.com/office/drawing/2014/main" val="2688980242"/>
                    </a:ext>
                  </a:extLst>
                </a:gridCol>
                <a:gridCol w="1161717">
                  <a:extLst>
                    <a:ext uri="{9D8B030D-6E8A-4147-A177-3AD203B41FA5}">
                      <a16:colId xmlns:a16="http://schemas.microsoft.com/office/drawing/2014/main" val="1001804824"/>
                    </a:ext>
                  </a:extLst>
                </a:gridCol>
                <a:gridCol w="1429350">
                  <a:extLst>
                    <a:ext uri="{9D8B030D-6E8A-4147-A177-3AD203B41FA5}">
                      <a16:colId xmlns:a16="http://schemas.microsoft.com/office/drawing/2014/main" val="4026274249"/>
                    </a:ext>
                  </a:extLst>
                </a:gridCol>
                <a:gridCol w="1600200">
                  <a:extLst>
                    <a:ext uri="{9D8B030D-6E8A-4147-A177-3AD203B41FA5}">
                      <a16:colId xmlns:a16="http://schemas.microsoft.com/office/drawing/2014/main" val="2281145883"/>
                    </a:ext>
                  </a:extLst>
                </a:gridCol>
                <a:gridCol w="1447800">
                  <a:extLst>
                    <a:ext uri="{9D8B030D-6E8A-4147-A177-3AD203B41FA5}">
                      <a16:colId xmlns:a16="http://schemas.microsoft.com/office/drawing/2014/main" val="3306182390"/>
                    </a:ext>
                  </a:extLst>
                </a:gridCol>
                <a:gridCol w="1295400">
                  <a:extLst>
                    <a:ext uri="{9D8B030D-6E8A-4147-A177-3AD203B41FA5}">
                      <a16:colId xmlns:a16="http://schemas.microsoft.com/office/drawing/2014/main" val="3458598816"/>
                    </a:ext>
                  </a:extLst>
                </a:gridCol>
                <a:gridCol w="1071276">
                  <a:extLst>
                    <a:ext uri="{9D8B030D-6E8A-4147-A177-3AD203B41FA5}">
                      <a16:colId xmlns:a16="http://schemas.microsoft.com/office/drawing/2014/main" val="681597243"/>
                    </a:ext>
                  </a:extLst>
                </a:gridCol>
                <a:gridCol w="1093639">
                  <a:extLst>
                    <a:ext uri="{9D8B030D-6E8A-4147-A177-3AD203B41FA5}">
                      <a16:colId xmlns:a16="http://schemas.microsoft.com/office/drawing/2014/main" val="2453883809"/>
                    </a:ext>
                  </a:extLst>
                </a:gridCol>
              </a:tblGrid>
              <a:tr h="0">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Monday</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Tuesday</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Wednesday</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Thursday</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Friday</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Saturday</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Sunday</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2081873"/>
                  </a:ext>
                </a:extLst>
              </a:tr>
              <a:tr h="0">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AM</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FF0000"/>
                          </a:solidFill>
                          <a:effectLst/>
                          <a:latin typeface="Tahoma" panose="020B0604030504040204" pitchFamily="34" charset="0"/>
                          <a:ea typeface="Times New Roman" panose="02020603050405020304" pitchFamily="18" charset="0"/>
                        </a:rPr>
                        <a:t>CLINIC</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FF0000"/>
                          </a:solidFill>
                          <a:effectLst/>
                          <a:latin typeface="Tahoma" panose="020B0604030504040204" pitchFamily="34" charset="0"/>
                          <a:ea typeface="Times New Roman" panose="02020603050405020304" pitchFamily="18" charset="0"/>
                        </a:rPr>
                        <a:t>Nourish</a:t>
                      </a:r>
                    </a:p>
                    <a:p>
                      <a:pPr marL="0" marR="0" algn="ctr">
                        <a:lnSpc>
                          <a:spcPct val="107000"/>
                        </a:lnSpc>
                        <a:spcBef>
                          <a:spcPts val="0"/>
                        </a:spcBef>
                        <a:spcAft>
                          <a:spcPts val="0"/>
                        </a:spcAft>
                      </a:pPr>
                      <a:r>
                        <a:rPr lang="en-US" sz="1800" dirty="0">
                          <a:solidFill>
                            <a:srgbClr val="FF0000"/>
                          </a:solidFill>
                          <a:effectLst/>
                          <a:latin typeface="Tahoma" panose="020B0604030504040204" pitchFamily="34" charset="0"/>
                          <a:ea typeface="Times New Roman" panose="02020603050405020304" pitchFamily="18" charset="0"/>
                        </a:rPr>
                        <a:t>Clinic</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solidFill>
                            <a:srgbClr val="00B050"/>
                          </a:solidFill>
                          <a:effectLst/>
                          <a:latin typeface="Tahoma" panose="020B0604030504040204" pitchFamily="34" charset="0"/>
                          <a:ea typeface="Times New Roman" panose="02020603050405020304" pitchFamily="18" charset="0"/>
                        </a:rPr>
                        <a:t>Professional Development</a:t>
                      </a:r>
                      <a:endParaRPr lang="en-US" sz="1800" dirty="0">
                        <a:effectLst/>
                        <a:latin typeface="Times New Roman" panose="02020603050405020304" pitchFamily="18" charset="0"/>
                        <a:ea typeface="Times New Roman" panose="02020603050405020304" pitchFamily="18" charset="0"/>
                      </a:endParaRPr>
                    </a:p>
                    <a:p>
                      <a:pPr marL="0" marR="0" algn="ctr">
                        <a:lnSpc>
                          <a:spcPct val="107000"/>
                        </a:lnSpc>
                        <a:spcBef>
                          <a:spcPts val="0"/>
                        </a:spcBef>
                        <a:spcAft>
                          <a:spcPts val="0"/>
                        </a:spcAft>
                      </a:pPr>
                      <a:r>
                        <a:rPr lang="en-US" sz="1800" dirty="0">
                          <a:solidFill>
                            <a:srgbClr val="FF0000"/>
                          </a:solidFill>
                          <a:effectLst/>
                          <a:latin typeface="Tahoma" panose="020B060403050404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800" dirty="0">
                        <a:solidFill>
                          <a:srgbClr val="FF0000"/>
                        </a:solidFill>
                        <a:effectLst/>
                        <a:latin typeface="Tahoma" panose="020B0604030504040204" pitchFamily="34" charset="0"/>
                        <a:ea typeface="Times New Roman" panose="02020603050405020304" pitchFamily="18" charset="0"/>
                      </a:endParaRPr>
                    </a:p>
                    <a:p>
                      <a:pPr marL="0" marR="0" algn="ctr">
                        <a:lnSpc>
                          <a:spcPct val="107000"/>
                        </a:lnSpc>
                        <a:spcBef>
                          <a:spcPts val="0"/>
                        </a:spcBef>
                        <a:spcAft>
                          <a:spcPts val="0"/>
                        </a:spcAft>
                      </a:pPr>
                      <a:r>
                        <a:rPr lang="en-US" sz="1800" dirty="0">
                          <a:solidFill>
                            <a:srgbClr val="FF0000"/>
                          </a:solidFill>
                          <a:effectLst/>
                          <a:latin typeface="Tahoma" panose="020B0604030504040204" pitchFamily="34" charset="0"/>
                          <a:ea typeface="Times New Roman" panose="02020603050405020304" pitchFamily="18" charset="0"/>
                        </a:rPr>
                        <a:t>Clinic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 </a:t>
                      </a:r>
                    </a:p>
                    <a:p>
                      <a:pPr marL="0" marR="0" algn="ctr">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Neurology</a:t>
                      </a:r>
                    </a:p>
                    <a:p>
                      <a:pPr marL="0" marR="0" algn="ctr">
                        <a:spcBef>
                          <a:spcPts val="0"/>
                        </a:spcBef>
                        <a:spcAft>
                          <a:spcPts val="0"/>
                        </a:spcAft>
                      </a:pP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9645308"/>
                  </a:ext>
                </a:extLst>
              </a:tr>
              <a:tr h="0">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PM</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FF0000"/>
                          </a:solidFill>
                          <a:effectLst/>
                          <a:latin typeface="Tahoma" panose="020B0604030504040204" pitchFamily="34" charset="0"/>
                          <a:ea typeface="Times New Roman" panose="02020603050405020304" pitchFamily="18" charset="0"/>
                        </a:rPr>
                        <a:t>CLINIC</a:t>
                      </a:r>
                      <a:endParaRPr lang="en-US" sz="1800" dirty="0">
                        <a:effectLst/>
                        <a:latin typeface="Times New Roman" panose="02020603050405020304" pitchFamily="18" charset="0"/>
                        <a:ea typeface="Times New Roman" panose="02020603050405020304" pitchFamily="18" charset="0"/>
                      </a:endParaRPr>
                    </a:p>
                    <a:p>
                      <a:pPr marL="0" marR="0" algn="ctr">
                        <a:lnSpc>
                          <a:spcPct val="107000"/>
                        </a:lnSpc>
                        <a:spcBef>
                          <a:spcPts val="0"/>
                        </a:spcBef>
                        <a:spcAft>
                          <a:spcPts val="0"/>
                        </a:spcAft>
                      </a:pPr>
                      <a:r>
                        <a:rPr lang="en-US" sz="1800" dirty="0">
                          <a:effectLst/>
                          <a:latin typeface="Tahoma" panose="020B060403050404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mn-cs"/>
                        </a:rPr>
                        <a:t>Hospice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FF0000"/>
                          </a:solidFill>
                          <a:effectLst/>
                          <a:latin typeface="Tahoma" panose="020B0604030504040204" pitchFamily="34" charset="0"/>
                          <a:ea typeface="Times New Roman" panose="02020603050405020304" pitchFamily="18" charset="0"/>
                        </a:rPr>
                        <a:t>BLOOM CLINIC</a:t>
                      </a:r>
                    </a:p>
                    <a:p>
                      <a:pPr marL="0" marR="0" algn="ctr">
                        <a:lnSpc>
                          <a:spcPct val="107000"/>
                        </a:lnSpc>
                        <a:spcBef>
                          <a:spcPts val="0"/>
                        </a:spcBef>
                        <a:spcAft>
                          <a:spcPts val="0"/>
                        </a:spcAft>
                      </a:pPr>
                      <a:r>
                        <a:rPr lang="en-US" sz="1800" dirty="0">
                          <a:effectLst/>
                          <a:latin typeface="Tahoma" panose="020B060403050404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B050"/>
                          </a:solidFill>
                          <a:effectLst/>
                          <a:latin typeface="Tahoma" panose="020B0604030504040204" pitchFamily="34" charset="0"/>
                          <a:ea typeface="Times New Roman" panose="02020603050405020304" pitchFamily="18" charset="0"/>
                        </a:rPr>
                        <a:t>Didactics</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Neurology</a:t>
                      </a:r>
                    </a:p>
                    <a:p>
                      <a:pPr marL="0" marR="0" algn="ctr">
                        <a:lnSpc>
                          <a:spcPct val="107000"/>
                        </a:lnSpc>
                        <a:spcBef>
                          <a:spcPts val="0"/>
                        </a:spcBef>
                        <a:spcAft>
                          <a:spcPts val="0"/>
                        </a:spcAft>
                      </a:pP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7386741"/>
                  </a:ext>
                </a:extLst>
              </a:tr>
            </a:tbl>
          </a:graphicData>
        </a:graphic>
      </p:graphicFrame>
      <p:graphicFrame>
        <p:nvGraphicFramePr>
          <p:cNvPr id="7" name="Table 6">
            <a:extLst>
              <a:ext uri="{FF2B5EF4-FFF2-40B4-BE49-F238E27FC236}">
                <a16:creationId xmlns:a16="http://schemas.microsoft.com/office/drawing/2014/main" id="{608148FB-144C-4B54-A362-296F79074B9B}"/>
              </a:ext>
            </a:extLst>
          </p:cNvPr>
          <p:cNvGraphicFramePr>
            <a:graphicFrameLocks noGrp="1"/>
          </p:cNvGraphicFramePr>
          <p:nvPr>
            <p:extLst>
              <p:ext uri="{D42A27DB-BD31-4B8C-83A1-F6EECF244321}">
                <p14:modId xmlns:p14="http://schemas.microsoft.com/office/powerpoint/2010/main" val="3159074586"/>
              </p:ext>
            </p:extLst>
          </p:nvPr>
        </p:nvGraphicFramePr>
        <p:xfrm>
          <a:off x="1172728" y="2209800"/>
          <a:ext cx="9982198" cy="1725747"/>
        </p:xfrm>
        <a:graphic>
          <a:graphicData uri="http://schemas.openxmlformats.org/drawingml/2006/table">
            <a:tbl>
              <a:tblPr firstRow="1" firstCol="1" lastRow="1" lastCol="1" bandRow="1" bandCol="1"/>
              <a:tblGrid>
                <a:gridCol w="934663">
                  <a:extLst>
                    <a:ext uri="{9D8B030D-6E8A-4147-A177-3AD203B41FA5}">
                      <a16:colId xmlns:a16="http://schemas.microsoft.com/office/drawing/2014/main" val="2030568394"/>
                    </a:ext>
                  </a:extLst>
                </a:gridCol>
                <a:gridCol w="1169978">
                  <a:extLst>
                    <a:ext uri="{9D8B030D-6E8A-4147-A177-3AD203B41FA5}">
                      <a16:colId xmlns:a16="http://schemas.microsoft.com/office/drawing/2014/main" val="673151847"/>
                    </a:ext>
                  </a:extLst>
                </a:gridCol>
                <a:gridCol w="1344814">
                  <a:extLst>
                    <a:ext uri="{9D8B030D-6E8A-4147-A177-3AD203B41FA5}">
                      <a16:colId xmlns:a16="http://schemas.microsoft.com/office/drawing/2014/main" val="3664687608"/>
                    </a:ext>
                  </a:extLst>
                </a:gridCol>
                <a:gridCol w="1637309">
                  <a:extLst>
                    <a:ext uri="{9D8B030D-6E8A-4147-A177-3AD203B41FA5}">
                      <a16:colId xmlns:a16="http://schemas.microsoft.com/office/drawing/2014/main" val="1099707062"/>
                    </a:ext>
                  </a:extLst>
                </a:gridCol>
                <a:gridCol w="1427285">
                  <a:extLst>
                    <a:ext uri="{9D8B030D-6E8A-4147-A177-3AD203B41FA5}">
                      <a16:colId xmlns:a16="http://schemas.microsoft.com/office/drawing/2014/main" val="4015779212"/>
                    </a:ext>
                  </a:extLst>
                </a:gridCol>
                <a:gridCol w="1303235">
                  <a:extLst>
                    <a:ext uri="{9D8B030D-6E8A-4147-A177-3AD203B41FA5}">
                      <a16:colId xmlns:a16="http://schemas.microsoft.com/office/drawing/2014/main" val="1945478462"/>
                    </a:ext>
                  </a:extLst>
                </a:gridCol>
                <a:gridCol w="1034522">
                  <a:extLst>
                    <a:ext uri="{9D8B030D-6E8A-4147-A177-3AD203B41FA5}">
                      <a16:colId xmlns:a16="http://schemas.microsoft.com/office/drawing/2014/main" val="3492264007"/>
                    </a:ext>
                  </a:extLst>
                </a:gridCol>
                <a:gridCol w="1130392">
                  <a:extLst>
                    <a:ext uri="{9D8B030D-6E8A-4147-A177-3AD203B41FA5}">
                      <a16:colId xmlns:a16="http://schemas.microsoft.com/office/drawing/2014/main" val="2086385991"/>
                    </a:ext>
                  </a:extLst>
                </a:gridCol>
              </a:tblGrid>
              <a:tr h="247144">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Monday</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Tuesday</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Wednesday</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Thursday</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Friday</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Saturday</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Sunday</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020901"/>
                  </a:ext>
                </a:extLst>
              </a:tr>
              <a:tr h="617860">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AM</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FF0000"/>
                          </a:solidFill>
                          <a:effectLst/>
                          <a:latin typeface="Tahoma" panose="020B0604030504040204" pitchFamily="34" charset="0"/>
                          <a:ea typeface="Times New Roman" panose="02020603050405020304" pitchFamily="18" charset="0"/>
                        </a:rPr>
                        <a:t>CLINIC</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FF0000"/>
                          </a:solidFill>
                          <a:effectLst/>
                          <a:latin typeface="Tahoma" panose="020B0604030504040204" pitchFamily="34" charset="0"/>
                          <a:ea typeface="Times New Roman" panose="02020603050405020304" pitchFamily="18" charset="0"/>
                        </a:rPr>
                        <a:t>CLINIC</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B050"/>
                          </a:solidFill>
                          <a:effectLst/>
                          <a:latin typeface="Tahoma" panose="020B0604030504040204" pitchFamily="34" charset="0"/>
                          <a:ea typeface="Times New Roman" panose="02020603050405020304" pitchFamily="18" charset="0"/>
                        </a:rPr>
                        <a:t>Professional Development</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FF0000"/>
                          </a:solidFill>
                          <a:effectLst/>
                          <a:latin typeface="Tahoma" panose="020B0604030504040204" pitchFamily="34" charset="0"/>
                          <a:ea typeface="Times New Roman" panose="02020603050405020304" pitchFamily="18" charset="0"/>
                        </a:rPr>
                        <a:t>CLINIC</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FF0000"/>
                          </a:solidFill>
                          <a:effectLst/>
                          <a:latin typeface="Tahoma" panose="020B0604030504040204" pitchFamily="34" charset="0"/>
                          <a:ea typeface="Times New Roman" panose="02020603050405020304" pitchFamily="18" charset="0"/>
                        </a:rPr>
                        <a:t>CLINIC</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8717817"/>
                  </a:ext>
                </a:extLst>
              </a:tr>
              <a:tr h="658996">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PM</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FF0000"/>
                          </a:solidFill>
                          <a:effectLst/>
                          <a:latin typeface="Tahoma" panose="020B0604030504040204" pitchFamily="34" charset="0"/>
                          <a:ea typeface="Times New Roman" panose="02020603050405020304" pitchFamily="18" charset="0"/>
                        </a:rPr>
                        <a:t>ADHD</a:t>
                      </a:r>
                      <a:endParaRPr lang="en-US" sz="1800" dirty="0">
                        <a:effectLst/>
                        <a:latin typeface="Times New Roman" panose="02020603050405020304" pitchFamily="18" charset="0"/>
                        <a:ea typeface="Times New Roman" panose="02020603050405020304" pitchFamily="18" charset="0"/>
                      </a:endParaRPr>
                    </a:p>
                    <a:p>
                      <a:pPr marL="0" marR="0" algn="ctr">
                        <a:lnSpc>
                          <a:spcPct val="107000"/>
                        </a:lnSpc>
                        <a:spcBef>
                          <a:spcPts val="0"/>
                        </a:spcBef>
                        <a:spcAft>
                          <a:spcPts val="0"/>
                        </a:spcAft>
                      </a:pPr>
                      <a:r>
                        <a:rPr lang="en-US" sz="1800" dirty="0">
                          <a:solidFill>
                            <a:srgbClr val="FF0000"/>
                          </a:solidFill>
                          <a:effectLst/>
                          <a:latin typeface="Tahoma" panose="020B0604030504040204" pitchFamily="34" charset="0"/>
                          <a:ea typeface="Times New Roman" panose="02020603050405020304" pitchFamily="18" charset="0"/>
                        </a:rPr>
                        <a:t>CLINIC</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kumimoji="0" lang="en-US" sz="1800" kern="1200" dirty="0">
                        <a:solidFill>
                          <a:srgbClr val="FF0000"/>
                        </a:solidFill>
                        <a:effectLst/>
                        <a:latin typeface="Tahoma" panose="020B0604030504040204" pitchFamily="34" charset="0"/>
                        <a:ea typeface="Times New Roman" panose="02020603050405020304" pitchFamily="18" charset="0"/>
                        <a:cs typeface="+mn-cs"/>
                      </a:endParaRPr>
                    </a:p>
                    <a:p>
                      <a:pPr marL="0" marR="0" algn="ctr">
                        <a:lnSpc>
                          <a:spcPct val="107000"/>
                        </a:lnSpc>
                        <a:spcBef>
                          <a:spcPts val="0"/>
                        </a:spcBef>
                        <a:spcAft>
                          <a:spcPts val="0"/>
                        </a:spcAft>
                      </a:pPr>
                      <a:r>
                        <a:rPr kumimoji="0" lang="en-US" sz="1800" kern="1200" dirty="0">
                          <a:solidFill>
                            <a:schemeClr val="accent1">
                              <a:lumMod val="50000"/>
                            </a:schemeClr>
                          </a:solidFill>
                          <a:effectLst/>
                          <a:latin typeface="Tahoma" panose="020B0604030504040204" pitchFamily="34" charset="0"/>
                          <a:ea typeface="Times New Roman" panose="02020603050405020304" pitchFamily="18" charset="0"/>
                          <a:cs typeface="+mn-cs"/>
                        </a:rPr>
                        <a:t>ENT</a:t>
                      </a:r>
                    </a:p>
                    <a:p>
                      <a:pPr marL="0" marR="0" algn="ctr">
                        <a:lnSpc>
                          <a:spcPct val="107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800" dirty="0">
                        <a:solidFill>
                          <a:srgbClr val="FF0000"/>
                        </a:solidFill>
                        <a:effectLst/>
                        <a:latin typeface="Tahoma" panose="020B0604030504040204" pitchFamily="34" charset="0"/>
                        <a:ea typeface="Times New Roman" panose="02020603050405020304" pitchFamily="18" charset="0"/>
                      </a:endParaRPr>
                    </a:p>
                    <a:p>
                      <a:pPr marL="0" marR="0" algn="ctr">
                        <a:lnSpc>
                          <a:spcPct val="107000"/>
                        </a:lnSpc>
                        <a:spcBef>
                          <a:spcPts val="0"/>
                        </a:spcBef>
                        <a:spcAft>
                          <a:spcPts val="0"/>
                        </a:spcAft>
                      </a:pPr>
                      <a:r>
                        <a:rPr lang="en-US" sz="1800" dirty="0">
                          <a:solidFill>
                            <a:srgbClr val="FF0000"/>
                          </a:solidFill>
                          <a:effectLst/>
                          <a:latin typeface="Tahoma" panose="020B0604030504040204" pitchFamily="34" charset="0"/>
                          <a:ea typeface="Times New Roman" panose="02020603050405020304" pitchFamily="18" charset="0"/>
                        </a:rPr>
                        <a:t>CLINIC</a:t>
                      </a:r>
                      <a:endParaRPr lang="en-US" sz="1800" dirty="0">
                        <a:effectLst/>
                        <a:latin typeface="Times New Roman" panose="02020603050405020304" pitchFamily="18" charset="0"/>
                        <a:ea typeface="Times New Roman" panose="02020603050405020304" pitchFamily="18" charset="0"/>
                      </a:endParaRPr>
                    </a:p>
                    <a:p>
                      <a:pPr marL="0" marR="0" algn="ctr">
                        <a:lnSpc>
                          <a:spcPct val="107000"/>
                        </a:lnSpc>
                        <a:spcBef>
                          <a:spcPts val="0"/>
                        </a:spcBef>
                        <a:spcAft>
                          <a:spcPts val="0"/>
                        </a:spcAft>
                      </a:pPr>
                      <a:r>
                        <a:rPr lang="en-US" sz="1800" dirty="0">
                          <a:effectLst/>
                          <a:latin typeface="Tahoma" panose="020B060403050404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800" dirty="0">
                        <a:solidFill>
                          <a:srgbClr val="FF00FF"/>
                        </a:solidFill>
                        <a:effectLst/>
                        <a:latin typeface="Tahoma" panose="020B0604030504040204" pitchFamily="34" charset="0"/>
                        <a:ea typeface="Times New Roman" panose="02020603050405020304" pitchFamily="18" charset="0"/>
                      </a:endParaRPr>
                    </a:p>
                    <a:p>
                      <a:pPr marL="0" marR="0" algn="ctr">
                        <a:spcBef>
                          <a:spcPts val="0"/>
                        </a:spcBef>
                        <a:spcAft>
                          <a:spcPts val="0"/>
                        </a:spcAft>
                      </a:pPr>
                      <a:r>
                        <a:rPr lang="en-US" sz="1800" dirty="0">
                          <a:solidFill>
                            <a:srgbClr val="00B050"/>
                          </a:solidFill>
                          <a:effectLst/>
                          <a:latin typeface="Tahoma" panose="020B0604030504040204" pitchFamily="34" charset="0"/>
                          <a:ea typeface="Times New Roman" panose="02020603050405020304" pitchFamily="18" charset="0"/>
                        </a:rPr>
                        <a:t>Didactics</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kumimoji="0" lang="en-US" sz="1800" kern="1200" dirty="0">
                        <a:solidFill>
                          <a:srgbClr val="FF0000"/>
                        </a:solidFill>
                        <a:effectLst/>
                        <a:latin typeface="Tahoma" panose="020B0604030504040204" pitchFamily="34" charset="0"/>
                        <a:ea typeface="Times New Roman" panose="02020603050405020304" pitchFamily="18" charset="0"/>
                        <a:cs typeface="+mn-cs"/>
                      </a:endParaRPr>
                    </a:p>
                    <a:p>
                      <a:pPr marL="0" marR="0" algn="ctr">
                        <a:lnSpc>
                          <a:spcPct val="107000"/>
                        </a:lnSpc>
                        <a:spcBef>
                          <a:spcPts val="0"/>
                        </a:spcBef>
                        <a:spcAft>
                          <a:spcPts val="0"/>
                        </a:spcAft>
                      </a:pPr>
                      <a:r>
                        <a:rPr kumimoji="0" lang="en-US" sz="1800" kern="1200" dirty="0">
                          <a:solidFill>
                            <a:schemeClr val="accent1">
                              <a:lumMod val="50000"/>
                            </a:schemeClr>
                          </a:solidFill>
                          <a:effectLst/>
                          <a:latin typeface="Tahoma" panose="020B0604030504040204" pitchFamily="34" charset="0"/>
                          <a:ea typeface="Times New Roman" panose="02020603050405020304" pitchFamily="18" charset="0"/>
                          <a:cs typeface="+mn-cs"/>
                        </a:rPr>
                        <a:t>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3267951"/>
                  </a:ext>
                </a:extLst>
              </a:tr>
            </a:tbl>
          </a:graphicData>
        </a:graphic>
      </p:graphicFrame>
      <p:sp>
        <p:nvSpPr>
          <p:cNvPr id="8" name="Rectangle 7">
            <a:extLst>
              <a:ext uri="{FF2B5EF4-FFF2-40B4-BE49-F238E27FC236}">
                <a16:creationId xmlns:a16="http://schemas.microsoft.com/office/drawing/2014/main" id="{5AC9102B-9833-4744-9C74-BFC5EE07D024}"/>
              </a:ext>
            </a:extLst>
          </p:cNvPr>
          <p:cNvSpPr/>
          <p:nvPr/>
        </p:nvSpPr>
        <p:spPr>
          <a:xfrm>
            <a:off x="1172728" y="1825094"/>
            <a:ext cx="5074084" cy="338554"/>
          </a:xfrm>
          <a:prstGeom prst="rect">
            <a:avLst/>
          </a:prstGeom>
        </p:spPr>
        <p:txBody>
          <a:bodyPr wrap="square">
            <a:spAutoFit/>
          </a:bodyPr>
          <a:lstStyle/>
          <a:p>
            <a:pPr algn="ctr"/>
            <a:r>
              <a:rPr lang="en-US" sz="1600" b="1" dirty="0">
                <a:latin typeface="Tahoma" panose="020B0604030504040204" pitchFamily="34" charset="0"/>
                <a:ea typeface="Times New Roman" panose="02020603050405020304" pitchFamily="18" charset="0"/>
              </a:rPr>
              <a:t>Week 1 – Longitudinal Family Medicine</a:t>
            </a:r>
            <a:endParaRPr lang="en-US" sz="1600" dirty="0">
              <a:effectLst/>
              <a:latin typeface="Times New Roman" panose="02020603050405020304" pitchFamily="18" charset="0"/>
              <a:ea typeface="Times New Roman" panose="02020603050405020304" pitchFamily="18" charset="0"/>
            </a:endParaRPr>
          </a:p>
        </p:txBody>
      </p:sp>
      <p:sp>
        <p:nvSpPr>
          <p:cNvPr id="9" name="Rectangle 8">
            <a:extLst>
              <a:ext uri="{FF2B5EF4-FFF2-40B4-BE49-F238E27FC236}">
                <a16:creationId xmlns:a16="http://schemas.microsoft.com/office/drawing/2014/main" id="{4B3FE3D9-6E2C-4145-90DD-7301912A698A}"/>
              </a:ext>
            </a:extLst>
          </p:cNvPr>
          <p:cNvSpPr/>
          <p:nvPr/>
        </p:nvSpPr>
        <p:spPr>
          <a:xfrm>
            <a:off x="1172728" y="4100899"/>
            <a:ext cx="5226484" cy="338554"/>
          </a:xfrm>
          <a:prstGeom prst="rect">
            <a:avLst/>
          </a:prstGeom>
        </p:spPr>
        <p:txBody>
          <a:bodyPr wrap="square">
            <a:spAutoFit/>
          </a:bodyPr>
          <a:lstStyle/>
          <a:p>
            <a:pPr algn="ctr"/>
            <a:r>
              <a:rPr lang="en-US" sz="1600" b="1" dirty="0">
                <a:latin typeface="Tahoma" panose="020B0604030504040204" pitchFamily="34" charset="0"/>
                <a:ea typeface="Times New Roman" panose="02020603050405020304" pitchFamily="18" charset="0"/>
              </a:rPr>
              <a:t>Week 2 – Longitudinal Family Medicine</a:t>
            </a:r>
            <a:endParaRPr lang="en-US" sz="1600" dirty="0">
              <a:effectLst/>
              <a:latin typeface="Times New Roman" panose="02020603050405020304" pitchFamily="18" charset="0"/>
              <a:ea typeface="Times New Roman" panose="02020603050405020304" pitchFamily="18" charset="0"/>
            </a:endParaRPr>
          </a:p>
        </p:txBody>
      </p:sp>
      <p:pic>
        <p:nvPicPr>
          <p:cNvPr id="3" name="Audio Recording Sep 19, 2023 at 5:12:28 PM">
            <a:hlinkClick r:id="" action="ppaction://media"/>
            <a:extLst>
              <a:ext uri="{FF2B5EF4-FFF2-40B4-BE49-F238E27FC236}">
                <a16:creationId xmlns:a16="http://schemas.microsoft.com/office/drawing/2014/main" id="{8B0A90A2-B6AB-3889-38B9-2871A35AFB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8013" y="3022600"/>
            <a:ext cx="812800" cy="812800"/>
          </a:xfrm>
          <a:prstGeom prst="rect">
            <a:avLst/>
          </a:prstGeom>
        </p:spPr>
      </p:pic>
    </p:spTree>
    <p:extLst>
      <p:ext uri="{BB962C8B-B14F-4D97-AF65-F5344CB8AC3E}">
        <p14:creationId xmlns:p14="http://schemas.microsoft.com/office/powerpoint/2010/main" val="126579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F09A44C-857D-42FD-9219-94A36248C2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2151</Words>
  <Application>Microsoft Macintosh PowerPoint</Application>
  <PresentationFormat>Custom</PresentationFormat>
  <Paragraphs>275</Paragraphs>
  <Slides>17</Slides>
  <Notes>17</Notes>
  <HiddenSlides>0</HiddenSlides>
  <MMClips>17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Calibri</vt:lpstr>
      <vt:lpstr>Cambria</vt:lpstr>
      <vt:lpstr>Corbel</vt:lpstr>
      <vt:lpstr>Georgia</vt:lpstr>
      <vt:lpstr>Tahoma</vt:lpstr>
      <vt:lpstr>Times New Roman</vt:lpstr>
      <vt:lpstr>Tw Cen MT</vt:lpstr>
      <vt:lpstr>Wingdings</vt:lpstr>
      <vt:lpstr>Wingdings 2</vt:lpstr>
      <vt:lpstr>Median</vt:lpstr>
      <vt:lpstr>Welcome to Family Medicine  of  Southwest Washington</vt:lpstr>
      <vt:lpstr>Factors for Curriculum</vt:lpstr>
      <vt:lpstr>Curriculum Overview</vt:lpstr>
      <vt:lpstr>Competency-Based Curriculum</vt:lpstr>
      <vt:lpstr>PowerPoint Presentation</vt:lpstr>
      <vt:lpstr>PowerPoint Presentation</vt:lpstr>
      <vt:lpstr>Longitudinal Family Medicine (example experiences)</vt:lpstr>
      <vt:lpstr>R1 Track Example 2023 Twenty-Six 2-Week Blocks</vt:lpstr>
      <vt:lpstr>R1 Longitudinal FM (example)</vt:lpstr>
      <vt:lpstr>R2 Track Example 2023 Twenty-Six 2-Week Blocks</vt:lpstr>
      <vt:lpstr>R3 Track Example 2023  Twenty-Six 2-Week Blocks</vt:lpstr>
      <vt:lpstr>Areas of Concentration</vt:lpstr>
      <vt:lpstr>Didactics</vt:lpstr>
      <vt:lpstr>Professional Development </vt:lpstr>
      <vt:lpstr>Resident Wellbeing</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2015-10-26T22:15:02Z</dcterms:created>
  <dcterms:modified xsi:type="dcterms:W3CDTF">2023-09-19T15:19:44Z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TC028048469991</vt:lpwstr>
  </property>
  <property fmtid="{D5CDD505-2E9C-101B-9397-08002B2CF9AE}" pid="3" name="MSIP_Label_e91dc423-65f1-41d9-8923-1f6f695e4d76_Enabled">
    <vt:lpwstr>true</vt:lpwstr>
  </property>
  <property fmtid="{D5CDD505-2E9C-101B-9397-08002B2CF9AE}" pid="4" name="MSIP_Label_e91dc423-65f1-41d9-8923-1f6f695e4d76_SetDate">
    <vt:lpwstr>2022-11-07T23:40:27Z</vt:lpwstr>
  </property>
  <property fmtid="{D5CDD505-2E9C-101B-9397-08002B2CF9AE}" pid="5" name="MSIP_Label_e91dc423-65f1-41d9-8923-1f6f695e4d76_Method">
    <vt:lpwstr>Standard</vt:lpwstr>
  </property>
  <property fmtid="{D5CDD505-2E9C-101B-9397-08002B2CF9AE}" pid="6" name="MSIP_Label_e91dc423-65f1-41d9-8923-1f6f695e4d76_Name">
    <vt:lpwstr>AIP_GenBusinessUse_v2</vt:lpwstr>
  </property>
  <property fmtid="{D5CDD505-2E9C-101B-9397-08002B2CF9AE}" pid="7" name="MSIP_Label_e91dc423-65f1-41d9-8923-1f6f695e4d76_SiteId">
    <vt:lpwstr>0c4d6a21-2cf4-4197-9333-aa5fadb76709</vt:lpwstr>
  </property>
  <property fmtid="{D5CDD505-2E9C-101B-9397-08002B2CF9AE}" pid="8" name="MSIP_Label_e91dc423-65f1-41d9-8923-1f6f695e4d76_ActionId">
    <vt:lpwstr>dc6bce40-22c5-4605-af86-1c70bbdb6ca7</vt:lpwstr>
  </property>
  <property fmtid="{D5CDD505-2E9C-101B-9397-08002B2CF9AE}" pid="9" name="MSIP_Label_e91dc423-65f1-41d9-8923-1f6f695e4d76_ContentBits">
    <vt:lpwstr>2</vt:lpwstr>
  </property>
</Properties>
</file>