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3" r:id="rId9"/>
    <p:sldId id="279" r:id="rId10"/>
    <p:sldId id="281" r:id="rId11"/>
    <p:sldId id="263" r:id="rId12"/>
    <p:sldId id="264" r:id="rId13"/>
    <p:sldId id="280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5" r:id="rId22"/>
    <p:sldId id="276" r:id="rId23"/>
    <p:sldId id="277" r:id="rId24"/>
    <p:sldId id="274" r:id="rId25"/>
    <p:sldId id="278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Book Antiqua" panose="020406020503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164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7-23T23:17:07.74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4258">
    <iact:property name="dataType"/>
    <iact:actionData xml:id="d0">
      <inkml:trace xmlns:inkml="http://www.w3.org/2003/InkML" xml:id="stk0" contextRef="#ctx0" brushRef="#br0">620 15860 0,'22'0'74,"-22"-22"-66,22 22 14,0-22-5,23 22-9,-23 0 0,0 0 0,44 0 1,-21 0-2,-1 0 1,22 0 0,1 0 0,-23 0-2,67 0 4,-45-22-2,-21 22 0,21 0-2,-22-22 4,23 22-3,-1 0 2,-44-22-2,23 22 2,-23 0 0,22 0-1,0 0-1,1 0 2,-1 0-2,0 0 1,23 0 0,-23 0-2,22 0 5,-21 0-5,21 0 4,1 0-2,-1 0-1,-22 0 1,-22 0 2,45 0-4,-23 0 2,0 0 0,1 0 0,43 22 0,-21-22-1,-1 0 2,23 0-1,-23 0 0,23 0 1,-23 0-2,1 0 2,-23 0-2,22 0 2,1 22-2,-23-22 1,45 0 0,-45 22-1,22-22 3,1 0-3,-23 0 2,0 0-2,23 0 1,-1 0 0,-21 0 0,-23 0 1,22 0-2,-22 0 2,22 0-2,1 0 1,-23 0 0,22 0 0,0 22 0,-21-22-1,-1 0 2,22 0-1,0 0-1,-22 22 2,1-22 0,21 0-2,-22 0 1,0 0 0,22 0 0,1 0 0,-23 0 0,0 0 1,0 0-2,45 23 1,-45-23 0,0 0 0,0 0 0,44 0 0,-21 22 9,-1-22-10,0 0 1,-22 0 1,23 0 7,-23 0-1,0 0-7,0 0 0,0 0-2,1 0 5,-1 22-3,22-22-1,-22 0 2,0 0-1,0 0-2,23 0 3,-23 0-1,0 0 0,22 0-1,1 0 2,-23 0-1,0 0 0,22 0 0,0 22 0,-21-22 0,-1 0 1,22 0-1,-22 0 0,0 0-2,23 0 2,-1 0 1,-22 0 7,0 0-8,22 0 7,-21 0-6,-1 0-2,0 0 2,22 0 0,-22 0-1,0 0-1,23 0 2,-23 0-2,22 0 1,-22 0 0,23 22 0,-23-22 9,22 0-9,-22 0 0,22 0 0,-21 0-1,43 0 3,0 0-3,-21 0 0,-23 22 2,0-22-1,0 0 7,0 0 9,0 0 184</inkml:trace>
    </iact:actionData>
  </iact:action>
  <iact:action type="add" startTime="25506">
    <iact:property name="dataType"/>
    <iact:actionData xml:id="d1">
      <inkml:trace xmlns:inkml="http://www.w3.org/2003/InkML" xml:id="stk1" contextRef="#ctx0" brushRef="#br0">8924 12848 0,'22'0'97,"1"0"-83,-1 0 12,0-22-9,0 22-10,0 0-1,45 0 5,-45-22-4,22 22 2,0-45-2,1 45 2,21 0-2,-44 0 1,0 0 0,23-22-2,-23 22 4,0 0-2,0 0 1,22 0 6,-22 0 2,1 0-10,21-22 1,-22 22-1,0 0 2,45-22-1,-45 22 0,0-22 1,22 22-2,-22 0-1,0 0 4,23-22-3,-23 22 2,0 0-3,22-23 5,1 23-2,-1 0-3,-22 0 3,22-22-4,1 22 4,-1-22 1,-22 22-3,22-22 1,1 22 0,-1 0 0,-22 0 0,22 0 0,1-22 1,-1 22-2,-22 0 2,22 0-2,-21 0 1,43 0 0,-44 0 0,0-22 0,0 22 1,23 0-3,-23 0 4,0 0-4,22 0 4,-22 0 5,23 0-6,-1 0 7,-22 0-1,0 0-6,23 0 6,-23 0 2,22 0-2,-22 0 1,22 0 0,-21 0 0,-1 0-7,0 0-3,0 0 4,0 0 6,0 0-10,0 0 1,1 0 2,-1 0 9,0 0-12,0 0 3,22 0-1,-22 0 0,1 0 0,21 0 8,-44 22-7,22-22 15,0 22-16,0-22 16,0 0 0,-22 22-16,23-22 6,-1 0-4,0 0 6,-22 22-9,22-22 10,0 0 6,0 0-15,1 0 16,-1 0 1,-22 22-19,22-22 3,0 0 16,0 0-9,0 0-10,0 0 28,1 0-10,-1 0-17,0 23 2,0-23-3,0 0 20,0 0 12,0 0-4,-22 22-29,23-22 22,-1 0-3,0 0-18,0 0 19,0 22 7,0-22 0,0 0 0,1 0-23,-1 0-2,0 0 17,0 22-8,0-22 24,-22 22 14,22-22-43</inkml:trace>
    </iact:actionData>
  </iact:action>
  <iact:action type="add" startTime="32034">
    <iact:property name="dataType"/>
    <iact:actionData xml:id="d2">
      <inkml:trace xmlns:inkml="http://www.w3.org/2003/InkML" xml:id="stk2" contextRef="#ctx0" brushRef="#br0">17649 9968 0,'22'0'65,"1"0"-58,-1 0 2,-22 22-1,44-22-1,0 0 3,-22 23-3,1-23 1,43 22-2,-22-22 5,23 0-3,-23 0-1,45 0 0,-23 0 2,0 0-2,-21 0 2,21 0-2,1 0 0,-1 0 2,1 0 0,21 0-1,-21 0 0,-1 0 0,0 0 0,23 0-1,-23 0 0,1 0 3,-1 0-4,1 0 4,-1 22-1,1-22-2,-45 0 1,44 0 0,-22 0 0,-21 0 1,21 0-2,0 0 1,0 0-2,1 0 4,-1 0-3,0 0 2,1 0-2,-1 0 2,0 0-2,23 0 2,-23 0-2,22 0 2,-44 0-1,1 0 0,21 0 0,0 0 0,-22 0 0,0 0 0,23 0 0,-23 0 0,44 0 0,-43 0 0,-1 0 0,22 0 0,0 0 0,1 0 0,-23 0 0,0 0-1,22 0 2,-22 0-2,0 0 2,23 0-1,-1 0 0,-22 0 6,22 0-4,-21 0-2,-1 0-2,22 0 2,-22 0 2,0 0-2,0 0 0,23 0 0,-23 0 0,0 0 0,0 0 0,22 0 0,1 0 7,-23 0 2,0 0-1,0 0-1,0 0-6,0 0 7,23 0 8,-23 0 0,0 0-10,0 0 4,0 0-10,0 0 16,1 0 1,-1 0 15,0 0-1,0 0-23,0 0 8,0 0 8,0 0-16,1 0-8</inkml:trace>
    </iact:actionData>
  </iact:action>
  <iact:action type="add" startTime="42498">
    <iact:property name="dataType"/>
    <iact:actionData xml:id="d3">
      <inkml:trace xmlns:inkml="http://www.w3.org/2003/InkML" xml:id="stk3" contextRef="#ctx0" brushRef="#br0">16896 18718 0,'23'0'64,"-1"0"-15,0 0-34,0 0-6,0 0-2,0 0 0,0 0 3,1 0-1,-1 0-3,0-22 3,22 22-1,0 0 1,-21 0-2,43 0 1,-22 0-1,1-22 2,-1 22-3,0 0 5,-22 0-5,23-22 3,-23 22-3,0 0 4,0 0-3,0 0 11,0 0-12,0 0 11,1 0-1,-1-23 0,0 23-8,0 0 9,-22-22-10,22 22 10,0 0-2,0 0-8,1 0 9,-1 0-7,0 0-1,22 0 0,-22 0-1,23 0 10,-23 0-9,0 0 0,0 0-1,44 0 2,-43 0-1,-1 0 0,22 0 0,0 0 0,1 0 0,-23 0-2,0 0 4,22 0-2,-22 0 0,0 0 0,1 0 0,43 0 0,-44 0 8,23 0-7,-1 0 5,-22 0-5,0 0-2,22 0 11,-21 0-4,21 0-5,-22 0-2,0 0 2,0 0 7,0 0-10,1 0 4,21 0-3,-22 0 2,0 0-1,0 0 1,0 0-2,1 0 1,-1 0 0,0 0 1,0 0-2,0 0 2,0 0-2,0 0 2,1 0-2,-1 0-1,22 0 5,0 0-4,-22 0 1,1 0-1,-1 0 2,0 0-3,0 0 4,0 0-4,0 0 4,0 0-2,1 0 0,-1 0 9,0 0-9,0 0-1,22 0 1,1 0 7,-23 0-5,0 0-3,0 0 2,0 0-2,0 0 9,0 0-9,1 0 9,-1 0-7,0 0 6,0 0 2,0 0-8,0 0 5,0 0-5,1 0-1,-1 0 0,0-22-1,0 22 2,22 0 8,-22 0-10,1 0 2,21 0-2,0 0 2,0 0-2,-21 0-1,-1 0 5,22 0-5,-22 0 3,0 0 0,1 0-2,21 0 7,-22 0 2,0 0 1,0 0-9,0 0 17,1 0 0,-1 0-17,0 0 8,0 0-1,0 0-6,0 0-3,0 0 3,1 0-3,-1 0 4,22 0-1,22 0-2,-43 0 1,21 0 1,0 0-4,0 0 4,1 0-2,-1 0 2,0 0-2,-22 0 2,1 0 0,-1 0-2,0 0 2,0 0 0,22 0 6,-22 0 2,1 0-10,-1 0 1,0 0 0,0 0-1,0 0 2,0 0-3,23 0 4,-23 0 6,22 0 0,-22 0 8,0 0-17,0 0 2,1 0-2,21 0 2,0 0 7,-22 0 0,0 22-9,1-22 2,-1 0 15,0 0-16,-22 22 0,44-22 0,0 0 0,-21 0 0,21 0 8,-22 0 0,0 0 1,0 0-2,1 0 10,-1 0 22,0 0-25,0 0 4,0 0-10,0 0-10,0 0 13,1 0-12,-1 0 9,0 0 9,-22 23-1,22-23 8,0 0-16,0 0 15,0 0 9,1 0-16,-1 22-7,0-22 7,-22 22-10,22-22-5,0 0 22,0 0-22,0 0 7,1 0 0,-23 22-9,22-22 10,0 0 8,0 0 77,0 0-53,0 22-25,0-22-16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8F6BF-69D7-4135-9323-166062F16665}" type="datetimeFigureOut">
              <a:rPr lang="en-US" smtClean="0"/>
              <a:t>7/23/2020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AFE70-DDDD-46A6-8BE8-65FB30360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37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450 beds and Level II trauma center.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AFE70-DDDD-46A6-8BE8-65FB303608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85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8">
            <a:extLst>
              <a:ext uri="{FF2B5EF4-FFF2-40B4-BE49-F238E27FC236}">
                <a16:creationId xmlns:a16="http://schemas.microsoft.com/office/drawing/2014/main" id="{3DEFADE1-C694-42FC-A32E-30EA7338F6F3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3E90A518-A4F8-4579-8AF2-B659F5AC8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1FFB5F32-F530-478A-902D-EE9A2A13D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57CD16BD-DB57-44E4-ACB3-84BB2FDCB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481B351-2181-4C66-83B2-5582FB417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85A5068-125C-4D0D-8A91-4A2ED1594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78CAC50-3415-4604-8842-A7592CFAD8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FCFD980-0002-4BD4-877D-8BDB9372B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11942E8-DA65-4A75-AC4A-163F8F5E0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7DBD0255-5CF4-4552-A129-1E763998D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1CF8A9F-A3D5-43CB-9374-3DEA205371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898B6AB-6063-4387-BFB1-FC6FB0CCD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285EAB8-4236-4D2A-9A4E-4D97902B2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AEEB39B-4530-4DEE-B812-32862D916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CB48A11-73AA-490A-8192-DC5CCEFFE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31FEBC9F-2B5C-4A53-A235-CF302ED51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A57722C-796A-4E2E-95EE-F1D7EF7E9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7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68" name="Rectangle 2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2B531067-9E1C-4F74-8F8C-EBB3D1E8D12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9E04D9B5-0495-4C20-A778-E701A85693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66ED99D9-4007-4B04-897B-ADA857BED4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B57C0-4BB9-4493-8149-D95D71AB28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55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F3E0F1F7-8719-4EFD-8088-162429501D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6E1B9E5F-CE0C-4F47-A2D5-8315BDFF4A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DB8C2-D5B0-403B-B3DB-2160C90EAA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4B9F9F08-A972-4EA1-A5D4-F0F37FFD02A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97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0005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0005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E7A1A2EA-45E8-468C-B105-E53246BDBE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E6A28A2D-1D95-42CD-A314-50B1CD8AA66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87C03-E1D7-4182-8B31-7C8DDE279A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461DEE41-A58A-459D-A8D5-8D406DDC03F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54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AE1FC44C-E3E2-46B5-BDE0-2E4E583173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E99CF9CF-9669-4214-9ECB-0CE22CCDF5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CBB5C-84BB-487E-9C75-B033745CB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82F0359-4404-4573-B3EE-09CC8FF6978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68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id="{8EC1B537-25BD-428D-B210-8351FD485F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DC73A951-337E-4EF9-BD0A-CC41E76728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D429C-A647-4CEC-90D4-5F3C7B0E53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58462299-CC16-463F-8AD7-AA137E9D049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03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165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464DD00D-C872-409E-92E4-CF267DABD5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98C76B18-826C-466A-B7E6-45B71A8A1A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7DF9B-0C15-4A08-9C11-916588F59C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F384509B-A743-4AB8-B4FA-446008AA0D6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925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F54F84DC-FB37-43F7-A76D-4D47E96F44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5C752353-44F1-4BAD-A08C-A7E6D1ED5B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E7CEE1-6E61-4F94-9B76-88731DD6B0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272BA742-EA2E-412D-8A84-6AEC67D3B8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696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1">
            <a:extLst>
              <a:ext uri="{FF2B5EF4-FFF2-40B4-BE49-F238E27FC236}">
                <a16:creationId xmlns:a16="http://schemas.microsoft.com/office/drawing/2014/main" id="{5EB7913B-F2A4-4037-B4B5-DFCE72E2F2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983260D5-46B1-4F52-8F7A-084CA9DC7E5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462CF-C790-4D1C-A42D-032F4799D1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91D32813-82C4-4F93-99C2-FFB6E38877D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063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>
            <a:extLst>
              <a:ext uri="{FF2B5EF4-FFF2-40B4-BE49-F238E27FC236}">
                <a16:creationId xmlns:a16="http://schemas.microsoft.com/office/drawing/2014/main" id="{1EC8BF19-FA0B-4CE7-A6EC-462542FEDB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4F3ED0E8-FC32-4E91-8707-A2DCEF03757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42436-75C2-47AF-80F2-89249F71E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69C565F8-2ABF-42A9-A4F5-DB0C4C484CE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4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C3D41DC-41D7-4F04-BBC6-EA372C438C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A8E844EC-BD00-4732-BEDE-56F7F13CD42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1294F-D435-4B57-BF4D-FE71C067F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051D0A3D-DDD7-4F02-9636-AD244D76A07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5319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F8893968-FA5A-404D-8C55-8336C438B4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778829F2-E299-41AA-B578-94606E3D0E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F4C01-6A8E-4EF7-80CC-ACD174DBB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2341FAA9-1401-483F-A438-C6547AEC326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31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26004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8">
            <a:extLst>
              <a:ext uri="{FF2B5EF4-FFF2-40B4-BE49-F238E27FC236}">
                <a16:creationId xmlns:a16="http://schemas.microsoft.com/office/drawing/2014/main" id="{E3B0A398-342F-49C6-8D45-6DBCD3F391D6}"/>
              </a:ext>
            </a:extLst>
          </p:cNvPr>
          <p:cNvGrpSpPr>
            <a:grpSpLocks/>
          </p:cNvGrpSpPr>
          <p:nvPr/>
        </p:nvGrpSpPr>
        <p:grpSpPr bwMode="auto">
          <a:xfrm>
            <a:off x="2166938" y="563563"/>
            <a:ext cx="4800600" cy="6151562"/>
            <a:chOff x="1365" y="355"/>
            <a:chExt cx="3024" cy="3875"/>
          </a:xfrm>
        </p:grpSpPr>
        <p:sp>
          <p:nvSpPr>
            <p:cNvPr id="1032" name="Freeform 2">
              <a:extLst>
                <a:ext uri="{FF2B5EF4-FFF2-40B4-BE49-F238E27FC236}">
                  <a16:creationId xmlns:a16="http://schemas.microsoft.com/office/drawing/2014/main" id="{96EA39A3-76D3-46A9-8663-1CAF86582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" name="Freeform 3">
              <a:extLst>
                <a:ext uri="{FF2B5EF4-FFF2-40B4-BE49-F238E27FC236}">
                  <a16:creationId xmlns:a16="http://schemas.microsoft.com/office/drawing/2014/main" id="{E15ADDE9-0D92-4C1B-9F57-0828BD28B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" name="Freeform 4">
              <a:extLst>
                <a:ext uri="{FF2B5EF4-FFF2-40B4-BE49-F238E27FC236}">
                  <a16:creationId xmlns:a16="http://schemas.microsoft.com/office/drawing/2014/main" id="{611ED784-5014-402E-AFCC-A29252F17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5">
              <a:extLst>
                <a:ext uri="{FF2B5EF4-FFF2-40B4-BE49-F238E27FC236}">
                  <a16:creationId xmlns:a16="http://schemas.microsoft.com/office/drawing/2014/main" id="{77027523-2156-4968-8D54-9A4790CC7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6">
              <a:extLst>
                <a:ext uri="{FF2B5EF4-FFF2-40B4-BE49-F238E27FC236}">
                  <a16:creationId xmlns:a16="http://schemas.microsoft.com/office/drawing/2014/main" id="{37460D9D-14EB-4C3D-BDE1-4629274EB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7">
              <a:extLst>
                <a:ext uri="{FF2B5EF4-FFF2-40B4-BE49-F238E27FC236}">
                  <a16:creationId xmlns:a16="http://schemas.microsoft.com/office/drawing/2014/main" id="{BF853902-6347-4574-A9B5-6EE73AC61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8">
              <a:extLst>
                <a:ext uri="{FF2B5EF4-FFF2-40B4-BE49-F238E27FC236}">
                  <a16:creationId xmlns:a16="http://schemas.microsoft.com/office/drawing/2014/main" id="{B3E2F471-90CB-46DC-A70D-DB24D040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9">
              <a:extLst>
                <a:ext uri="{FF2B5EF4-FFF2-40B4-BE49-F238E27FC236}">
                  <a16:creationId xmlns:a16="http://schemas.microsoft.com/office/drawing/2014/main" id="{B94491B2-C05E-43B2-AAD3-2D2F8B4C7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10">
              <a:extLst>
                <a:ext uri="{FF2B5EF4-FFF2-40B4-BE49-F238E27FC236}">
                  <a16:creationId xmlns:a16="http://schemas.microsoft.com/office/drawing/2014/main" id="{EBAA1523-7EEE-485B-97A3-DFB3585CA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11">
              <a:extLst>
                <a:ext uri="{FF2B5EF4-FFF2-40B4-BE49-F238E27FC236}">
                  <a16:creationId xmlns:a16="http://schemas.microsoft.com/office/drawing/2014/main" id="{5877B11B-3B21-4707-82D6-DCC0A6BF0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12">
              <a:extLst>
                <a:ext uri="{FF2B5EF4-FFF2-40B4-BE49-F238E27FC236}">
                  <a16:creationId xmlns:a16="http://schemas.microsoft.com/office/drawing/2014/main" id="{EEB8D77D-28A7-45A4-8295-8AB8DF79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" name="Freeform 13">
              <a:extLst>
                <a:ext uri="{FF2B5EF4-FFF2-40B4-BE49-F238E27FC236}">
                  <a16:creationId xmlns:a16="http://schemas.microsoft.com/office/drawing/2014/main" id="{6098F7C1-0BA1-4182-A919-388186BDC3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A68B4977-2DFA-4F47-89F6-B89C180CF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CF0E0B5B-BDFF-44EE-B292-0C045FC40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Oval 16">
              <a:extLst>
                <a:ext uri="{FF2B5EF4-FFF2-40B4-BE49-F238E27FC236}">
                  <a16:creationId xmlns:a16="http://schemas.microsoft.com/office/drawing/2014/main" id="{7954BEA4-D8D6-4759-8B8B-D9BABE213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ook Antiqua" panose="02040602050305030304" pitchFamily="18" charset="0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6" name="Freeform 17">
              <a:extLst>
                <a:ext uri="{FF2B5EF4-FFF2-40B4-BE49-F238E27FC236}">
                  <a16:creationId xmlns:a16="http://schemas.microsoft.com/office/drawing/2014/main" id="{479A972D-B604-475E-B400-3CDC6563A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3" name="Rectangle 19">
            <a:extLst>
              <a:ext uri="{FF2B5EF4-FFF2-40B4-BE49-F238E27FC236}">
                <a16:creationId xmlns:a16="http://schemas.microsoft.com/office/drawing/2014/main" id="{3D2DD89F-5E33-42B7-BC41-93060B287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000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4" name="Rectangle 20">
            <a:extLst>
              <a:ext uri="{FF2B5EF4-FFF2-40B4-BE49-F238E27FC236}">
                <a16:creationId xmlns:a16="http://schemas.microsoft.com/office/drawing/2014/main" id="{B9F802F2-7492-4BF0-A70B-D8E057D78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716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5" name="Rectangle 21">
            <a:extLst>
              <a:ext uri="{FF2B5EF4-FFF2-40B4-BE49-F238E27FC236}">
                <a16:creationId xmlns:a16="http://schemas.microsoft.com/office/drawing/2014/main" id="{560CF22C-2D35-4438-862A-9557138C0DA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46" name="Rectangle 22">
            <a:extLst>
              <a:ext uri="{FF2B5EF4-FFF2-40B4-BE49-F238E27FC236}">
                <a16:creationId xmlns:a16="http://schemas.microsoft.com/office/drawing/2014/main" id="{8D402327-02A1-43E2-903E-EEF532F815B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130874A-9605-46AA-BF16-8F3E75504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47" name="Rectangle 23">
            <a:extLst>
              <a:ext uri="{FF2B5EF4-FFF2-40B4-BE49-F238E27FC236}">
                <a16:creationId xmlns:a16="http://schemas.microsoft.com/office/drawing/2014/main" id="{5ECB59EA-A13A-4505-9C1D-ED79A28139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anose="0204060205030503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3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6.m4a"/><Relationship Id="rId7" Type="http://schemas.openxmlformats.org/officeDocument/2006/relationships/image" Target="../media/image28.pn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7.m4a"/><Relationship Id="rId7" Type="http://schemas.openxmlformats.org/officeDocument/2006/relationships/image" Target="../media/image31.jpeg"/><Relationship Id="rId2" Type="http://schemas.microsoft.com/office/2007/relationships/media" Target="../media/media17.m4a"/><Relationship Id="rId1" Type="http://schemas.openxmlformats.org/officeDocument/2006/relationships/tags" Target="../tags/tag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../media/media18.m4a"/><Relationship Id="rId7" Type="http://schemas.openxmlformats.org/officeDocument/2006/relationships/image" Target="../media/image34.jpeg"/><Relationship Id="rId2" Type="http://schemas.microsoft.com/office/2007/relationships/media" Target="../media/media18.m4a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.pn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7.m4a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5660BDB-694D-492D-B9BA-134BE16896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Southwest Washington</a:t>
            </a:r>
            <a:br>
              <a:rPr lang="en-US" altLang="en-US" dirty="0"/>
            </a:br>
            <a:r>
              <a:rPr lang="en-US" altLang="en-US" dirty="0"/>
              <a:t>Sports Medicine Fellowship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70764F3-4A5F-4AC1-A272-DA08F4809DE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3733800"/>
            <a:ext cx="9144000" cy="1752600"/>
          </a:xfrm>
        </p:spPr>
        <p:txBody>
          <a:bodyPr/>
          <a:lstStyle/>
          <a:p>
            <a:pPr>
              <a:defRPr/>
            </a:pPr>
            <a:r>
              <a:rPr lang="en-US" altLang="en-US" sz="2800" dirty="0"/>
              <a:t>Kevin </a:t>
            </a:r>
            <a:r>
              <a:rPr lang="en-US" altLang="en-US" sz="2800" dirty="0" err="1"/>
              <a:t>deWeber,</a:t>
            </a:r>
            <a:r>
              <a:rPr lang="en-US" altLang="en-US" sz="2800" dirty="0"/>
              <a:t> MD, FAMSSM, FAAFP, FACSM, RMSK</a:t>
            </a:r>
          </a:p>
          <a:p>
            <a:pPr>
              <a:defRPr/>
            </a:pPr>
            <a:r>
              <a:rPr lang="en-US" altLang="en-US" sz="2800" dirty="0"/>
              <a:t>Program Director</a:t>
            </a:r>
          </a:p>
        </p:txBody>
      </p:sp>
      <p:pic>
        <p:nvPicPr>
          <p:cNvPr id="3076" name="Picture 1">
            <a:extLst>
              <a:ext uri="{FF2B5EF4-FFF2-40B4-BE49-F238E27FC236}">
                <a16:creationId xmlns:a16="http://schemas.microsoft.com/office/drawing/2014/main" id="{B17B953B-871C-43DC-AD2F-98F8DA95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5638800"/>
            <a:ext cx="363008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>
            <a:extLst>
              <a:ext uri="{FF2B5EF4-FFF2-40B4-BE49-F238E27FC236}">
                <a16:creationId xmlns:a16="http://schemas.microsoft.com/office/drawing/2014/main" id="{1DE8A76A-20EF-46AA-B310-333B2A823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32" y="4800600"/>
            <a:ext cx="338666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>
            <a:extLst>
              <a:ext uri="{FF2B5EF4-FFF2-40B4-BE49-F238E27FC236}">
                <a16:creationId xmlns:a16="http://schemas.microsoft.com/office/drawing/2014/main" id="{66A43E8F-E5EB-4C62-A834-27B4336D94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/>
          <a:stretch>
            <a:fillRect/>
          </a:stretch>
        </p:blipFill>
        <p:spPr bwMode="auto">
          <a:xfrm>
            <a:off x="2970213" y="152400"/>
            <a:ext cx="30861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7F7047-BAB0-4875-BF7E-B652AB5EC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2"/>
    </mc:Choice>
    <mc:Fallback>
      <p:transition spd="slow" advTm="1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B5319-A285-446D-93E1-A6558290D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event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27B3D-3937-496F-8B2D-2420B23E6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6781800" cy="4114800"/>
          </a:xfrm>
        </p:spPr>
        <p:txBody>
          <a:bodyPr/>
          <a:lstStyle/>
          <a:p>
            <a:r>
              <a:rPr lang="en-US" dirty="0"/>
              <a:t>Mass participation races</a:t>
            </a:r>
          </a:p>
          <a:p>
            <a:r>
              <a:rPr lang="en-US" dirty="0"/>
              <a:t>OR state wrestling tournament</a:t>
            </a:r>
          </a:p>
          <a:p>
            <a:r>
              <a:rPr lang="en-US" dirty="0"/>
              <a:t>Optional</a:t>
            </a:r>
          </a:p>
          <a:p>
            <a:pPr lvl="1"/>
            <a:r>
              <a:rPr lang="en-US" dirty="0"/>
              <a:t>MMA and boxing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492EEB1C-E5FE-4716-BE08-39F72DCA4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00400"/>
            <a:ext cx="4104899" cy="3505199"/>
          </a:xfrm>
          <a:prstGeom prst="rect">
            <a:avLst/>
          </a:prstGeom>
        </p:spPr>
      </p:pic>
      <p:pic>
        <p:nvPicPr>
          <p:cNvPr id="8" name="Picture 7" descr="A person standing in front of a fence&#10;&#10;Description automatically generated">
            <a:extLst>
              <a:ext uri="{FF2B5EF4-FFF2-40B4-BE49-F238E27FC236}">
                <a16:creationId xmlns:a16="http://schemas.microsoft.com/office/drawing/2014/main" id="{33527F7F-F91B-4D17-8483-D6FBB3D21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50474"/>
            <a:ext cx="3660348" cy="250505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879F84E-44B1-413E-8F46-6FE2983A5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3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17"/>
    </mc:Choice>
    <mc:Fallback>
      <p:transition spd="slow" advTm="2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CFDD7-BA8B-4482-9B10-5ECED509C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9225"/>
            <a:ext cx="7772400" cy="657225"/>
          </a:xfrm>
        </p:spPr>
        <p:txBody>
          <a:bodyPr/>
          <a:lstStyle/>
          <a:p>
            <a:pPr>
              <a:defRPr/>
            </a:pPr>
            <a:r>
              <a:rPr lang="en-US" dirty="0"/>
              <a:t>Where is all that?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12174E06-7387-423C-8750-84B16DA1D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96188" y="2339975"/>
            <a:ext cx="145415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80%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10%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10%</a:t>
            </a:r>
          </a:p>
        </p:txBody>
      </p:sp>
      <p:pic>
        <p:nvPicPr>
          <p:cNvPr id="11268" name="Picture 6">
            <a:extLst>
              <a:ext uri="{FF2B5EF4-FFF2-40B4-BE49-F238E27FC236}">
                <a16:creationId xmlns:a16="http://schemas.microsoft.com/office/drawing/2014/main" id="{2432D954-6B32-4E97-9962-6A1CD5E30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t="17647" r="19646" b="34995"/>
          <a:stretch>
            <a:fillRect/>
          </a:stretch>
        </p:blipFill>
        <p:spPr bwMode="auto">
          <a:xfrm>
            <a:off x="990600" y="827088"/>
            <a:ext cx="6477000" cy="557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-Point Star 7">
            <a:extLst>
              <a:ext uri="{FF2B5EF4-FFF2-40B4-BE49-F238E27FC236}">
                <a16:creationId xmlns:a16="http://schemas.microsoft.com/office/drawing/2014/main" id="{0D400AD1-74AC-47D9-A85C-750507575C0B}"/>
              </a:ext>
            </a:extLst>
          </p:cNvPr>
          <p:cNvSpPr/>
          <p:nvPr/>
        </p:nvSpPr>
        <p:spPr bwMode="auto">
          <a:xfrm>
            <a:off x="3810000" y="2392363"/>
            <a:ext cx="274638" cy="274637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15076028-A701-4D27-9DE8-7D568D48A087}"/>
              </a:ext>
            </a:extLst>
          </p:cNvPr>
          <p:cNvSpPr/>
          <p:nvPr/>
        </p:nvSpPr>
        <p:spPr bwMode="auto">
          <a:xfrm>
            <a:off x="4419600" y="2495550"/>
            <a:ext cx="274638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5-Point Star 9">
            <a:extLst>
              <a:ext uri="{FF2B5EF4-FFF2-40B4-BE49-F238E27FC236}">
                <a16:creationId xmlns:a16="http://schemas.microsoft.com/office/drawing/2014/main" id="{4F33107E-2BD0-4143-917A-28E541666874}"/>
              </a:ext>
            </a:extLst>
          </p:cNvPr>
          <p:cNvSpPr/>
          <p:nvPr/>
        </p:nvSpPr>
        <p:spPr bwMode="auto">
          <a:xfrm>
            <a:off x="3124200" y="5638800"/>
            <a:ext cx="274638" cy="198438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5-Point Star 10">
            <a:extLst>
              <a:ext uri="{FF2B5EF4-FFF2-40B4-BE49-F238E27FC236}">
                <a16:creationId xmlns:a16="http://schemas.microsoft.com/office/drawing/2014/main" id="{47943B75-B91C-4537-AA86-6530E048FBB0}"/>
              </a:ext>
            </a:extLst>
          </p:cNvPr>
          <p:cNvSpPr/>
          <p:nvPr/>
        </p:nvSpPr>
        <p:spPr bwMode="auto">
          <a:xfrm>
            <a:off x="3006725" y="3733800"/>
            <a:ext cx="274638" cy="2286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40AA20-AE28-4734-A8FE-7152F21C566E}"/>
              </a:ext>
            </a:extLst>
          </p:cNvPr>
          <p:cNvSpPr/>
          <p:nvPr/>
        </p:nvSpPr>
        <p:spPr bwMode="auto">
          <a:xfrm>
            <a:off x="3581400" y="2209800"/>
            <a:ext cx="1447800" cy="7620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FC4FB3-0740-400E-B468-C38CD810FF21}"/>
              </a:ext>
            </a:extLst>
          </p:cNvPr>
          <p:cNvSpPr/>
          <p:nvPr/>
        </p:nvSpPr>
        <p:spPr bwMode="auto">
          <a:xfrm>
            <a:off x="2419350" y="3429000"/>
            <a:ext cx="1447800" cy="7620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722DB04-6069-4B70-89BF-F5171755D30C}"/>
              </a:ext>
            </a:extLst>
          </p:cNvPr>
          <p:cNvSpPr/>
          <p:nvPr/>
        </p:nvSpPr>
        <p:spPr bwMode="auto">
          <a:xfrm>
            <a:off x="2557463" y="5181600"/>
            <a:ext cx="1447800" cy="762000"/>
          </a:xfrm>
          <a:prstGeom prst="ellipse">
            <a:avLst/>
          </a:prstGeom>
          <a:noFill/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cxnSp>
        <p:nvCxnSpPr>
          <p:cNvPr id="11276" name="Straight Arrow Connector 15">
            <a:extLst>
              <a:ext uri="{FF2B5EF4-FFF2-40B4-BE49-F238E27FC236}">
                <a16:creationId xmlns:a16="http://schemas.microsoft.com/office/drawing/2014/main" id="{1C0680D4-6835-440B-BFCD-2142898664C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029200" y="2590800"/>
            <a:ext cx="2667000" cy="19050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7" name="Straight Arrow Connector 16">
            <a:extLst>
              <a:ext uri="{FF2B5EF4-FFF2-40B4-BE49-F238E27FC236}">
                <a16:creationId xmlns:a16="http://schemas.microsoft.com/office/drawing/2014/main" id="{A1282716-58B1-4546-BBCC-2FDC2918DC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67150" y="3810000"/>
            <a:ext cx="3829050" cy="28575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8" name="Straight Arrow Connector 18">
            <a:extLst>
              <a:ext uri="{FF2B5EF4-FFF2-40B4-BE49-F238E27FC236}">
                <a16:creationId xmlns:a16="http://schemas.microsoft.com/office/drawing/2014/main" id="{CDFF3D33-96DB-4625-902B-4E18CEBF2ED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11613" y="5541963"/>
            <a:ext cx="3684587" cy="20637"/>
          </a:xfrm>
          <a:prstGeom prst="straightConnector1">
            <a:avLst/>
          </a:prstGeom>
          <a:noFill/>
          <a:ln w="444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9" name="TextBox 23">
            <a:extLst>
              <a:ext uri="{FF2B5EF4-FFF2-40B4-BE49-F238E27FC236}">
                <a16:creationId xmlns:a16="http://schemas.microsoft.com/office/drawing/2014/main" id="{E9253C16-E88C-4BBA-B20D-35C23B1B8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3440113"/>
            <a:ext cx="842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/>
                </a:solidFill>
              </a:rPr>
              <a:t>U of P</a:t>
            </a:r>
          </a:p>
        </p:txBody>
      </p:sp>
      <p:sp>
        <p:nvSpPr>
          <p:cNvPr id="11280" name="TextBox 24">
            <a:extLst>
              <a:ext uri="{FF2B5EF4-FFF2-40B4-BE49-F238E27FC236}">
                <a16:creationId xmlns:a16="http://schemas.microsoft.com/office/drawing/2014/main" id="{F2177077-2A4F-4B7B-B3D0-F6DBDB716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8" y="5376863"/>
            <a:ext cx="1014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1"/>
                </a:solidFill>
              </a:rPr>
              <a:t>OHSU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1F4BBE2-5F16-4F43-8ADE-8AF089892F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92"/>
    </mc:Choice>
    <mc:Fallback>
      <p:transition spd="slow" advTm="2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1279" grpId="0"/>
      <p:bldP spid="112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0AD60-2A0F-430B-A12A-01CF8DC4B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Family Medicine Clinic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7717D-D2F6-4C5E-A8A7-98B6387EB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771650"/>
            <a:ext cx="68580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2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r>
              <a:rPr lang="en-US" dirty="0"/>
              <a:t> at FMSW</a:t>
            </a:r>
          </a:p>
          <a:p>
            <a:pPr lvl="1">
              <a:defRPr/>
            </a:pPr>
            <a:r>
              <a:rPr lang="en-US" dirty="0"/>
              <a:t>May include OMT clinic for DO’s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FBA05B3-DCF9-487F-9998-5FB51E6907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67"/>
    </mc:Choice>
    <mc:Fallback>
      <p:transition spd="slow" advTm="24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01C7E-F39B-4480-9D97-C60CC0A43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Template</a:t>
            </a:r>
          </a:p>
        </p:txBody>
      </p:sp>
      <p:pic>
        <p:nvPicPr>
          <p:cNvPr id="6" name="Content Placeholder 5" descr="WEEKLY BLOCK DIAGRAM FOR FELLOW 2018 - Nuance Power PDF Advanced">
            <a:extLst>
              <a:ext uri="{FF2B5EF4-FFF2-40B4-BE49-F238E27FC236}">
                <a16:creationId xmlns:a16="http://schemas.microsoft.com/office/drawing/2014/main" id="{19CD869D-F184-4BF7-AD1D-8AE77BDFC0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18664" r="11887" b="17877"/>
          <a:stretch/>
        </p:blipFill>
        <p:spPr>
          <a:xfrm>
            <a:off x="990600" y="1447800"/>
            <a:ext cx="7162800" cy="5181600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FF2FDEF-C902-4F68-B6DB-EA6EC02116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2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11"/>
    </mc:Choice>
    <mc:Fallback>
      <p:transition spd="slow" advTm="2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1A66C-682D-4431-B8E1-B90014DA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Key Faculty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F34E64-BCCA-46DA-8765-D59EA53F2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3"/>
    </mc:Choice>
    <mc:Fallback>
      <p:transition spd="slow" advTm="4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E7C79-CF1C-41F7-B705-9AD23474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7088"/>
            <a:ext cx="8991600" cy="1143000"/>
          </a:xfrm>
        </p:spPr>
        <p:txBody>
          <a:bodyPr/>
          <a:lstStyle/>
          <a:p>
            <a:pPr>
              <a:defRPr/>
            </a:pPr>
            <a:r>
              <a:rPr lang="en-US" sz="2400" dirty="0"/>
              <a:t>Kevin </a:t>
            </a:r>
            <a:r>
              <a:rPr lang="en-US" sz="2400" dirty="0" err="1"/>
              <a:t>deWeber,</a:t>
            </a:r>
            <a:r>
              <a:rPr lang="en-US" sz="2400" dirty="0"/>
              <a:t> MD, FAMSSM, FAAFP, FACSM, RMSK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EEAD8-C8FF-4B8F-ADBF-49F77AFB7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135912"/>
            <a:ext cx="75438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Program Director and founder 2015</a:t>
            </a:r>
          </a:p>
          <a:p>
            <a:pPr>
              <a:defRPr/>
            </a:pPr>
            <a:r>
              <a:rPr lang="en-US" dirty="0"/>
              <a:t>Residency ‘92-’95, Fellowship ‘00-’01</a:t>
            </a:r>
          </a:p>
          <a:p>
            <a:pPr>
              <a:defRPr/>
            </a:pPr>
            <a:r>
              <a:rPr lang="en-US" dirty="0"/>
              <a:t>Military Fellowship Director 6 years </a:t>
            </a:r>
          </a:p>
          <a:p>
            <a:pPr lvl="1">
              <a:defRPr/>
            </a:pPr>
            <a:r>
              <a:rPr lang="en-US" dirty="0"/>
              <a:t>24 graduates</a:t>
            </a:r>
          </a:p>
          <a:p>
            <a:pPr>
              <a:defRPr/>
            </a:pPr>
            <a:r>
              <a:rPr lang="en-US" dirty="0"/>
              <a:t>Teaching US since 2008</a:t>
            </a:r>
          </a:p>
          <a:p>
            <a:pPr lvl="1">
              <a:defRPr/>
            </a:pPr>
            <a:r>
              <a:rPr lang="en-US" dirty="0"/>
              <a:t>RMSK “pioneer” 2012</a:t>
            </a:r>
          </a:p>
          <a:p>
            <a:pPr lvl="1">
              <a:defRPr/>
            </a:pPr>
            <a:r>
              <a:rPr lang="en-US" dirty="0"/>
              <a:t>AMSSM West Coast course director</a:t>
            </a:r>
          </a:p>
          <a:p>
            <a:pPr>
              <a:defRPr/>
            </a:pPr>
            <a:r>
              <a:rPr lang="en-US" dirty="0"/>
              <a:t>US Olympic Medical Team 2012 &amp; 2016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EFCFF-370E-4185-96F9-4246A68608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4" b="17999"/>
          <a:stretch>
            <a:fillRect/>
          </a:stretch>
        </p:blipFill>
        <p:spPr bwMode="auto">
          <a:xfrm>
            <a:off x="5562600" y="5486400"/>
            <a:ext cx="32766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smiling person in a blue shirt&#10;&#10;Description automatically generated">
            <a:extLst>
              <a:ext uri="{FF2B5EF4-FFF2-40B4-BE49-F238E27FC236}">
                <a16:creationId xmlns:a16="http://schemas.microsoft.com/office/drawing/2014/main" id="{7CDF102F-033B-42BC-9742-3DDFE55A7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438400"/>
            <a:ext cx="1905000" cy="2667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29D532C-6DFC-4422-BD0C-072BDDA1FE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97"/>
    </mc:Choice>
    <mc:Fallback>
      <p:transition spd="slow" advTm="6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A6DFEC-CC61-4BD4-8B93-0A65D4DE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Jerod </a:t>
            </a:r>
            <a:r>
              <a:rPr lang="en-US" dirty="0" err="1"/>
              <a:t>Cotrill</a:t>
            </a:r>
            <a:r>
              <a:rPr lang="en-US" dirty="0"/>
              <a:t>, DO, RMSK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80690-EE4D-4D5F-9F41-B1A4DE647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963" y="1806575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PM&amp;R and Sports Med boarded</a:t>
            </a:r>
          </a:p>
          <a:p>
            <a:pPr>
              <a:defRPr/>
            </a:pPr>
            <a:r>
              <a:rPr lang="en-US" dirty="0"/>
              <a:t>Rebound Orthopedics</a:t>
            </a:r>
          </a:p>
          <a:p>
            <a:pPr>
              <a:defRPr/>
            </a:pPr>
            <a:r>
              <a:rPr lang="en-US" dirty="0"/>
              <a:t>Team Physician, Portland Trailblazers</a:t>
            </a:r>
          </a:p>
          <a:p>
            <a:pPr>
              <a:defRPr/>
            </a:pPr>
            <a:r>
              <a:rPr lang="en-US" dirty="0"/>
              <a:t>USA Ski Team physician</a:t>
            </a:r>
          </a:p>
        </p:txBody>
      </p:sp>
      <p:pic>
        <p:nvPicPr>
          <p:cNvPr id="15364" name="Picture 6">
            <a:extLst>
              <a:ext uri="{FF2B5EF4-FFF2-40B4-BE49-F238E27FC236}">
                <a16:creationId xmlns:a16="http://schemas.microsoft.com/office/drawing/2014/main" id="{19E6AB4B-593F-4577-B271-064E00E82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6397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19DEA-F527-4898-9B8E-687CF4A3E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4378325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B4BE9-F787-44E8-879C-B536A317BA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4378325"/>
            <a:ext cx="22383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D8CF88-9E68-4BCB-B6B6-17F2162924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40"/>
    </mc:Choice>
    <mc:Fallback>
      <p:transition spd="slow" advTm="2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8BCBE-96DD-4C71-9A01-ADAAAB9E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Jerome DaSilva, MD, FRCSC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D1F74-CA3E-4BC2-A52D-73560F4B8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13" y="17526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Orthopedic Sports Medicine</a:t>
            </a:r>
          </a:p>
          <a:p>
            <a:pPr>
              <a:defRPr/>
            </a:pPr>
            <a:r>
              <a:rPr lang="en-US" dirty="0"/>
              <a:t>Rebound Orthopedics</a:t>
            </a:r>
          </a:p>
          <a:p>
            <a:pPr>
              <a:defRPr/>
            </a:pPr>
            <a:r>
              <a:rPr lang="en-US" dirty="0"/>
              <a:t>Team Physician, Portland </a:t>
            </a:r>
            <a:r>
              <a:rPr lang="en-US" dirty="0" err="1"/>
              <a:t>Winterhawks</a:t>
            </a:r>
            <a:r>
              <a:rPr lang="en-US" dirty="0"/>
              <a:t> hockey and Clark College</a:t>
            </a:r>
          </a:p>
        </p:txBody>
      </p:sp>
      <p:pic>
        <p:nvPicPr>
          <p:cNvPr id="16388" name="Picture 3">
            <a:extLst>
              <a:ext uri="{FF2B5EF4-FFF2-40B4-BE49-F238E27FC236}">
                <a16:creationId xmlns:a16="http://schemas.microsoft.com/office/drawing/2014/main" id="{3F0E573C-7FDB-4984-9DC7-22801FE21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9243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0E517A-455F-490E-AB4C-71DC783F2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371975"/>
            <a:ext cx="28575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687093-5922-4D2B-86BA-9D7F6E80D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83075"/>
            <a:ext cx="2905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2257D0-D83C-4548-A86A-06F198269D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653"/>
    </mc:Choice>
    <mc:Fallback>
      <p:transition spd="slow" advTm="38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B3E75-7B1C-4C0C-9E0E-6E3DAA7C2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Jaime </a:t>
            </a:r>
            <a:r>
              <a:rPr lang="en-US" dirty="0" err="1"/>
              <a:t>Schlueter</a:t>
            </a:r>
            <a:r>
              <a:rPr lang="en-US" dirty="0"/>
              <a:t>,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A9B4C-32E8-47A6-86C3-B55E43BED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3333750"/>
          </a:xfrm>
        </p:spPr>
        <p:txBody>
          <a:bodyPr/>
          <a:lstStyle/>
          <a:p>
            <a:pPr>
              <a:defRPr/>
            </a:pPr>
            <a:r>
              <a:rPr lang="en-US" dirty="0"/>
              <a:t>Emergency Medicine, Sports Medicine</a:t>
            </a:r>
          </a:p>
          <a:p>
            <a:pPr>
              <a:defRPr/>
            </a:pPr>
            <a:r>
              <a:rPr lang="en-US" dirty="0"/>
              <a:t>Head Team Physician, Univ. of Portland</a:t>
            </a:r>
          </a:p>
          <a:p>
            <a:pPr>
              <a:defRPr/>
            </a:pPr>
            <a:r>
              <a:rPr lang="en-US" dirty="0"/>
              <a:t>US Olympic Team</a:t>
            </a:r>
          </a:p>
          <a:p>
            <a:pPr lvl="1">
              <a:defRPr/>
            </a:pPr>
            <a:r>
              <a:rPr lang="en-US" dirty="0"/>
              <a:t>Sochi 2014 Olympics</a:t>
            </a:r>
          </a:p>
          <a:p>
            <a:pPr lvl="1">
              <a:defRPr/>
            </a:pPr>
            <a:r>
              <a:rPr lang="en-US" dirty="0"/>
              <a:t>Rio 2016 Paralympics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FB5ABB9D-A4C4-4C36-AE5B-D1E479FF7F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48113"/>
            <a:ext cx="1838325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D7058F-7F10-4FE7-B9B4-298ADE9A3B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5" r="26372"/>
          <a:stretch>
            <a:fillRect/>
          </a:stretch>
        </p:blipFill>
        <p:spPr bwMode="auto">
          <a:xfrm>
            <a:off x="5181600" y="4267200"/>
            <a:ext cx="1828800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24537C-E60D-4622-B8E7-3D1D420AB3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7" r="21146"/>
          <a:stretch>
            <a:fillRect/>
          </a:stretch>
        </p:blipFill>
        <p:spPr bwMode="auto">
          <a:xfrm>
            <a:off x="3448050" y="4267200"/>
            <a:ext cx="1504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6668E-82DA-4CB6-A7C3-5E7BCF0084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314325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3962F3-D00F-4BCE-B8C0-71D0F45160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7"/>
    </mc:Choice>
    <mc:Fallback>
      <p:transition spd="slow" advTm="15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D172D-8338-4FCC-99D5-BA261CE80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Athletic Trainers</a:t>
            </a:r>
          </a:p>
        </p:txBody>
      </p:sp>
      <p:pic>
        <p:nvPicPr>
          <p:cNvPr id="18435" name="Content Placeholder 3">
            <a:extLst>
              <a:ext uri="{FF2B5EF4-FFF2-40B4-BE49-F238E27FC236}">
                <a16:creationId xmlns:a16="http://schemas.microsoft.com/office/drawing/2014/main" id="{2A510313-D437-490F-8E65-0FFAA63F73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7480" y="1741055"/>
            <a:ext cx="3657600" cy="2130425"/>
          </a:xfrm>
        </p:spPr>
      </p:pic>
      <p:pic>
        <p:nvPicPr>
          <p:cNvPr id="18437" name="Picture 4">
            <a:extLst>
              <a:ext uri="{FF2B5EF4-FFF2-40B4-BE49-F238E27FC236}">
                <a16:creationId xmlns:a16="http://schemas.microsoft.com/office/drawing/2014/main" id="{22E89334-BB85-408C-8FAA-2F53B3FF0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5814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6377641-15AE-48E9-880F-A06755572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2"/>
    </mc:Choice>
    <mc:Fallback>
      <p:transition spd="slow" advTm="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8AE4-6265-47CF-A97D-844119DAA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5151C-AF35-4C11-97E6-3E2F0593C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PeaceHealth</a:t>
            </a:r>
            <a:endParaRPr lang="en-US" dirty="0"/>
          </a:p>
          <a:p>
            <a:pPr>
              <a:defRPr/>
            </a:pPr>
            <a:r>
              <a:rPr lang="en-US" dirty="0"/>
              <a:t>Residency </a:t>
            </a:r>
          </a:p>
          <a:p>
            <a:pPr>
              <a:defRPr/>
            </a:pPr>
            <a:r>
              <a:rPr lang="en-US" dirty="0"/>
              <a:t>Fellowship</a:t>
            </a:r>
          </a:p>
          <a:p>
            <a:pPr lvl="1">
              <a:defRPr/>
            </a:pPr>
            <a:r>
              <a:rPr lang="en-US" dirty="0"/>
              <a:t>Faculty</a:t>
            </a:r>
          </a:p>
          <a:p>
            <a:pPr lvl="1">
              <a:defRPr/>
            </a:pPr>
            <a:r>
              <a:rPr lang="en-US" dirty="0"/>
              <a:t>Training sites</a:t>
            </a:r>
          </a:p>
          <a:p>
            <a:pPr lvl="1">
              <a:defRPr/>
            </a:pPr>
            <a:r>
              <a:rPr lang="en-US" dirty="0"/>
              <a:t>Schedule template</a:t>
            </a:r>
          </a:p>
          <a:p>
            <a:pPr lvl="1">
              <a:defRPr/>
            </a:pPr>
            <a:r>
              <a:rPr lang="en-US" dirty="0"/>
              <a:t>Salary and Benefits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11437DF-2752-4B6E-90DB-27ECE0E57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7"/>
    </mc:Choice>
    <mc:Fallback>
      <p:transition spd="slow" advTm="16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67E63-003A-48D9-9AEC-8801F806B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OHSU Faculty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C64F1-CBD9-4C34-8814-42446D261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4305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Ryan Petering, FM/Sports (&amp; others)</a:t>
            </a:r>
          </a:p>
          <a:p>
            <a:pPr lvl="1">
              <a:defRPr/>
            </a:pPr>
            <a:r>
              <a:rPr lang="en-US" dirty="0"/>
              <a:t>Didactics, Cadaver USG injection labs</a:t>
            </a:r>
          </a:p>
          <a:p>
            <a:pPr>
              <a:defRPr/>
            </a:pPr>
            <a:r>
              <a:rPr lang="en-US" dirty="0"/>
              <a:t>Kerry Kuehl, MD, DrPH</a:t>
            </a:r>
          </a:p>
          <a:p>
            <a:pPr lvl="1">
              <a:defRPr/>
            </a:pPr>
            <a:r>
              <a:rPr lang="en-US" dirty="0"/>
              <a:t>Human Performance Lab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392BE279-FA31-4979-885E-7B71FC1A2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029200"/>
            <a:ext cx="51149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9A821547-B782-46C8-80BE-E6FEAD6CE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191000"/>
            <a:ext cx="355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C2BB90-6EAC-4E62-B0B5-572DACDE6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55"/>
    </mc:Choice>
    <mc:Fallback>
      <p:transition spd="slow" advTm="3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4F90C-7427-439E-B8A6-ACB79D54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And in your time off…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59A51BD6-035D-4F61-BA88-5378BF9FE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905000"/>
            <a:ext cx="238918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A1C7770A-0CBD-4DE2-9507-245071066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01775"/>
            <a:ext cx="2170113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6EC217F3-078E-4D73-BBCC-449B4F3F41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761A28BF-DDF6-455D-BCCC-A1085C2CB3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749675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B12DF8F-01C8-4459-A007-E6CF850FA1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3200" y="3588480"/>
              <a:ext cx="7956360" cy="315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B12DF8F-01C8-4459-A007-E6CF850FA1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360" y="3525120"/>
                <a:ext cx="7987680" cy="32850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D3481B-D281-4075-B382-414ED0F015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099"/>
    </mc:Choice>
    <mc:Fallback>
      <p:transition spd="slow" advTm="51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>
            <a:extLst>
              <a:ext uri="{FF2B5EF4-FFF2-40B4-BE49-F238E27FC236}">
                <a16:creationId xmlns:a16="http://schemas.microsoft.com/office/drawing/2014/main" id="{9D10610F-1D0D-497E-AFAD-73678BECA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533400"/>
            <a:ext cx="52292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>
            <a:extLst>
              <a:ext uri="{FF2B5EF4-FFF2-40B4-BE49-F238E27FC236}">
                <a16:creationId xmlns:a16="http://schemas.microsoft.com/office/drawing/2014/main" id="{54600BA9-8F1F-4051-A63E-DE106E26E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3810000"/>
            <a:ext cx="49276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>
            <a:extLst>
              <a:ext uri="{FF2B5EF4-FFF2-40B4-BE49-F238E27FC236}">
                <a16:creationId xmlns:a16="http://schemas.microsoft.com/office/drawing/2014/main" id="{ED91ADC9-99BB-446C-83A2-CDEBE17B3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2593975" cy="399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514A82BE-F954-43E9-A905-25DB56FD96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9" t="6650" r="20699" b="6650"/>
          <a:stretch>
            <a:fillRect/>
          </a:stretch>
        </p:blipFill>
        <p:spPr bwMode="auto">
          <a:xfrm>
            <a:off x="304800" y="95250"/>
            <a:ext cx="258286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7F1319-957A-4B38-AD14-BF77C52C3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80"/>
    </mc:Choice>
    <mc:Fallback>
      <p:transition spd="slow" advTm="2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967173DF-693E-4182-99DA-52EB1F353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04800"/>
            <a:ext cx="53721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>
            <a:extLst>
              <a:ext uri="{FF2B5EF4-FFF2-40B4-BE49-F238E27FC236}">
                <a16:creationId xmlns:a16="http://schemas.microsoft.com/office/drawing/2014/main" id="{2F0745B0-F6C0-430D-AA67-4ACDB397A4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19550"/>
            <a:ext cx="4876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13D4D5-3BEA-4DC4-8D93-42C01E3DB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3"/>
    </mc:Choice>
    <mc:Fallback>
      <p:transition spd="slow" advTm="28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34FC-B704-4F30-9674-E133BC3F8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Salary and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81E4-6D0E-41AC-8274-1F3C75EB2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4638"/>
            <a:ext cx="807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$69,000/</a:t>
            </a:r>
            <a:r>
              <a:rPr lang="en-US" dirty="0" err="1"/>
              <a:t>yr</a:t>
            </a:r>
            <a:r>
              <a:rPr lang="en-US" dirty="0"/>
              <a:t> salary</a:t>
            </a:r>
          </a:p>
          <a:p>
            <a:pPr>
              <a:defRPr/>
            </a:pPr>
            <a:r>
              <a:rPr lang="en-US" dirty="0"/>
              <a:t>28 days paid-time-off (PTO)</a:t>
            </a:r>
          </a:p>
          <a:p>
            <a:pPr lvl="1">
              <a:defRPr/>
            </a:pPr>
            <a:r>
              <a:rPr lang="en-US" dirty="0"/>
              <a:t>21 days vacation/sick</a:t>
            </a:r>
          </a:p>
          <a:p>
            <a:pPr lvl="1">
              <a:defRPr/>
            </a:pPr>
            <a:r>
              <a:rPr lang="en-US" dirty="0"/>
              <a:t>7  clinic holidays</a:t>
            </a:r>
          </a:p>
          <a:p>
            <a:pPr>
              <a:defRPr/>
            </a:pPr>
            <a:r>
              <a:rPr lang="en-US" dirty="0"/>
              <a:t>Paid WA and OR licenses</a:t>
            </a:r>
          </a:p>
          <a:p>
            <a:pPr>
              <a:defRPr/>
            </a:pPr>
            <a:r>
              <a:rPr lang="en-US" dirty="0"/>
              <a:t>Paid CME trips (doesn’t count </a:t>
            </a:r>
            <a:r>
              <a:rPr lang="en-US" dirty="0" err="1"/>
              <a:t>twd</a:t>
            </a:r>
            <a:r>
              <a:rPr lang="en-US" dirty="0"/>
              <a:t> PTO)</a:t>
            </a:r>
          </a:p>
          <a:p>
            <a:pPr lvl="1">
              <a:defRPr/>
            </a:pPr>
            <a:r>
              <a:rPr lang="en-US" dirty="0"/>
              <a:t>AMSSM annual meeting</a:t>
            </a:r>
          </a:p>
          <a:p>
            <a:pPr lvl="1">
              <a:defRPr/>
            </a:pPr>
            <a:r>
              <a:rPr lang="en-US" dirty="0"/>
              <a:t>Advanced Team Physician Course</a:t>
            </a:r>
          </a:p>
          <a:p>
            <a:pPr>
              <a:defRPr/>
            </a:pPr>
            <a:r>
              <a:rPr lang="en-US" dirty="0"/>
              <a:t>Benefits…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DD58559-F705-4510-893E-1362A873F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51"/>
    </mc:Choice>
    <mc:Fallback>
      <p:transition spd="slow" advTm="31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9160EA-B7E9-49BC-A313-0C668F48B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Questions?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4D497D-5D9B-4C23-8370-421F290F8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22"/>
    </mc:Choice>
    <mc:Fallback>
      <p:transition spd="slow" advTm="33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0AD52-77DF-4C28-8F73-3B3FD6016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819400"/>
            <a:ext cx="7772400" cy="3352800"/>
          </a:xfrm>
        </p:spPr>
        <p:txBody>
          <a:bodyPr/>
          <a:lstStyle/>
          <a:p>
            <a:pPr>
              <a:defRPr/>
            </a:pPr>
            <a:r>
              <a:rPr lang="en-US" dirty="0" err="1">
                <a:effectLst/>
              </a:rPr>
              <a:t>PeaceHealth</a:t>
            </a:r>
            <a:r>
              <a:rPr lang="en-US" dirty="0">
                <a:effectLst/>
              </a:rPr>
              <a:t> is a not-for-profit health care system with medical centers, critical access hospitals, medical clinics and laboratories located in Alaska, Oregon and Washington.</a:t>
            </a:r>
            <a:endParaRPr lang="en-US" dirty="0"/>
          </a:p>
        </p:txBody>
      </p:sp>
      <p:pic>
        <p:nvPicPr>
          <p:cNvPr id="1026" name="Picture 2" descr="PeaceHealth Employer Profile - Association for Healthcare ...">
            <a:extLst>
              <a:ext uri="{FF2B5EF4-FFF2-40B4-BE49-F238E27FC236}">
                <a16:creationId xmlns:a16="http://schemas.microsoft.com/office/drawing/2014/main" id="{04D93CB3-1F3D-4910-AABB-A5943D2EA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 bwMode="auto">
          <a:xfrm>
            <a:off x="3048001" y="10364"/>
            <a:ext cx="2986616" cy="258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91B374-46C3-4C92-B12B-4208FA0F5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4"/>
    </mc:Choice>
    <mc:Fallback>
      <p:transition spd="slow" advTm="1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DC32-8880-41C8-B191-4997CFE9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394" y="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PeaceHealth</a:t>
            </a:r>
            <a:r>
              <a:rPr lang="en-US" dirty="0"/>
              <a:t> Networks</a:t>
            </a:r>
          </a:p>
        </p:txBody>
      </p:sp>
      <p:pic>
        <p:nvPicPr>
          <p:cNvPr id="6147" name="Content Placeholder 3">
            <a:extLst>
              <a:ext uri="{FF2B5EF4-FFF2-40B4-BE49-F238E27FC236}">
                <a16:creationId xmlns:a16="http://schemas.microsoft.com/office/drawing/2014/main" id="{70ADB4A3-94BE-4044-BC7C-B95461317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002949"/>
            <a:ext cx="6096000" cy="5702652"/>
          </a:xfrm>
        </p:spPr>
      </p:pic>
      <p:sp>
        <p:nvSpPr>
          <p:cNvPr id="3" name="Arrow: Up 2">
            <a:extLst>
              <a:ext uri="{FF2B5EF4-FFF2-40B4-BE49-F238E27FC236}">
                <a16:creationId xmlns:a16="http://schemas.microsoft.com/office/drawing/2014/main" id="{F5694967-36B4-4C9E-8C01-631C5324233A}"/>
              </a:ext>
            </a:extLst>
          </p:cNvPr>
          <p:cNvSpPr/>
          <p:nvPr/>
        </p:nvSpPr>
        <p:spPr bwMode="auto">
          <a:xfrm>
            <a:off x="5524500" y="4572000"/>
            <a:ext cx="381000" cy="6096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Book Antiqua" panose="0204060205030503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FA6B41-AA9D-44D1-995A-44E776D3BF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8"/>
    </mc:Choice>
    <mc:Fallback>
      <p:transition spd="slow" advTm="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4DF2A-18F6-44CE-98B6-31AB1B6E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7171" name="Content Placeholder 4">
            <a:extLst>
              <a:ext uri="{FF2B5EF4-FFF2-40B4-BE49-F238E27FC236}">
                <a16:creationId xmlns:a16="http://schemas.microsoft.com/office/drawing/2014/main" id="{35602323-6214-46E4-B038-92116E8D9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76400"/>
            <a:ext cx="6707188" cy="4572000"/>
          </a:xfrm>
        </p:spPr>
      </p:pic>
      <p:pic>
        <p:nvPicPr>
          <p:cNvPr id="7172" name="Picture 3">
            <a:extLst>
              <a:ext uri="{FF2B5EF4-FFF2-40B4-BE49-F238E27FC236}">
                <a16:creationId xmlns:a16="http://schemas.microsoft.com/office/drawing/2014/main" id="{6CF86739-8C02-4B97-B126-72054EB11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7313"/>
            <a:ext cx="49530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A46612B-536A-445D-850C-1447A80BB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2"/>
    </mc:Choice>
    <mc:Fallback>
      <p:transition spd="slow" advTm="27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5AC8-9BE7-4A70-9E35-588F19B9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Family Medicine of SW Washington</a:t>
            </a:r>
            <a:br>
              <a:rPr lang="en-US" sz="3200" dirty="0"/>
            </a:br>
            <a:r>
              <a:rPr lang="en-US" sz="3200" dirty="0"/>
              <a:t> Residency &amp; Fellowship Clinic</a:t>
            </a:r>
          </a:p>
        </p:txBody>
      </p:sp>
      <p:pic>
        <p:nvPicPr>
          <p:cNvPr id="8195" name="Content Placeholder 3">
            <a:extLst>
              <a:ext uri="{FF2B5EF4-FFF2-40B4-BE49-F238E27FC236}">
                <a16:creationId xmlns:a16="http://schemas.microsoft.com/office/drawing/2014/main" id="{681ABCCD-24A0-4F80-90CA-424E7B60089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1575" y="1543050"/>
            <a:ext cx="3857625" cy="257175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C5210-E205-40EF-9B5B-2E1993CDA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4475" y="1676400"/>
            <a:ext cx="4022725" cy="41148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24 faculty, 2 PA’s</a:t>
            </a:r>
          </a:p>
          <a:p>
            <a:pPr>
              <a:defRPr/>
            </a:pPr>
            <a:r>
              <a:rPr lang="en-US" sz="2800" dirty="0"/>
              <a:t>24 residents, 1 fellow</a:t>
            </a:r>
          </a:p>
          <a:p>
            <a:pPr>
              <a:defRPr/>
            </a:pPr>
            <a:r>
              <a:rPr lang="en-US" sz="2800" dirty="0"/>
              <a:t>Radiology, Urgent C.</a:t>
            </a:r>
          </a:p>
          <a:p>
            <a:pPr>
              <a:defRPr/>
            </a:pPr>
            <a:r>
              <a:rPr lang="en-US" sz="2800" dirty="0"/>
              <a:t>Physical Therapy</a:t>
            </a:r>
          </a:p>
          <a:p>
            <a:pPr>
              <a:defRPr/>
            </a:pPr>
            <a:r>
              <a:rPr lang="en-US" sz="2800" dirty="0"/>
              <a:t>Pharmacology</a:t>
            </a:r>
          </a:p>
          <a:p>
            <a:pPr>
              <a:defRPr/>
            </a:pPr>
            <a:r>
              <a:rPr lang="en-US" sz="2800" dirty="0"/>
              <a:t>Behavioral Health</a:t>
            </a:r>
          </a:p>
          <a:p>
            <a:pPr>
              <a:defRPr/>
            </a:pPr>
            <a:r>
              <a:rPr lang="en-US" sz="2800" dirty="0"/>
              <a:t>Specialties:</a:t>
            </a:r>
          </a:p>
          <a:p>
            <a:pPr lvl="1">
              <a:defRPr/>
            </a:pPr>
            <a:r>
              <a:rPr lang="en-US" sz="2400" dirty="0" err="1"/>
              <a:t>SportsMed</a:t>
            </a:r>
            <a:r>
              <a:rPr lang="en-US" sz="2400" dirty="0"/>
              <a:t>, OMT, Integrative Med, Ob/Gyn, Endo, HIV</a:t>
            </a:r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636ECB5E-50AA-464D-A12C-33D8B8A18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54425"/>
            <a:ext cx="4572000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B4382F-F4FC-4DA1-AEB0-1F11CDAC0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80"/>
    </mc:Choice>
    <mc:Fallback>
      <p:transition spd="slow" advTm="2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A7965-861C-419D-BAA6-CC790CF2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87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Fellowship Training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052FF-6D5F-4AB5-80CD-4FB7028A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1219200"/>
            <a:ext cx="5257800" cy="5105400"/>
          </a:xfrm>
        </p:spPr>
        <p:txBody>
          <a:bodyPr/>
          <a:lstStyle/>
          <a:p>
            <a:pPr>
              <a:defRPr/>
            </a:pPr>
            <a:r>
              <a:rPr lang="en-US" dirty="0"/>
              <a:t>Primary Care Sports Med:</a:t>
            </a:r>
          </a:p>
          <a:p>
            <a:pPr lvl="1">
              <a:defRPr/>
            </a:pPr>
            <a:r>
              <a:rPr lang="en-US" dirty="0"/>
              <a:t>4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endParaRPr lang="en-US" dirty="0"/>
          </a:p>
          <a:p>
            <a:pPr>
              <a:defRPr/>
            </a:pPr>
            <a:r>
              <a:rPr lang="en-US" dirty="0"/>
              <a:t>FM Clinic</a:t>
            </a:r>
          </a:p>
          <a:p>
            <a:pPr lvl="1">
              <a:defRPr/>
            </a:pPr>
            <a:r>
              <a:rPr lang="en-US" dirty="0"/>
              <a:t>2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endParaRPr lang="en-US" dirty="0"/>
          </a:p>
          <a:p>
            <a:pPr>
              <a:defRPr/>
            </a:pPr>
            <a:r>
              <a:rPr lang="en-US" dirty="0"/>
              <a:t>Orthopedics:</a:t>
            </a:r>
          </a:p>
          <a:p>
            <a:pPr lvl="1">
              <a:defRPr/>
            </a:pPr>
            <a:r>
              <a:rPr lang="en-US" dirty="0"/>
              <a:t>2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endParaRPr lang="en-US" dirty="0"/>
          </a:p>
          <a:p>
            <a:pPr>
              <a:defRPr/>
            </a:pPr>
            <a:r>
              <a:rPr lang="en-US" dirty="0"/>
              <a:t>Team Physician:</a:t>
            </a:r>
          </a:p>
          <a:p>
            <a:pPr lvl="1">
              <a:defRPr/>
            </a:pPr>
            <a:r>
              <a:rPr lang="en-US" dirty="0"/>
              <a:t>2 TR clinics/</a:t>
            </a:r>
            <a:r>
              <a:rPr lang="en-US" dirty="0" err="1"/>
              <a:t>wk</a:t>
            </a:r>
            <a:r>
              <a:rPr lang="en-US" dirty="0"/>
              <a:t> + games</a:t>
            </a:r>
          </a:p>
          <a:p>
            <a:pPr>
              <a:defRPr/>
            </a:pPr>
            <a:r>
              <a:rPr lang="en-US" dirty="0"/>
              <a:t>Didactics &amp; Ultrasound</a:t>
            </a:r>
          </a:p>
          <a:p>
            <a:pPr lvl="1">
              <a:defRPr/>
            </a:pPr>
            <a:r>
              <a:rPr lang="en-US" dirty="0"/>
              <a:t>1 </a:t>
            </a:r>
            <a:r>
              <a:rPr lang="en-US" dirty="0" err="1"/>
              <a:t>hd</a:t>
            </a:r>
            <a:r>
              <a:rPr lang="en-US" dirty="0"/>
              <a:t>/</a:t>
            </a:r>
            <a:r>
              <a:rPr lang="en-US" dirty="0" err="1"/>
              <a:t>wk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47CC4-C313-439A-BD0C-00E77904B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738" y="1376363"/>
            <a:ext cx="3565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691E1-9AD5-41C9-9AEB-8253D33E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733550"/>
            <a:ext cx="17907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96B707-EEB5-40DD-9E2F-6F0C724617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268" y="3503613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CDA137-2BB3-432C-83F7-ED33ED574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30" y="5728494"/>
            <a:ext cx="396875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F1B3CE-E111-425A-A805-BC03073B23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19575"/>
            <a:ext cx="2579688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E614F6B-4419-442D-A1E3-5E37E269DE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22"/>
    </mc:Choice>
    <mc:Fallback>
      <p:transition spd="slow" advTm="5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FEFA-DFA7-4DC6-8C70-A4FE2331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University of Portland</a:t>
            </a:r>
            <a:br>
              <a:rPr lang="en-US" dirty="0"/>
            </a:br>
            <a:r>
              <a:rPr lang="en-US" sz="2800" dirty="0"/>
              <a:t>Team Physician experience, </a:t>
            </a:r>
            <a:r>
              <a:rPr lang="en-US" sz="2800" dirty="0" err="1"/>
              <a:t>Div</a:t>
            </a:r>
            <a:r>
              <a:rPr lang="en-US" sz="2800" dirty="0"/>
              <a:t> 1A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602E-57AB-435C-8B4B-FBE3C3807F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275-300 athletes</a:t>
            </a:r>
          </a:p>
          <a:p>
            <a:pPr>
              <a:defRPr/>
            </a:pPr>
            <a:r>
              <a:rPr lang="en-US" dirty="0"/>
              <a:t>Sports:</a:t>
            </a:r>
          </a:p>
          <a:p>
            <a:pPr lvl="1">
              <a:defRPr/>
            </a:pPr>
            <a:r>
              <a:rPr lang="en-US" dirty="0"/>
              <a:t>Soccer</a:t>
            </a:r>
          </a:p>
          <a:p>
            <a:pPr lvl="1">
              <a:defRPr/>
            </a:pPr>
            <a:r>
              <a:rPr lang="en-US" dirty="0"/>
              <a:t>VB</a:t>
            </a:r>
          </a:p>
          <a:p>
            <a:pPr lvl="1">
              <a:defRPr/>
            </a:pPr>
            <a:r>
              <a:rPr lang="en-US" dirty="0"/>
              <a:t>Basketball </a:t>
            </a:r>
          </a:p>
          <a:p>
            <a:pPr lvl="1">
              <a:defRPr/>
            </a:pPr>
            <a:r>
              <a:rPr lang="en-US" dirty="0"/>
              <a:t>Baseball</a:t>
            </a:r>
          </a:p>
          <a:p>
            <a:pPr lvl="1">
              <a:defRPr/>
            </a:pPr>
            <a:r>
              <a:rPr lang="en-US" dirty="0"/>
              <a:t>XC, T&amp;F</a:t>
            </a:r>
          </a:p>
          <a:p>
            <a:pPr lvl="1">
              <a:defRPr/>
            </a:pPr>
            <a:r>
              <a:rPr lang="en-US" dirty="0"/>
              <a:t>Tennis</a:t>
            </a:r>
          </a:p>
          <a:p>
            <a:pPr lvl="1">
              <a:defRPr/>
            </a:pPr>
            <a:r>
              <a:rPr lang="en-US" dirty="0"/>
              <a:t>Rowing</a:t>
            </a:r>
          </a:p>
        </p:txBody>
      </p:sp>
      <p:pic>
        <p:nvPicPr>
          <p:cNvPr id="10244" name="Content Placeholder 4">
            <a:extLst>
              <a:ext uri="{FF2B5EF4-FFF2-40B4-BE49-F238E27FC236}">
                <a16:creationId xmlns:a16="http://schemas.microsoft.com/office/drawing/2014/main" id="{2FF785C7-CBA7-46F6-A490-C4AAFBFCFD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2475" y="1670050"/>
            <a:ext cx="4352925" cy="2855913"/>
          </a:xfrm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AF89019B-B370-4686-A454-53DB7D030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4625975"/>
            <a:ext cx="36576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978E19E-17B1-44EB-AE93-AF735CEDD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211"/>
    </mc:Choice>
    <mc:Fallback>
      <p:transition spd="slow" advTm="3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652F3-9986-4907-9D88-6A2D4E75E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4312"/>
            <a:ext cx="7772400" cy="1143000"/>
          </a:xfrm>
        </p:spPr>
        <p:txBody>
          <a:bodyPr/>
          <a:lstStyle/>
          <a:p>
            <a:r>
              <a:rPr lang="en-US" dirty="0"/>
              <a:t>4-A High School Football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D107D54-3F50-4BFC-B49F-533B888F7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244976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Kiggins Bowl">
            <a:extLst>
              <a:ext uri="{FF2B5EF4-FFF2-40B4-BE49-F238E27FC236}">
                <a16:creationId xmlns:a16="http://schemas.microsoft.com/office/drawing/2014/main" id="{20536288-D869-45F5-A4EE-78D6C254E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91000"/>
            <a:ext cx="3270251" cy="24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lynnee McGee's big night leads Skyview to rout over Federal Way ...">
            <a:extLst>
              <a:ext uri="{FF2B5EF4-FFF2-40B4-BE49-F238E27FC236}">
                <a16:creationId xmlns:a16="http://schemas.microsoft.com/office/drawing/2014/main" id="{D6BD631C-2F07-4A9A-AFAC-3E68C6ED5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191000"/>
            <a:ext cx="390525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B6164C7-AB1D-4181-8569-70EDD97EF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60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14"/>
    </mc:Choice>
    <mc:Fallback>
      <p:transition spd="slow" advTm="1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3.7|4.5|5.3|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|5.1|5|5.2|3.4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2|2.9|17.4|2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4|10.5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4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9|3.9"/>
</p:tagLst>
</file>

<file path=ppt/theme/theme1.xml><?xml version="1.0" encoding="utf-8"?>
<a:theme xmlns:a="http://schemas.openxmlformats.org/drawingml/2006/main" name="Medical design template">
  <a:themeElements>
    <a:clrScheme name="Medical design template 1">
      <a:dk1>
        <a:srgbClr val="000000"/>
      </a:dk1>
      <a:lt1>
        <a:srgbClr val="FFFFFF"/>
      </a:lt1>
      <a:dk2>
        <a:srgbClr val="7F00FF"/>
      </a:dk2>
      <a:lt2>
        <a:srgbClr val="FAFD00"/>
      </a:lt2>
      <a:accent1>
        <a:srgbClr val="B50069"/>
      </a:accent1>
      <a:accent2>
        <a:srgbClr val="FF7F00"/>
      </a:accent2>
      <a:accent3>
        <a:srgbClr val="C0AAFF"/>
      </a:accent3>
      <a:accent4>
        <a:srgbClr val="DADADA"/>
      </a:accent4>
      <a:accent5>
        <a:srgbClr val="D7AAB9"/>
      </a:accent5>
      <a:accent6>
        <a:srgbClr val="E77200"/>
      </a:accent6>
      <a:hlink>
        <a:srgbClr val="FF00FF"/>
      </a:hlink>
      <a:folHlink>
        <a:srgbClr val="B760F9"/>
      </a:folHlink>
    </a:clrScheme>
    <a:fontScheme name="Medical design template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anose="0204060205030503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ook Antiqua" panose="02040602050305030304" pitchFamily="18" charset="0"/>
          </a:defRPr>
        </a:defPPr>
      </a:lstStyle>
    </a:lnDef>
  </a:objectDefaults>
  <a:extraClrSchemeLst>
    <a:extraClrScheme>
      <a:clrScheme name="Medical design template 1">
        <a:dk1>
          <a:srgbClr val="000000"/>
        </a:dk1>
        <a:lt1>
          <a:srgbClr val="FFFFFF"/>
        </a:lt1>
        <a:dk2>
          <a:srgbClr val="7F00FF"/>
        </a:dk2>
        <a:lt2>
          <a:srgbClr val="FAFD00"/>
        </a:lt2>
        <a:accent1>
          <a:srgbClr val="B50069"/>
        </a:accent1>
        <a:accent2>
          <a:srgbClr val="FF7F00"/>
        </a:accent2>
        <a:accent3>
          <a:srgbClr val="C0AAFF"/>
        </a:accent3>
        <a:accent4>
          <a:srgbClr val="DADADA"/>
        </a:accent4>
        <a:accent5>
          <a:srgbClr val="D7AAB9"/>
        </a:accent5>
        <a:accent6>
          <a:srgbClr val="E77200"/>
        </a:accent6>
        <a:hlink>
          <a:srgbClr val="FF00FF"/>
        </a:hlink>
        <a:folHlink>
          <a:srgbClr val="B760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cal design template 2">
        <a:dk1>
          <a:srgbClr val="000000"/>
        </a:dk1>
        <a:lt1>
          <a:srgbClr val="B760F9"/>
        </a:lt1>
        <a:dk2>
          <a:srgbClr val="7B00E4"/>
        </a:dk2>
        <a:lt2>
          <a:srgbClr val="280049"/>
        </a:lt2>
        <a:accent1>
          <a:srgbClr val="FFFFFF"/>
        </a:accent1>
        <a:accent2>
          <a:srgbClr val="FFFF00"/>
        </a:accent2>
        <a:accent3>
          <a:srgbClr val="D8B6FB"/>
        </a:accent3>
        <a:accent4>
          <a:srgbClr val="000000"/>
        </a:accent4>
        <a:accent5>
          <a:srgbClr val="FFFFFF"/>
        </a:accent5>
        <a:accent6>
          <a:srgbClr val="E7E700"/>
        </a:accent6>
        <a:hlink>
          <a:srgbClr val="FF00FF"/>
        </a:hlink>
        <a:folHlink>
          <a:srgbClr val="DFB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design template 3">
        <a:dk1>
          <a:srgbClr val="000000"/>
        </a:dk1>
        <a:lt1>
          <a:srgbClr val="FFFFFF"/>
        </a:lt1>
        <a:dk2>
          <a:srgbClr val="000000"/>
        </a:dk2>
        <a:lt2>
          <a:srgbClr val="DADADA"/>
        </a:lt2>
        <a:accent1>
          <a:srgbClr val="F2F2F2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7F7F7"/>
        </a:accent5>
        <a:accent6>
          <a:srgbClr val="838383"/>
        </a:accent6>
        <a:hlink>
          <a:srgbClr val="DADADA"/>
        </a:hlink>
        <a:folHlink>
          <a:srgbClr val="6767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template</Template>
  <TotalTime>437</TotalTime>
  <Words>421</Words>
  <Application>Microsoft Office PowerPoint</Application>
  <PresentationFormat>On-screen Show (4:3)</PresentationFormat>
  <Paragraphs>107</Paragraphs>
  <Slides>25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Book Antiqua</vt:lpstr>
      <vt:lpstr>Calibri</vt:lpstr>
      <vt:lpstr>Medical design template</vt:lpstr>
      <vt:lpstr>Southwest Washington Sports Medicine Fellowship</vt:lpstr>
      <vt:lpstr>Overview</vt:lpstr>
      <vt:lpstr>PowerPoint Presentation</vt:lpstr>
      <vt:lpstr>PeaceHealth Networks</vt:lpstr>
      <vt:lpstr>PowerPoint Presentation</vt:lpstr>
      <vt:lpstr>Family Medicine of SW Washington  Residency &amp; Fellowship Clinic</vt:lpstr>
      <vt:lpstr>Fellowship Training Sites</vt:lpstr>
      <vt:lpstr>University of Portland Team Physician experience, Div 1A</vt:lpstr>
      <vt:lpstr>4-A High School Football</vt:lpstr>
      <vt:lpstr>Other event coverage</vt:lpstr>
      <vt:lpstr>Where is all that?</vt:lpstr>
      <vt:lpstr>Family Medicine Clinic</vt:lpstr>
      <vt:lpstr>Weekly Template</vt:lpstr>
      <vt:lpstr>Key Faculty</vt:lpstr>
      <vt:lpstr>Kevin deWeber, MD, FAMSSM, FAAFP, FACSM, RMSK</vt:lpstr>
      <vt:lpstr>Jerod Cotrill, DO, RMSK</vt:lpstr>
      <vt:lpstr>Jerome DaSilva, MD, FRCSC</vt:lpstr>
      <vt:lpstr>Jaime Schlueter, DO</vt:lpstr>
      <vt:lpstr>Athletic Trainers</vt:lpstr>
      <vt:lpstr>OHSU Faculty</vt:lpstr>
      <vt:lpstr>And in your time off…</vt:lpstr>
      <vt:lpstr>PowerPoint Presentation</vt:lpstr>
      <vt:lpstr>PowerPoint Presentation</vt:lpstr>
      <vt:lpstr>Salary and Benefits</vt:lpstr>
      <vt:lpstr>Questions?</vt:lpstr>
    </vt:vector>
  </TitlesOfParts>
  <Manager/>
  <Company>USUHS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kdeweber</dc:creator>
  <cp:keywords/>
  <dc:description/>
  <cp:lastModifiedBy>DeWeber, Kevin (MD)</cp:lastModifiedBy>
  <cp:revision>42</cp:revision>
  <cp:lastPrinted>1601-01-01T00:00:00Z</cp:lastPrinted>
  <dcterms:created xsi:type="dcterms:W3CDTF">2008-12-11T17:52:25Z</dcterms:created>
  <dcterms:modified xsi:type="dcterms:W3CDTF">2020-07-24T00:39:58Z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TC010690401033</vt:lpwstr>
  </property>
</Properties>
</file>