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73"/>
  </p:notesMasterIdLst>
  <p:sldIdLst>
    <p:sldId id="290" r:id="rId2"/>
    <p:sldId id="264" r:id="rId3"/>
    <p:sldId id="271" r:id="rId4"/>
    <p:sldId id="272" r:id="rId5"/>
    <p:sldId id="273" r:id="rId6"/>
    <p:sldId id="275" r:id="rId7"/>
    <p:sldId id="276" r:id="rId8"/>
    <p:sldId id="277" r:id="rId9"/>
    <p:sldId id="279" r:id="rId10"/>
    <p:sldId id="280" r:id="rId11"/>
    <p:sldId id="281" r:id="rId12"/>
    <p:sldId id="284" r:id="rId13"/>
    <p:sldId id="286" r:id="rId14"/>
    <p:sldId id="287" r:id="rId15"/>
    <p:sldId id="288" r:id="rId16"/>
    <p:sldId id="289" r:id="rId17"/>
    <p:sldId id="291" r:id="rId18"/>
    <p:sldId id="292" r:id="rId19"/>
    <p:sldId id="293" r:id="rId20"/>
    <p:sldId id="294" r:id="rId21"/>
    <p:sldId id="297" r:id="rId22"/>
    <p:sldId id="298"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3" r:id="rId44"/>
    <p:sldId id="324" r:id="rId45"/>
    <p:sldId id="325" r:id="rId46"/>
    <p:sldId id="328" r:id="rId47"/>
    <p:sldId id="329" r:id="rId48"/>
    <p:sldId id="331" r:id="rId49"/>
    <p:sldId id="332" r:id="rId50"/>
    <p:sldId id="334" r:id="rId51"/>
    <p:sldId id="335" r:id="rId52"/>
    <p:sldId id="336" r:id="rId53"/>
    <p:sldId id="338" r:id="rId54"/>
    <p:sldId id="339" r:id="rId55"/>
    <p:sldId id="341" r:id="rId56"/>
    <p:sldId id="342" r:id="rId57"/>
    <p:sldId id="343" r:id="rId58"/>
    <p:sldId id="344" r:id="rId59"/>
    <p:sldId id="346" r:id="rId60"/>
    <p:sldId id="347" r:id="rId61"/>
    <p:sldId id="349" r:id="rId62"/>
    <p:sldId id="350" r:id="rId63"/>
    <p:sldId id="352" r:id="rId64"/>
    <p:sldId id="353" r:id="rId65"/>
    <p:sldId id="355" r:id="rId66"/>
    <p:sldId id="262" r:id="rId67"/>
    <p:sldId id="356" r:id="rId68"/>
    <p:sldId id="357" r:id="rId69"/>
    <p:sldId id="358" r:id="rId70"/>
    <p:sldId id="359" r:id="rId71"/>
    <p:sldId id="360" r:id="rId72"/>
    <p:sldId id="361" r:id="rId73"/>
    <p:sldId id="362" r:id="rId74"/>
    <p:sldId id="363" r:id="rId75"/>
    <p:sldId id="364" r:id="rId76"/>
    <p:sldId id="365" r:id="rId77"/>
    <p:sldId id="366" r:id="rId78"/>
    <p:sldId id="367" r:id="rId79"/>
    <p:sldId id="368" r:id="rId80"/>
    <p:sldId id="369" r:id="rId81"/>
    <p:sldId id="370" r:id="rId82"/>
    <p:sldId id="371" r:id="rId83"/>
    <p:sldId id="372" r:id="rId84"/>
    <p:sldId id="377" r:id="rId85"/>
    <p:sldId id="378" r:id="rId86"/>
    <p:sldId id="379" r:id="rId87"/>
    <p:sldId id="380" r:id="rId88"/>
    <p:sldId id="381" r:id="rId89"/>
    <p:sldId id="382" r:id="rId90"/>
    <p:sldId id="383" r:id="rId91"/>
    <p:sldId id="384" r:id="rId92"/>
    <p:sldId id="385" r:id="rId93"/>
    <p:sldId id="386" r:id="rId94"/>
    <p:sldId id="387" r:id="rId95"/>
    <p:sldId id="388" r:id="rId96"/>
    <p:sldId id="389" r:id="rId97"/>
    <p:sldId id="390" r:id="rId98"/>
    <p:sldId id="391" r:id="rId99"/>
    <p:sldId id="392" r:id="rId100"/>
    <p:sldId id="393" r:id="rId101"/>
    <p:sldId id="394" r:id="rId102"/>
    <p:sldId id="395" r:id="rId103"/>
    <p:sldId id="396" r:id="rId104"/>
    <p:sldId id="397" r:id="rId105"/>
    <p:sldId id="398" r:id="rId106"/>
    <p:sldId id="399" r:id="rId107"/>
    <p:sldId id="400" r:id="rId108"/>
    <p:sldId id="401" r:id="rId109"/>
    <p:sldId id="409" r:id="rId110"/>
    <p:sldId id="411" r:id="rId111"/>
    <p:sldId id="412" r:id="rId112"/>
    <p:sldId id="413" r:id="rId113"/>
    <p:sldId id="414" r:id="rId114"/>
    <p:sldId id="415" r:id="rId115"/>
    <p:sldId id="416" r:id="rId116"/>
    <p:sldId id="417" r:id="rId117"/>
    <p:sldId id="418" r:id="rId118"/>
    <p:sldId id="419" r:id="rId119"/>
    <p:sldId id="420" r:id="rId120"/>
    <p:sldId id="421" r:id="rId121"/>
    <p:sldId id="422" r:id="rId122"/>
    <p:sldId id="423" r:id="rId123"/>
    <p:sldId id="424" r:id="rId124"/>
    <p:sldId id="425" r:id="rId125"/>
    <p:sldId id="426" r:id="rId126"/>
    <p:sldId id="427" r:id="rId127"/>
    <p:sldId id="428" r:id="rId128"/>
    <p:sldId id="429" r:id="rId129"/>
    <p:sldId id="430" r:id="rId130"/>
    <p:sldId id="431" r:id="rId131"/>
    <p:sldId id="432" r:id="rId132"/>
    <p:sldId id="433" r:id="rId133"/>
    <p:sldId id="434" r:id="rId134"/>
    <p:sldId id="435" r:id="rId135"/>
    <p:sldId id="436" r:id="rId136"/>
    <p:sldId id="437" r:id="rId137"/>
    <p:sldId id="438" r:id="rId138"/>
    <p:sldId id="439" r:id="rId139"/>
    <p:sldId id="440" r:id="rId140"/>
    <p:sldId id="441" r:id="rId141"/>
    <p:sldId id="442" r:id="rId142"/>
    <p:sldId id="443" r:id="rId143"/>
    <p:sldId id="444" r:id="rId144"/>
    <p:sldId id="445" r:id="rId145"/>
    <p:sldId id="446" r:id="rId146"/>
    <p:sldId id="447" r:id="rId147"/>
    <p:sldId id="448" r:id="rId148"/>
    <p:sldId id="449" r:id="rId149"/>
    <p:sldId id="450" r:id="rId150"/>
    <p:sldId id="451" r:id="rId151"/>
    <p:sldId id="452" r:id="rId152"/>
    <p:sldId id="453" r:id="rId153"/>
    <p:sldId id="454" r:id="rId154"/>
    <p:sldId id="455" r:id="rId155"/>
    <p:sldId id="456" r:id="rId156"/>
    <p:sldId id="457" r:id="rId157"/>
    <p:sldId id="458" r:id="rId158"/>
    <p:sldId id="459" r:id="rId159"/>
    <p:sldId id="460" r:id="rId160"/>
    <p:sldId id="461" r:id="rId161"/>
    <p:sldId id="462" r:id="rId162"/>
    <p:sldId id="463" r:id="rId163"/>
    <p:sldId id="464" r:id="rId164"/>
    <p:sldId id="465" r:id="rId165"/>
    <p:sldId id="466" r:id="rId166"/>
    <p:sldId id="467" r:id="rId167"/>
    <p:sldId id="468" r:id="rId168"/>
    <p:sldId id="469" r:id="rId169"/>
    <p:sldId id="470" r:id="rId170"/>
    <p:sldId id="263" r:id="rId171"/>
    <p:sldId id="471" r:id="rId172"/>
  </p:sldIdLst>
  <p:sldSz cx="14630400" cy="822960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530"/>
    <a:srgbClr val="157F3E"/>
    <a:srgbClr val="074282"/>
    <a:srgbClr val="E7EAED"/>
    <a:srgbClr val="EEE92E"/>
    <a:srgbClr val="7ABE3F"/>
    <a:srgbClr val="149D47"/>
    <a:srgbClr val="B1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43" y="77"/>
      </p:cViewPr>
      <p:guideLst>
        <p:guide orient="horz" pos="2592"/>
        <p:guide pos="46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1440" tIns="45720" rIns="91440" bIns="45720" rtlCol="0"/>
          <a:lstStyle>
            <a:lvl1pPr algn="r">
              <a:defRPr sz="1200"/>
            </a:lvl1pPr>
          </a:lstStyle>
          <a:p>
            <a:fld id="{F15EF396-7FFD-443C-ADFD-1BD38A784F7E}" type="datetimeFigureOut">
              <a:rPr lang="en-US" smtClean="0"/>
              <a:t>3/2/2018</a:t>
            </a:fld>
            <a:endParaRPr lang="en-US"/>
          </a:p>
        </p:txBody>
      </p:sp>
      <p:sp>
        <p:nvSpPr>
          <p:cNvPr id="4" name="Slide Image Placeholder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5000"/>
            <a:ext cx="5486400"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2971800"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525"/>
            <a:ext cx="2971800" cy="463550"/>
          </a:xfrm>
          <a:prstGeom prst="rect">
            <a:avLst/>
          </a:prstGeom>
        </p:spPr>
        <p:txBody>
          <a:bodyPr vert="horz" lIns="91440" tIns="45720" rIns="91440" bIns="45720" rtlCol="0" anchor="b"/>
          <a:lstStyle>
            <a:lvl1pPr algn="r">
              <a:defRPr sz="1200"/>
            </a:lvl1pPr>
          </a:lstStyle>
          <a:p>
            <a:fld id="{34FBC05A-3ECC-4763-8B11-7DF4CEFFE3A8}" type="slidenum">
              <a:rPr lang="en-US" smtClean="0"/>
              <a:t>‹#›</a:t>
            </a:fld>
            <a:endParaRPr lang="en-US"/>
          </a:p>
        </p:txBody>
      </p:sp>
    </p:spTree>
    <p:extLst>
      <p:ext uri="{BB962C8B-B14F-4D97-AF65-F5344CB8AC3E}">
        <p14:creationId xmlns:p14="http://schemas.microsoft.com/office/powerpoint/2010/main" val="217326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a:t>
            </a:fld>
            <a:endParaRPr lang="en-US"/>
          </a:p>
        </p:txBody>
      </p:sp>
    </p:spTree>
    <p:extLst>
      <p:ext uri="{BB962C8B-B14F-4D97-AF65-F5344CB8AC3E}">
        <p14:creationId xmlns:p14="http://schemas.microsoft.com/office/powerpoint/2010/main" val="3012820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a:t>
            </a:fld>
            <a:endParaRPr lang="en-US"/>
          </a:p>
        </p:txBody>
      </p:sp>
    </p:spTree>
    <p:extLst>
      <p:ext uri="{BB962C8B-B14F-4D97-AF65-F5344CB8AC3E}">
        <p14:creationId xmlns:p14="http://schemas.microsoft.com/office/powerpoint/2010/main" val="11605496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100</a:t>
            </a:fld>
            <a:endParaRPr lang="en-US"/>
          </a:p>
        </p:txBody>
      </p:sp>
    </p:spTree>
    <p:extLst>
      <p:ext uri="{BB962C8B-B14F-4D97-AF65-F5344CB8AC3E}">
        <p14:creationId xmlns:p14="http://schemas.microsoft.com/office/powerpoint/2010/main" val="41482869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101</a:t>
            </a:fld>
            <a:endParaRPr lang="en-US"/>
          </a:p>
        </p:txBody>
      </p:sp>
    </p:spTree>
    <p:extLst>
      <p:ext uri="{BB962C8B-B14F-4D97-AF65-F5344CB8AC3E}">
        <p14:creationId xmlns:p14="http://schemas.microsoft.com/office/powerpoint/2010/main" val="8215873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102</a:t>
            </a:fld>
            <a:endParaRPr lang="en-US"/>
          </a:p>
        </p:txBody>
      </p:sp>
    </p:spTree>
    <p:extLst>
      <p:ext uri="{BB962C8B-B14F-4D97-AF65-F5344CB8AC3E}">
        <p14:creationId xmlns:p14="http://schemas.microsoft.com/office/powerpoint/2010/main" val="42594241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103</a:t>
            </a:fld>
            <a:endParaRPr lang="en-US"/>
          </a:p>
        </p:txBody>
      </p:sp>
    </p:spTree>
    <p:extLst>
      <p:ext uri="{BB962C8B-B14F-4D97-AF65-F5344CB8AC3E}">
        <p14:creationId xmlns:p14="http://schemas.microsoft.com/office/powerpoint/2010/main" val="30737535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104</a:t>
            </a:fld>
            <a:endParaRPr lang="en-US"/>
          </a:p>
        </p:txBody>
      </p:sp>
    </p:spTree>
    <p:extLst>
      <p:ext uri="{BB962C8B-B14F-4D97-AF65-F5344CB8AC3E}">
        <p14:creationId xmlns:p14="http://schemas.microsoft.com/office/powerpoint/2010/main" val="31300552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105</a:t>
            </a:fld>
            <a:endParaRPr lang="en-US"/>
          </a:p>
        </p:txBody>
      </p:sp>
    </p:spTree>
    <p:extLst>
      <p:ext uri="{BB962C8B-B14F-4D97-AF65-F5344CB8AC3E}">
        <p14:creationId xmlns:p14="http://schemas.microsoft.com/office/powerpoint/2010/main" val="17877758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106</a:t>
            </a:fld>
            <a:endParaRPr lang="en-US"/>
          </a:p>
        </p:txBody>
      </p:sp>
    </p:spTree>
    <p:extLst>
      <p:ext uri="{BB962C8B-B14F-4D97-AF65-F5344CB8AC3E}">
        <p14:creationId xmlns:p14="http://schemas.microsoft.com/office/powerpoint/2010/main" val="17691763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107</a:t>
            </a:fld>
            <a:endParaRPr lang="en-US"/>
          </a:p>
        </p:txBody>
      </p:sp>
    </p:spTree>
    <p:extLst>
      <p:ext uri="{BB962C8B-B14F-4D97-AF65-F5344CB8AC3E}">
        <p14:creationId xmlns:p14="http://schemas.microsoft.com/office/powerpoint/2010/main" val="32393132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108</a:t>
            </a:fld>
            <a:endParaRPr lang="en-US"/>
          </a:p>
        </p:txBody>
      </p:sp>
    </p:spTree>
    <p:extLst>
      <p:ext uri="{BB962C8B-B14F-4D97-AF65-F5344CB8AC3E}">
        <p14:creationId xmlns:p14="http://schemas.microsoft.com/office/powerpoint/2010/main" val="9934347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109</a:t>
            </a:fld>
            <a:endParaRPr lang="en-US"/>
          </a:p>
        </p:txBody>
      </p:sp>
    </p:spTree>
    <p:extLst>
      <p:ext uri="{BB962C8B-B14F-4D97-AF65-F5344CB8AC3E}">
        <p14:creationId xmlns:p14="http://schemas.microsoft.com/office/powerpoint/2010/main" val="56532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a:t>
            </a:fld>
            <a:endParaRPr lang="en-US"/>
          </a:p>
        </p:txBody>
      </p:sp>
    </p:spTree>
    <p:extLst>
      <p:ext uri="{BB962C8B-B14F-4D97-AF65-F5344CB8AC3E}">
        <p14:creationId xmlns:p14="http://schemas.microsoft.com/office/powerpoint/2010/main" val="8666461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110</a:t>
            </a:fld>
            <a:endParaRPr lang="en-US"/>
          </a:p>
        </p:txBody>
      </p:sp>
    </p:spTree>
    <p:extLst>
      <p:ext uri="{BB962C8B-B14F-4D97-AF65-F5344CB8AC3E}">
        <p14:creationId xmlns:p14="http://schemas.microsoft.com/office/powerpoint/2010/main" val="39993080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111</a:t>
            </a:fld>
            <a:endParaRPr lang="en-US"/>
          </a:p>
        </p:txBody>
      </p:sp>
    </p:spTree>
    <p:extLst>
      <p:ext uri="{BB962C8B-B14F-4D97-AF65-F5344CB8AC3E}">
        <p14:creationId xmlns:p14="http://schemas.microsoft.com/office/powerpoint/2010/main" val="4245974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112</a:t>
            </a:fld>
            <a:endParaRPr lang="en-US"/>
          </a:p>
        </p:txBody>
      </p:sp>
    </p:spTree>
    <p:extLst>
      <p:ext uri="{BB962C8B-B14F-4D97-AF65-F5344CB8AC3E}">
        <p14:creationId xmlns:p14="http://schemas.microsoft.com/office/powerpoint/2010/main" val="18109944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113</a:t>
            </a:fld>
            <a:endParaRPr lang="en-US"/>
          </a:p>
        </p:txBody>
      </p:sp>
    </p:spTree>
    <p:extLst>
      <p:ext uri="{BB962C8B-B14F-4D97-AF65-F5344CB8AC3E}">
        <p14:creationId xmlns:p14="http://schemas.microsoft.com/office/powerpoint/2010/main" val="35576841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114</a:t>
            </a:fld>
            <a:endParaRPr lang="en-US"/>
          </a:p>
        </p:txBody>
      </p:sp>
    </p:spTree>
    <p:extLst>
      <p:ext uri="{BB962C8B-B14F-4D97-AF65-F5344CB8AC3E}">
        <p14:creationId xmlns:p14="http://schemas.microsoft.com/office/powerpoint/2010/main" val="8591543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115</a:t>
            </a:fld>
            <a:endParaRPr lang="en-US"/>
          </a:p>
        </p:txBody>
      </p:sp>
    </p:spTree>
    <p:extLst>
      <p:ext uri="{BB962C8B-B14F-4D97-AF65-F5344CB8AC3E}">
        <p14:creationId xmlns:p14="http://schemas.microsoft.com/office/powerpoint/2010/main" val="14384827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116</a:t>
            </a:fld>
            <a:endParaRPr lang="en-US"/>
          </a:p>
        </p:txBody>
      </p:sp>
    </p:spTree>
    <p:extLst>
      <p:ext uri="{BB962C8B-B14F-4D97-AF65-F5344CB8AC3E}">
        <p14:creationId xmlns:p14="http://schemas.microsoft.com/office/powerpoint/2010/main" val="11994094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117</a:t>
            </a:fld>
            <a:endParaRPr lang="en-US"/>
          </a:p>
        </p:txBody>
      </p:sp>
    </p:spTree>
    <p:extLst>
      <p:ext uri="{BB962C8B-B14F-4D97-AF65-F5344CB8AC3E}">
        <p14:creationId xmlns:p14="http://schemas.microsoft.com/office/powerpoint/2010/main" val="547878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118</a:t>
            </a:fld>
            <a:endParaRPr lang="en-US"/>
          </a:p>
        </p:txBody>
      </p:sp>
    </p:spTree>
    <p:extLst>
      <p:ext uri="{BB962C8B-B14F-4D97-AF65-F5344CB8AC3E}">
        <p14:creationId xmlns:p14="http://schemas.microsoft.com/office/powerpoint/2010/main" val="41725478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119</a:t>
            </a:fld>
            <a:endParaRPr lang="en-US"/>
          </a:p>
        </p:txBody>
      </p:sp>
    </p:spTree>
    <p:extLst>
      <p:ext uri="{BB962C8B-B14F-4D97-AF65-F5344CB8AC3E}">
        <p14:creationId xmlns:p14="http://schemas.microsoft.com/office/powerpoint/2010/main" val="3895382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a:t>
            </a:fld>
            <a:endParaRPr lang="en-US"/>
          </a:p>
        </p:txBody>
      </p:sp>
    </p:spTree>
    <p:extLst>
      <p:ext uri="{BB962C8B-B14F-4D97-AF65-F5344CB8AC3E}">
        <p14:creationId xmlns:p14="http://schemas.microsoft.com/office/powerpoint/2010/main" val="14689660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120</a:t>
            </a:fld>
            <a:endParaRPr lang="en-US"/>
          </a:p>
        </p:txBody>
      </p:sp>
    </p:spTree>
    <p:extLst>
      <p:ext uri="{BB962C8B-B14F-4D97-AF65-F5344CB8AC3E}">
        <p14:creationId xmlns:p14="http://schemas.microsoft.com/office/powerpoint/2010/main" val="37950063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121</a:t>
            </a:fld>
            <a:endParaRPr lang="en-US"/>
          </a:p>
        </p:txBody>
      </p:sp>
    </p:spTree>
    <p:extLst>
      <p:ext uri="{BB962C8B-B14F-4D97-AF65-F5344CB8AC3E}">
        <p14:creationId xmlns:p14="http://schemas.microsoft.com/office/powerpoint/2010/main" val="31356230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122</a:t>
            </a:fld>
            <a:endParaRPr lang="en-US"/>
          </a:p>
        </p:txBody>
      </p:sp>
    </p:spTree>
    <p:extLst>
      <p:ext uri="{BB962C8B-B14F-4D97-AF65-F5344CB8AC3E}">
        <p14:creationId xmlns:p14="http://schemas.microsoft.com/office/powerpoint/2010/main" val="15666089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123</a:t>
            </a:fld>
            <a:endParaRPr lang="en-US"/>
          </a:p>
        </p:txBody>
      </p:sp>
    </p:spTree>
    <p:extLst>
      <p:ext uri="{BB962C8B-B14F-4D97-AF65-F5344CB8AC3E}">
        <p14:creationId xmlns:p14="http://schemas.microsoft.com/office/powerpoint/2010/main" val="26487517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124</a:t>
            </a:fld>
            <a:endParaRPr lang="en-US"/>
          </a:p>
        </p:txBody>
      </p:sp>
    </p:spTree>
    <p:extLst>
      <p:ext uri="{BB962C8B-B14F-4D97-AF65-F5344CB8AC3E}">
        <p14:creationId xmlns:p14="http://schemas.microsoft.com/office/powerpoint/2010/main" val="40692256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125</a:t>
            </a:fld>
            <a:endParaRPr lang="en-US"/>
          </a:p>
        </p:txBody>
      </p:sp>
    </p:spTree>
    <p:extLst>
      <p:ext uri="{BB962C8B-B14F-4D97-AF65-F5344CB8AC3E}">
        <p14:creationId xmlns:p14="http://schemas.microsoft.com/office/powerpoint/2010/main" val="16343640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126</a:t>
            </a:fld>
            <a:endParaRPr lang="en-US"/>
          </a:p>
        </p:txBody>
      </p:sp>
    </p:spTree>
    <p:extLst>
      <p:ext uri="{BB962C8B-B14F-4D97-AF65-F5344CB8AC3E}">
        <p14:creationId xmlns:p14="http://schemas.microsoft.com/office/powerpoint/2010/main" val="3829621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127</a:t>
            </a:fld>
            <a:endParaRPr lang="en-US"/>
          </a:p>
        </p:txBody>
      </p:sp>
    </p:spTree>
    <p:extLst>
      <p:ext uri="{BB962C8B-B14F-4D97-AF65-F5344CB8AC3E}">
        <p14:creationId xmlns:p14="http://schemas.microsoft.com/office/powerpoint/2010/main" val="250791567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128</a:t>
            </a:fld>
            <a:endParaRPr lang="en-US"/>
          </a:p>
        </p:txBody>
      </p:sp>
    </p:spTree>
    <p:extLst>
      <p:ext uri="{BB962C8B-B14F-4D97-AF65-F5344CB8AC3E}">
        <p14:creationId xmlns:p14="http://schemas.microsoft.com/office/powerpoint/2010/main" val="30279238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129</a:t>
            </a:fld>
            <a:endParaRPr lang="en-US"/>
          </a:p>
        </p:txBody>
      </p:sp>
    </p:spTree>
    <p:extLst>
      <p:ext uri="{BB962C8B-B14F-4D97-AF65-F5344CB8AC3E}">
        <p14:creationId xmlns:p14="http://schemas.microsoft.com/office/powerpoint/2010/main" val="1859990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a:t>
            </a:fld>
            <a:endParaRPr lang="en-US"/>
          </a:p>
        </p:txBody>
      </p:sp>
    </p:spTree>
    <p:extLst>
      <p:ext uri="{BB962C8B-B14F-4D97-AF65-F5344CB8AC3E}">
        <p14:creationId xmlns:p14="http://schemas.microsoft.com/office/powerpoint/2010/main" val="21677234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130</a:t>
            </a:fld>
            <a:endParaRPr lang="en-US"/>
          </a:p>
        </p:txBody>
      </p:sp>
    </p:spTree>
    <p:extLst>
      <p:ext uri="{BB962C8B-B14F-4D97-AF65-F5344CB8AC3E}">
        <p14:creationId xmlns:p14="http://schemas.microsoft.com/office/powerpoint/2010/main" val="2004197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131</a:t>
            </a:fld>
            <a:endParaRPr lang="en-US"/>
          </a:p>
        </p:txBody>
      </p:sp>
    </p:spTree>
    <p:extLst>
      <p:ext uri="{BB962C8B-B14F-4D97-AF65-F5344CB8AC3E}">
        <p14:creationId xmlns:p14="http://schemas.microsoft.com/office/powerpoint/2010/main" val="28606488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132</a:t>
            </a:fld>
            <a:endParaRPr lang="en-US"/>
          </a:p>
        </p:txBody>
      </p:sp>
    </p:spTree>
    <p:extLst>
      <p:ext uri="{BB962C8B-B14F-4D97-AF65-F5344CB8AC3E}">
        <p14:creationId xmlns:p14="http://schemas.microsoft.com/office/powerpoint/2010/main" val="10601964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133</a:t>
            </a:fld>
            <a:endParaRPr lang="en-US"/>
          </a:p>
        </p:txBody>
      </p:sp>
    </p:spTree>
    <p:extLst>
      <p:ext uri="{BB962C8B-B14F-4D97-AF65-F5344CB8AC3E}">
        <p14:creationId xmlns:p14="http://schemas.microsoft.com/office/powerpoint/2010/main" val="39501377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134</a:t>
            </a:fld>
            <a:endParaRPr lang="en-US"/>
          </a:p>
        </p:txBody>
      </p:sp>
    </p:spTree>
    <p:extLst>
      <p:ext uri="{BB962C8B-B14F-4D97-AF65-F5344CB8AC3E}">
        <p14:creationId xmlns:p14="http://schemas.microsoft.com/office/powerpoint/2010/main" val="157447516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135</a:t>
            </a:fld>
            <a:endParaRPr lang="en-US"/>
          </a:p>
        </p:txBody>
      </p:sp>
    </p:spTree>
    <p:extLst>
      <p:ext uri="{BB962C8B-B14F-4D97-AF65-F5344CB8AC3E}">
        <p14:creationId xmlns:p14="http://schemas.microsoft.com/office/powerpoint/2010/main" val="20644119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136</a:t>
            </a:fld>
            <a:endParaRPr lang="en-US"/>
          </a:p>
        </p:txBody>
      </p:sp>
    </p:spTree>
    <p:extLst>
      <p:ext uri="{BB962C8B-B14F-4D97-AF65-F5344CB8AC3E}">
        <p14:creationId xmlns:p14="http://schemas.microsoft.com/office/powerpoint/2010/main" val="18540799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137</a:t>
            </a:fld>
            <a:endParaRPr lang="en-US"/>
          </a:p>
        </p:txBody>
      </p:sp>
    </p:spTree>
    <p:extLst>
      <p:ext uri="{BB962C8B-B14F-4D97-AF65-F5344CB8AC3E}">
        <p14:creationId xmlns:p14="http://schemas.microsoft.com/office/powerpoint/2010/main" val="33008337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138</a:t>
            </a:fld>
            <a:endParaRPr lang="en-US"/>
          </a:p>
        </p:txBody>
      </p:sp>
    </p:spTree>
    <p:extLst>
      <p:ext uri="{BB962C8B-B14F-4D97-AF65-F5344CB8AC3E}">
        <p14:creationId xmlns:p14="http://schemas.microsoft.com/office/powerpoint/2010/main" val="32015255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139</a:t>
            </a:fld>
            <a:endParaRPr lang="en-US"/>
          </a:p>
        </p:txBody>
      </p:sp>
    </p:spTree>
    <p:extLst>
      <p:ext uri="{BB962C8B-B14F-4D97-AF65-F5344CB8AC3E}">
        <p14:creationId xmlns:p14="http://schemas.microsoft.com/office/powerpoint/2010/main" val="991794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a:t>
            </a:fld>
            <a:endParaRPr lang="en-US"/>
          </a:p>
        </p:txBody>
      </p:sp>
    </p:spTree>
    <p:extLst>
      <p:ext uri="{BB962C8B-B14F-4D97-AF65-F5344CB8AC3E}">
        <p14:creationId xmlns:p14="http://schemas.microsoft.com/office/powerpoint/2010/main" val="10678417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140</a:t>
            </a:fld>
            <a:endParaRPr lang="en-US"/>
          </a:p>
        </p:txBody>
      </p:sp>
    </p:spTree>
    <p:extLst>
      <p:ext uri="{BB962C8B-B14F-4D97-AF65-F5344CB8AC3E}">
        <p14:creationId xmlns:p14="http://schemas.microsoft.com/office/powerpoint/2010/main" val="37382592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141</a:t>
            </a:fld>
            <a:endParaRPr lang="en-US"/>
          </a:p>
        </p:txBody>
      </p:sp>
    </p:spTree>
    <p:extLst>
      <p:ext uri="{BB962C8B-B14F-4D97-AF65-F5344CB8AC3E}">
        <p14:creationId xmlns:p14="http://schemas.microsoft.com/office/powerpoint/2010/main" val="138528764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142</a:t>
            </a:fld>
            <a:endParaRPr lang="en-US"/>
          </a:p>
        </p:txBody>
      </p:sp>
    </p:spTree>
    <p:extLst>
      <p:ext uri="{BB962C8B-B14F-4D97-AF65-F5344CB8AC3E}">
        <p14:creationId xmlns:p14="http://schemas.microsoft.com/office/powerpoint/2010/main" val="18977116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143</a:t>
            </a:fld>
            <a:endParaRPr lang="en-US"/>
          </a:p>
        </p:txBody>
      </p:sp>
    </p:spTree>
    <p:extLst>
      <p:ext uri="{BB962C8B-B14F-4D97-AF65-F5344CB8AC3E}">
        <p14:creationId xmlns:p14="http://schemas.microsoft.com/office/powerpoint/2010/main" val="9233838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144</a:t>
            </a:fld>
            <a:endParaRPr lang="en-US"/>
          </a:p>
        </p:txBody>
      </p:sp>
    </p:spTree>
    <p:extLst>
      <p:ext uri="{BB962C8B-B14F-4D97-AF65-F5344CB8AC3E}">
        <p14:creationId xmlns:p14="http://schemas.microsoft.com/office/powerpoint/2010/main" val="385714762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145</a:t>
            </a:fld>
            <a:endParaRPr lang="en-US"/>
          </a:p>
        </p:txBody>
      </p:sp>
    </p:spTree>
    <p:extLst>
      <p:ext uri="{BB962C8B-B14F-4D97-AF65-F5344CB8AC3E}">
        <p14:creationId xmlns:p14="http://schemas.microsoft.com/office/powerpoint/2010/main" val="372235641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146</a:t>
            </a:fld>
            <a:endParaRPr lang="en-US"/>
          </a:p>
        </p:txBody>
      </p:sp>
    </p:spTree>
    <p:extLst>
      <p:ext uri="{BB962C8B-B14F-4D97-AF65-F5344CB8AC3E}">
        <p14:creationId xmlns:p14="http://schemas.microsoft.com/office/powerpoint/2010/main" val="1384541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147</a:t>
            </a:fld>
            <a:endParaRPr lang="en-US"/>
          </a:p>
        </p:txBody>
      </p:sp>
    </p:spTree>
    <p:extLst>
      <p:ext uri="{BB962C8B-B14F-4D97-AF65-F5344CB8AC3E}">
        <p14:creationId xmlns:p14="http://schemas.microsoft.com/office/powerpoint/2010/main" val="282361025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148</a:t>
            </a:fld>
            <a:endParaRPr lang="en-US"/>
          </a:p>
        </p:txBody>
      </p:sp>
    </p:spTree>
    <p:extLst>
      <p:ext uri="{BB962C8B-B14F-4D97-AF65-F5344CB8AC3E}">
        <p14:creationId xmlns:p14="http://schemas.microsoft.com/office/powerpoint/2010/main" val="23647339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149</a:t>
            </a:fld>
            <a:endParaRPr lang="en-US"/>
          </a:p>
        </p:txBody>
      </p:sp>
    </p:spTree>
    <p:extLst>
      <p:ext uri="{BB962C8B-B14F-4D97-AF65-F5344CB8AC3E}">
        <p14:creationId xmlns:p14="http://schemas.microsoft.com/office/powerpoint/2010/main" val="1133255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a:t>
            </a:fld>
            <a:endParaRPr lang="en-US"/>
          </a:p>
        </p:txBody>
      </p:sp>
    </p:spTree>
    <p:extLst>
      <p:ext uri="{BB962C8B-B14F-4D97-AF65-F5344CB8AC3E}">
        <p14:creationId xmlns:p14="http://schemas.microsoft.com/office/powerpoint/2010/main" val="13355706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150</a:t>
            </a:fld>
            <a:endParaRPr lang="en-US"/>
          </a:p>
        </p:txBody>
      </p:sp>
    </p:spTree>
    <p:extLst>
      <p:ext uri="{BB962C8B-B14F-4D97-AF65-F5344CB8AC3E}">
        <p14:creationId xmlns:p14="http://schemas.microsoft.com/office/powerpoint/2010/main" val="33983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151</a:t>
            </a:fld>
            <a:endParaRPr lang="en-US"/>
          </a:p>
        </p:txBody>
      </p:sp>
    </p:spTree>
    <p:extLst>
      <p:ext uri="{BB962C8B-B14F-4D97-AF65-F5344CB8AC3E}">
        <p14:creationId xmlns:p14="http://schemas.microsoft.com/office/powerpoint/2010/main" val="42303253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152</a:t>
            </a:fld>
            <a:endParaRPr lang="en-US"/>
          </a:p>
        </p:txBody>
      </p:sp>
    </p:spTree>
    <p:extLst>
      <p:ext uri="{BB962C8B-B14F-4D97-AF65-F5344CB8AC3E}">
        <p14:creationId xmlns:p14="http://schemas.microsoft.com/office/powerpoint/2010/main" val="40596491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153</a:t>
            </a:fld>
            <a:endParaRPr lang="en-US"/>
          </a:p>
        </p:txBody>
      </p:sp>
    </p:spTree>
    <p:extLst>
      <p:ext uri="{BB962C8B-B14F-4D97-AF65-F5344CB8AC3E}">
        <p14:creationId xmlns:p14="http://schemas.microsoft.com/office/powerpoint/2010/main" val="351103237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154</a:t>
            </a:fld>
            <a:endParaRPr lang="en-US"/>
          </a:p>
        </p:txBody>
      </p:sp>
    </p:spTree>
    <p:extLst>
      <p:ext uri="{BB962C8B-B14F-4D97-AF65-F5344CB8AC3E}">
        <p14:creationId xmlns:p14="http://schemas.microsoft.com/office/powerpoint/2010/main" val="58894692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155</a:t>
            </a:fld>
            <a:endParaRPr lang="en-US"/>
          </a:p>
        </p:txBody>
      </p:sp>
    </p:spTree>
    <p:extLst>
      <p:ext uri="{BB962C8B-B14F-4D97-AF65-F5344CB8AC3E}">
        <p14:creationId xmlns:p14="http://schemas.microsoft.com/office/powerpoint/2010/main" val="5391759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156</a:t>
            </a:fld>
            <a:endParaRPr lang="en-US"/>
          </a:p>
        </p:txBody>
      </p:sp>
    </p:spTree>
    <p:extLst>
      <p:ext uri="{BB962C8B-B14F-4D97-AF65-F5344CB8AC3E}">
        <p14:creationId xmlns:p14="http://schemas.microsoft.com/office/powerpoint/2010/main" val="203339452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157</a:t>
            </a:fld>
            <a:endParaRPr lang="en-US"/>
          </a:p>
        </p:txBody>
      </p:sp>
    </p:spTree>
    <p:extLst>
      <p:ext uri="{BB962C8B-B14F-4D97-AF65-F5344CB8AC3E}">
        <p14:creationId xmlns:p14="http://schemas.microsoft.com/office/powerpoint/2010/main" val="23442697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158</a:t>
            </a:fld>
            <a:endParaRPr lang="en-US"/>
          </a:p>
        </p:txBody>
      </p:sp>
    </p:spTree>
    <p:extLst>
      <p:ext uri="{BB962C8B-B14F-4D97-AF65-F5344CB8AC3E}">
        <p14:creationId xmlns:p14="http://schemas.microsoft.com/office/powerpoint/2010/main" val="27369326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159</a:t>
            </a:fld>
            <a:endParaRPr lang="en-US"/>
          </a:p>
        </p:txBody>
      </p:sp>
    </p:spTree>
    <p:extLst>
      <p:ext uri="{BB962C8B-B14F-4D97-AF65-F5344CB8AC3E}">
        <p14:creationId xmlns:p14="http://schemas.microsoft.com/office/powerpoint/2010/main" val="3785695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a:t>
            </a:fld>
            <a:endParaRPr lang="en-US"/>
          </a:p>
        </p:txBody>
      </p:sp>
    </p:spTree>
    <p:extLst>
      <p:ext uri="{BB962C8B-B14F-4D97-AF65-F5344CB8AC3E}">
        <p14:creationId xmlns:p14="http://schemas.microsoft.com/office/powerpoint/2010/main" val="216149185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160</a:t>
            </a:fld>
            <a:endParaRPr lang="en-US"/>
          </a:p>
        </p:txBody>
      </p:sp>
    </p:spTree>
    <p:extLst>
      <p:ext uri="{BB962C8B-B14F-4D97-AF65-F5344CB8AC3E}">
        <p14:creationId xmlns:p14="http://schemas.microsoft.com/office/powerpoint/2010/main" val="380719921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161</a:t>
            </a:fld>
            <a:endParaRPr lang="en-US"/>
          </a:p>
        </p:txBody>
      </p:sp>
    </p:spTree>
    <p:extLst>
      <p:ext uri="{BB962C8B-B14F-4D97-AF65-F5344CB8AC3E}">
        <p14:creationId xmlns:p14="http://schemas.microsoft.com/office/powerpoint/2010/main" val="9597977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162</a:t>
            </a:fld>
            <a:endParaRPr lang="en-US"/>
          </a:p>
        </p:txBody>
      </p:sp>
    </p:spTree>
    <p:extLst>
      <p:ext uri="{BB962C8B-B14F-4D97-AF65-F5344CB8AC3E}">
        <p14:creationId xmlns:p14="http://schemas.microsoft.com/office/powerpoint/2010/main" val="28124740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163</a:t>
            </a:fld>
            <a:endParaRPr lang="en-US"/>
          </a:p>
        </p:txBody>
      </p:sp>
    </p:spTree>
    <p:extLst>
      <p:ext uri="{BB962C8B-B14F-4D97-AF65-F5344CB8AC3E}">
        <p14:creationId xmlns:p14="http://schemas.microsoft.com/office/powerpoint/2010/main" val="178221176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164</a:t>
            </a:fld>
            <a:endParaRPr lang="en-US"/>
          </a:p>
        </p:txBody>
      </p:sp>
    </p:spTree>
    <p:extLst>
      <p:ext uri="{BB962C8B-B14F-4D97-AF65-F5344CB8AC3E}">
        <p14:creationId xmlns:p14="http://schemas.microsoft.com/office/powerpoint/2010/main" val="25342374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165</a:t>
            </a:fld>
            <a:endParaRPr lang="en-US"/>
          </a:p>
        </p:txBody>
      </p:sp>
    </p:spTree>
    <p:extLst>
      <p:ext uri="{BB962C8B-B14F-4D97-AF65-F5344CB8AC3E}">
        <p14:creationId xmlns:p14="http://schemas.microsoft.com/office/powerpoint/2010/main" val="40637445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166</a:t>
            </a:fld>
            <a:endParaRPr lang="en-US"/>
          </a:p>
        </p:txBody>
      </p:sp>
    </p:spTree>
    <p:extLst>
      <p:ext uri="{BB962C8B-B14F-4D97-AF65-F5344CB8AC3E}">
        <p14:creationId xmlns:p14="http://schemas.microsoft.com/office/powerpoint/2010/main" val="220350031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167</a:t>
            </a:fld>
            <a:endParaRPr lang="en-US"/>
          </a:p>
        </p:txBody>
      </p:sp>
    </p:spTree>
    <p:extLst>
      <p:ext uri="{BB962C8B-B14F-4D97-AF65-F5344CB8AC3E}">
        <p14:creationId xmlns:p14="http://schemas.microsoft.com/office/powerpoint/2010/main" val="34556355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168</a:t>
            </a:fld>
            <a:endParaRPr lang="en-US"/>
          </a:p>
        </p:txBody>
      </p:sp>
    </p:spTree>
    <p:extLst>
      <p:ext uri="{BB962C8B-B14F-4D97-AF65-F5344CB8AC3E}">
        <p14:creationId xmlns:p14="http://schemas.microsoft.com/office/powerpoint/2010/main" val="188461849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169</a:t>
            </a:fld>
            <a:endParaRPr lang="en-US"/>
          </a:p>
        </p:txBody>
      </p:sp>
    </p:spTree>
    <p:extLst>
      <p:ext uri="{BB962C8B-B14F-4D97-AF65-F5344CB8AC3E}">
        <p14:creationId xmlns:p14="http://schemas.microsoft.com/office/powerpoint/2010/main" val="1018604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17</a:t>
            </a:fld>
            <a:endParaRPr lang="en-US"/>
          </a:p>
        </p:txBody>
      </p:sp>
    </p:spTree>
    <p:extLst>
      <p:ext uri="{BB962C8B-B14F-4D97-AF65-F5344CB8AC3E}">
        <p14:creationId xmlns:p14="http://schemas.microsoft.com/office/powerpoint/2010/main" val="22955862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170</a:t>
            </a:fld>
            <a:endParaRPr lang="en-US"/>
          </a:p>
        </p:txBody>
      </p:sp>
    </p:spTree>
    <p:extLst>
      <p:ext uri="{BB962C8B-B14F-4D97-AF65-F5344CB8AC3E}">
        <p14:creationId xmlns:p14="http://schemas.microsoft.com/office/powerpoint/2010/main" val="332600576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171</a:t>
            </a:fld>
            <a:endParaRPr lang="en-US"/>
          </a:p>
        </p:txBody>
      </p:sp>
    </p:spTree>
    <p:extLst>
      <p:ext uri="{BB962C8B-B14F-4D97-AF65-F5344CB8AC3E}">
        <p14:creationId xmlns:p14="http://schemas.microsoft.com/office/powerpoint/2010/main" val="4103007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18</a:t>
            </a:fld>
            <a:endParaRPr lang="en-US"/>
          </a:p>
        </p:txBody>
      </p:sp>
    </p:spTree>
    <p:extLst>
      <p:ext uri="{BB962C8B-B14F-4D97-AF65-F5344CB8AC3E}">
        <p14:creationId xmlns:p14="http://schemas.microsoft.com/office/powerpoint/2010/main" val="186756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19</a:t>
            </a:fld>
            <a:endParaRPr lang="en-US"/>
          </a:p>
        </p:txBody>
      </p:sp>
    </p:spTree>
    <p:extLst>
      <p:ext uri="{BB962C8B-B14F-4D97-AF65-F5344CB8AC3E}">
        <p14:creationId xmlns:p14="http://schemas.microsoft.com/office/powerpoint/2010/main" val="64116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a:t>
            </a:fld>
            <a:endParaRPr lang="en-US"/>
          </a:p>
        </p:txBody>
      </p:sp>
    </p:spTree>
    <p:extLst>
      <p:ext uri="{BB962C8B-B14F-4D97-AF65-F5344CB8AC3E}">
        <p14:creationId xmlns:p14="http://schemas.microsoft.com/office/powerpoint/2010/main" val="93776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20</a:t>
            </a:fld>
            <a:endParaRPr lang="en-US"/>
          </a:p>
        </p:txBody>
      </p:sp>
    </p:spTree>
    <p:extLst>
      <p:ext uri="{BB962C8B-B14F-4D97-AF65-F5344CB8AC3E}">
        <p14:creationId xmlns:p14="http://schemas.microsoft.com/office/powerpoint/2010/main" val="1106649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21</a:t>
            </a:fld>
            <a:endParaRPr lang="en-US"/>
          </a:p>
        </p:txBody>
      </p:sp>
    </p:spTree>
    <p:extLst>
      <p:ext uri="{BB962C8B-B14F-4D97-AF65-F5344CB8AC3E}">
        <p14:creationId xmlns:p14="http://schemas.microsoft.com/office/powerpoint/2010/main" val="3631019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22</a:t>
            </a:fld>
            <a:endParaRPr lang="en-US"/>
          </a:p>
        </p:txBody>
      </p:sp>
    </p:spTree>
    <p:extLst>
      <p:ext uri="{BB962C8B-B14F-4D97-AF65-F5344CB8AC3E}">
        <p14:creationId xmlns:p14="http://schemas.microsoft.com/office/powerpoint/2010/main" val="2201473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23</a:t>
            </a:fld>
            <a:endParaRPr lang="en-US"/>
          </a:p>
        </p:txBody>
      </p:sp>
    </p:spTree>
    <p:extLst>
      <p:ext uri="{BB962C8B-B14F-4D97-AF65-F5344CB8AC3E}">
        <p14:creationId xmlns:p14="http://schemas.microsoft.com/office/powerpoint/2010/main" val="2503253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24</a:t>
            </a:fld>
            <a:endParaRPr lang="en-US"/>
          </a:p>
        </p:txBody>
      </p:sp>
    </p:spTree>
    <p:extLst>
      <p:ext uri="{BB962C8B-B14F-4D97-AF65-F5344CB8AC3E}">
        <p14:creationId xmlns:p14="http://schemas.microsoft.com/office/powerpoint/2010/main" val="1993984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25</a:t>
            </a:fld>
            <a:endParaRPr lang="en-US"/>
          </a:p>
        </p:txBody>
      </p:sp>
    </p:spTree>
    <p:extLst>
      <p:ext uri="{BB962C8B-B14F-4D97-AF65-F5344CB8AC3E}">
        <p14:creationId xmlns:p14="http://schemas.microsoft.com/office/powerpoint/2010/main" val="25743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26</a:t>
            </a:fld>
            <a:endParaRPr lang="en-US"/>
          </a:p>
        </p:txBody>
      </p:sp>
    </p:spTree>
    <p:extLst>
      <p:ext uri="{BB962C8B-B14F-4D97-AF65-F5344CB8AC3E}">
        <p14:creationId xmlns:p14="http://schemas.microsoft.com/office/powerpoint/2010/main" val="191756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27</a:t>
            </a:fld>
            <a:endParaRPr lang="en-US"/>
          </a:p>
        </p:txBody>
      </p:sp>
    </p:spTree>
    <p:extLst>
      <p:ext uri="{BB962C8B-B14F-4D97-AF65-F5344CB8AC3E}">
        <p14:creationId xmlns:p14="http://schemas.microsoft.com/office/powerpoint/2010/main" val="2310103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28</a:t>
            </a:fld>
            <a:endParaRPr lang="en-US"/>
          </a:p>
        </p:txBody>
      </p:sp>
    </p:spTree>
    <p:extLst>
      <p:ext uri="{BB962C8B-B14F-4D97-AF65-F5344CB8AC3E}">
        <p14:creationId xmlns:p14="http://schemas.microsoft.com/office/powerpoint/2010/main" val="2343348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29</a:t>
            </a:fld>
            <a:endParaRPr lang="en-US"/>
          </a:p>
        </p:txBody>
      </p:sp>
    </p:spTree>
    <p:extLst>
      <p:ext uri="{BB962C8B-B14F-4D97-AF65-F5344CB8AC3E}">
        <p14:creationId xmlns:p14="http://schemas.microsoft.com/office/powerpoint/2010/main" val="29115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a:t>
            </a:fld>
            <a:endParaRPr lang="en-US"/>
          </a:p>
        </p:txBody>
      </p:sp>
    </p:spTree>
    <p:extLst>
      <p:ext uri="{BB962C8B-B14F-4D97-AF65-F5344CB8AC3E}">
        <p14:creationId xmlns:p14="http://schemas.microsoft.com/office/powerpoint/2010/main" val="1197842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30</a:t>
            </a:fld>
            <a:endParaRPr lang="en-US"/>
          </a:p>
        </p:txBody>
      </p:sp>
    </p:spTree>
    <p:extLst>
      <p:ext uri="{BB962C8B-B14F-4D97-AF65-F5344CB8AC3E}">
        <p14:creationId xmlns:p14="http://schemas.microsoft.com/office/powerpoint/2010/main" val="1338567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31</a:t>
            </a:fld>
            <a:endParaRPr lang="en-US"/>
          </a:p>
        </p:txBody>
      </p:sp>
    </p:spTree>
    <p:extLst>
      <p:ext uri="{BB962C8B-B14F-4D97-AF65-F5344CB8AC3E}">
        <p14:creationId xmlns:p14="http://schemas.microsoft.com/office/powerpoint/2010/main" val="207051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32</a:t>
            </a:fld>
            <a:endParaRPr lang="en-US"/>
          </a:p>
        </p:txBody>
      </p:sp>
    </p:spTree>
    <p:extLst>
      <p:ext uri="{BB962C8B-B14F-4D97-AF65-F5344CB8AC3E}">
        <p14:creationId xmlns:p14="http://schemas.microsoft.com/office/powerpoint/2010/main" val="2232942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33</a:t>
            </a:fld>
            <a:endParaRPr lang="en-US"/>
          </a:p>
        </p:txBody>
      </p:sp>
    </p:spTree>
    <p:extLst>
      <p:ext uri="{BB962C8B-B14F-4D97-AF65-F5344CB8AC3E}">
        <p14:creationId xmlns:p14="http://schemas.microsoft.com/office/powerpoint/2010/main" val="1105546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34</a:t>
            </a:fld>
            <a:endParaRPr lang="en-US"/>
          </a:p>
        </p:txBody>
      </p:sp>
    </p:spTree>
    <p:extLst>
      <p:ext uri="{BB962C8B-B14F-4D97-AF65-F5344CB8AC3E}">
        <p14:creationId xmlns:p14="http://schemas.microsoft.com/office/powerpoint/2010/main" val="3013740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35</a:t>
            </a:fld>
            <a:endParaRPr lang="en-US"/>
          </a:p>
        </p:txBody>
      </p:sp>
    </p:spTree>
    <p:extLst>
      <p:ext uri="{BB962C8B-B14F-4D97-AF65-F5344CB8AC3E}">
        <p14:creationId xmlns:p14="http://schemas.microsoft.com/office/powerpoint/2010/main" val="3829851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36</a:t>
            </a:fld>
            <a:endParaRPr lang="en-US"/>
          </a:p>
        </p:txBody>
      </p:sp>
    </p:spTree>
    <p:extLst>
      <p:ext uri="{BB962C8B-B14F-4D97-AF65-F5344CB8AC3E}">
        <p14:creationId xmlns:p14="http://schemas.microsoft.com/office/powerpoint/2010/main" val="2542924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37</a:t>
            </a:fld>
            <a:endParaRPr lang="en-US"/>
          </a:p>
        </p:txBody>
      </p:sp>
    </p:spTree>
    <p:extLst>
      <p:ext uri="{BB962C8B-B14F-4D97-AF65-F5344CB8AC3E}">
        <p14:creationId xmlns:p14="http://schemas.microsoft.com/office/powerpoint/2010/main" val="2509265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38</a:t>
            </a:fld>
            <a:endParaRPr lang="en-US"/>
          </a:p>
        </p:txBody>
      </p:sp>
    </p:spTree>
    <p:extLst>
      <p:ext uri="{BB962C8B-B14F-4D97-AF65-F5344CB8AC3E}">
        <p14:creationId xmlns:p14="http://schemas.microsoft.com/office/powerpoint/2010/main" val="807343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39</a:t>
            </a:fld>
            <a:endParaRPr lang="en-US"/>
          </a:p>
        </p:txBody>
      </p:sp>
    </p:spTree>
    <p:extLst>
      <p:ext uri="{BB962C8B-B14F-4D97-AF65-F5344CB8AC3E}">
        <p14:creationId xmlns:p14="http://schemas.microsoft.com/office/powerpoint/2010/main" val="107407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a:t>
            </a:fld>
            <a:endParaRPr lang="en-US"/>
          </a:p>
        </p:txBody>
      </p:sp>
    </p:spTree>
    <p:extLst>
      <p:ext uri="{BB962C8B-B14F-4D97-AF65-F5344CB8AC3E}">
        <p14:creationId xmlns:p14="http://schemas.microsoft.com/office/powerpoint/2010/main" val="4059552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40</a:t>
            </a:fld>
            <a:endParaRPr lang="en-US"/>
          </a:p>
        </p:txBody>
      </p:sp>
    </p:spTree>
    <p:extLst>
      <p:ext uri="{BB962C8B-B14F-4D97-AF65-F5344CB8AC3E}">
        <p14:creationId xmlns:p14="http://schemas.microsoft.com/office/powerpoint/2010/main" val="1712348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41</a:t>
            </a:fld>
            <a:endParaRPr lang="en-US"/>
          </a:p>
        </p:txBody>
      </p:sp>
    </p:spTree>
    <p:extLst>
      <p:ext uri="{BB962C8B-B14F-4D97-AF65-F5344CB8AC3E}">
        <p14:creationId xmlns:p14="http://schemas.microsoft.com/office/powerpoint/2010/main" val="998108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42</a:t>
            </a:fld>
            <a:endParaRPr lang="en-US"/>
          </a:p>
        </p:txBody>
      </p:sp>
    </p:spTree>
    <p:extLst>
      <p:ext uri="{BB962C8B-B14F-4D97-AF65-F5344CB8AC3E}">
        <p14:creationId xmlns:p14="http://schemas.microsoft.com/office/powerpoint/2010/main" val="680377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43</a:t>
            </a:fld>
            <a:endParaRPr lang="en-US"/>
          </a:p>
        </p:txBody>
      </p:sp>
    </p:spTree>
    <p:extLst>
      <p:ext uri="{BB962C8B-B14F-4D97-AF65-F5344CB8AC3E}">
        <p14:creationId xmlns:p14="http://schemas.microsoft.com/office/powerpoint/2010/main" val="2861823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44</a:t>
            </a:fld>
            <a:endParaRPr lang="en-US"/>
          </a:p>
        </p:txBody>
      </p:sp>
    </p:spTree>
    <p:extLst>
      <p:ext uri="{BB962C8B-B14F-4D97-AF65-F5344CB8AC3E}">
        <p14:creationId xmlns:p14="http://schemas.microsoft.com/office/powerpoint/2010/main" val="1679875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45</a:t>
            </a:fld>
            <a:endParaRPr lang="en-US"/>
          </a:p>
        </p:txBody>
      </p:sp>
    </p:spTree>
    <p:extLst>
      <p:ext uri="{BB962C8B-B14F-4D97-AF65-F5344CB8AC3E}">
        <p14:creationId xmlns:p14="http://schemas.microsoft.com/office/powerpoint/2010/main" val="1415758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46</a:t>
            </a:fld>
            <a:endParaRPr lang="en-US"/>
          </a:p>
        </p:txBody>
      </p:sp>
    </p:spTree>
    <p:extLst>
      <p:ext uri="{BB962C8B-B14F-4D97-AF65-F5344CB8AC3E}">
        <p14:creationId xmlns:p14="http://schemas.microsoft.com/office/powerpoint/2010/main" val="2627551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47</a:t>
            </a:fld>
            <a:endParaRPr lang="en-US"/>
          </a:p>
        </p:txBody>
      </p:sp>
    </p:spTree>
    <p:extLst>
      <p:ext uri="{BB962C8B-B14F-4D97-AF65-F5344CB8AC3E}">
        <p14:creationId xmlns:p14="http://schemas.microsoft.com/office/powerpoint/2010/main" val="1621615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48</a:t>
            </a:fld>
            <a:endParaRPr lang="en-US"/>
          </a:p>
        </p:txBody>
      </p:sp>
    </p:spTree>
    <p:extLst>
      <p:ext uri="{BB962C8B-B14F-4D97-AF65-F5344CB8AC3E}">
        <p14:creationId xmlns:p14="http://schemas.microsoft.com/office/powerpoint/2010/main" val="951559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49</a:t>
            </a:fld>
            <a:endParaRPr lang="en-US"/>
          </a:p>
        </p:txBody>
      </p:sp>
    </p:spTree>
    <p:extLst>
      <p:ext uri="{BB962C8B-B14F-4D97-AF65-F5344CB8AC3E}">
        <p14:creationId xmlns:p14="http://schemas.microsoft.com/office/powerpoint/2010/main" val="49773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a:t>
            </a:fld>
            <a:endParaRPr lang="en-US"/>
          </a:p>
        </p:txBody>
      </p:sp>
    </p:spTree>
    <p:extLst>
      <p:ext uri="{BB962C8B-B14F-4D97-AF65-F5344CB8AC3E}">
        <p14:creationId xmlns:p14="http://schemas.microsoft.com/office/powerpoint/2010/main" val="499420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50</a:t>
            </a:fld>
            <a:endParaRPr lang="en-US"/>
          </a:p>
        </p:txBody>
      </p:sp>
    </p:spTree>
    <p:extLst>
      <p:ext uri="{BB962C8B-B14F-4D97-AF65-F5344CB8AC3E}">
        <p14:creationId xmlns:p14="http://schemas.microsoft.com/office/powerpoint/2010/main" val="3789060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51</a:t>
            </a:fld>
            <a:endParaRPr lang="en-US"/>
          </a:p>
        </p:txBody>
      </p:sp>
    </p:spTree>
    <p:extLst>
      <p:ext uri="{BB962C8B-B14F-4D97-AF65-F5344CB8AC3E}">
        <p14:creationId xmlns:p14="http://schemas.microsoft.com/office/powerpoint/2010/main" val="20817628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52</a:t>
            </a:fld>
            <a:endParaRPr lang="en-US"/>
          </a:p>
        </p:txBody>
      </p:sp>
    </p:spTree>
    <p:extLst>
      <p:ext uri="{BB962C8B-B14F-4D97-AF65-F5344CB8AC3E}">
        <p14:creationId xmlns:p14="http://schemas.microsoft.com/office/powerpoint/2010/main" val="3001568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53</a:t>
            </a:fld>
            <a:endParaRPr lang="en-US"/>
          </a:p>
        </p:txBody>
      </p:sp>
    </p:spTree>
    <p:extLst>
      <p:ext uri="{BB962C8B-B14F-4D97-AF65-F5344CB8AC3E}">
        <p14:creationId xmlns:p14="http://schemas.microsoft.com/office/powerpoint/2010/main" val="331798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54</a:t>
            </a:fld>
            <a:endParaRPr lang="en-US"/>
          </a:p>
        </p:txBody>
      </p:sp>
    </p:spTree>
    <p:extLst>
      <p:ext uri="{BB962C8B-B14F-4D97-AF65-F5344CB8AC3E}">
        <p14:creationId xmlns:p14="http://schemas.microsoft.com/office/powerpoint/2010/main" val="3188082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55</a:t>
            </a:fld>
            <a:endParaRPr lang="en-US"/>
          </a:p>
        </p:txBody>
      </p:sp>
    </p:spTree>
    <p:extLst>
      <p:ext uri="{BB962C8B-B14F-4D97-AF65-F5344CB8AC3E}">
        <p14:creationId xmlns:p14="http://schemas.microsoft.com/office/powerpoint/2010/main" val="2275296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56</a:t>
            </a:fld>
            <a:endParaRPr lang="en-US"/>
          </a:p>
        </p:txBody>
      </p:sp>
    </p:spTree>
    <p:extLst>
      <p:ext uri="{BB962C8B-B14F-4D97-AF65-F5344CB8AC3E}">
        <p14:creationId xmlns:p14="http://schemas.microsoft.com/office/powerpoint/2010/main" val="3117703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57</a:t>
            </a:fld>
            <a:endParaRPr lang="en-US"/>
          </a:p>
        </p:txBody>
      </p:sp>
    </p:spTree>
    <p:extLst>
      <p:ext uri="{BB962C8B-B14F-4D97-AF65-F5344CB8AC3E}">
        <p14:creationId xmlns:p14="http://schemas.microsoft.com/office/powerpoint/2010/main" val="2919141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58</a:t>
            </a:fld>
            <a:endParaRPr lang="en-US"/>
          </a:p>
        </p:txBody>
      </p:sp>
    </p:spTree>
    <p:extLst>
      <p:ext uri="{BB962C8B-B14F-4D97-AF65-F5344CB8AC3E}">
        <p14:creationId xmlns:p14="http://schemas.microsoft.com/office/powerpoint/2010/main" val="563534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59</a:t>
            </a:fld>
            <a:endParaRPr lang="en-US"/>
          </a:p>
        </p:txBody>
      </p:sp>
    </p:spTree>
    <p:extLst>
      <p:ext uri="{BB962C8B-B14F-4D97-AF65-F5344CB8AC3E}">
        <p14:creationId xmlns:p14="http://schemas.microsoft.com/office/powerpoint/2010/main" val="728397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a:t>
            </a:fld>
            <a:endParaRPr lang="en-US"/>
          </a:p>
        </p:txBody>
      </p:sp>
    </p:spTree>
    <p:extLst>
      <p:ext uri="{BB962C8B-B14F-4D97-AF65-F5344CB8AC3E}">
        <p14:creationId xmlns:p14="http://schemas.microsoft.com/office/powerpoint/2010/main" val="1539225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60</a:t>
            </a:fld>
            <a:endParaRPr lang="en-US"/>
          </a:p>
        </p:txBody>
      </p:sp>
    </p:spTree>
    <p:extLst>
      <p:ext uri="{BB962C8B-B14F-4D97-AF65-F5344CB8AC3E}">
        <p14:creationId xmlns:p14="http://schemas.microsoft.com/office/powerpoint/2010/main" val="9653951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61</a:t>
            </a:fld>
            <a:endParaRPr lang="en-US"/>
          </a:p>
        </p:txBody>
      </p:sp>
    </p:spTree>
    <p:extLst>
      <p:ext uri="{BB962C8B-B14F-4D97-AF65-F5344CB8AC3E}">
        <p14:creationId xmlns:p14="http://schemas.microsoft.com/office/powerpoint/2010/main" val="8954055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62</a:t>
            </a:fld>
            <a:endParaRPr lang="en-US"/>
          </a:p>
        </p:txBody>
      </p:sp>
    </p:spTree>
    <p:extLst>
      <p:ext uri="{BB962C8B-B14F-4D97-AF65-F5344CB8AC3E}">
        <p14:creationId xmlns:p14="http://schemas.microsoft.com/office/powerpoint/2010/main" val="3687988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63</a:t>
            </a:fld>
            <a:endParaRPr lang="en-US"/>
          </a:p>
        </p:txBody>
      </p:sp>
    </p:spTree>
    <p:extLst>
      <p:ext uri="{BB962C8B-B14F-4D97-AF65-F5344CB8AC3E}">
        <p14:creationId xmlns:p14="http://schemas.microsoft.com/office/powerpoint/2010/main" val="13363676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64</a:t>
            </a:fld>
            <a:endParaRPr lang="en-US"/>
          </a:p>
        </p:txBody>
      </p:sp>
    </p:spTree>
    <p:extLst>
      <p:ext uri="{BB962C8B-B14F-4D97-AF65-F5344CB8AC3E}">
        <p14:creationId xmlns:p14="http://schemas.microsoft.com/office/powerpoint/2010/main" val="7839734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65</a:t>
            </a:fld>
            <a:endParaRPr lang="en-US"/>
          </a:p>
        </p:txBody>
      </p:sp>
    </p:spTree>
    <p:extLst>
      <p:ext uri="{BB962C8B-B14F-4D97-AF65-F5344CB8AC3E}">
        <p14:creationId xmlns:p14="http://schemas.microsoft.com/office/powerpoint/2010/main" val="33607377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66</a:t>
            </a:fld>
            <a:endParaRPr lang="en-US"/>
          </a:p>
        </p:txBody>
      </p:sp>
    </p:spTree>
    <p:extLst>
      <p:ext uri="{BB962C8B-B14F-4D97-AF65-F5344CB8AC3E}">
        <p14:creationId xmlns:p14="http://schemas.microsoft.com/office/powerpoint/2010/main" val="37573024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67</a:t>
            </a:fld>
            <a:endParaRPr lang="en-US"/>
          </a:p>
        </p:txBody>
      </p:sp>
    </p:spTree>
    <p:extLst>
      <p:ext uri="{BB962C8B-B14F-4D97-AF65-F5344CB8AC3E}">
        <p14:creationId xmlns:p14="http://schemas.microsoft.com/office/powerpoint/2010/main" val="10105686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68</a:t>
            </a:fld>
            <a:endParaRPr lang="en-US"/>
          </a:p>
        </p:txBody>
      </p:sp>
    </p:spTree>
    <p:extLst>
      <p:ext uri="{BB962C8B-B14F-4D97-AF65-F5344CB8AC3E}">
        <p14:creationId xmlns:p14="http://schemas.microsoft.com/office/powerpoint/2010/main" val="2497357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69</a:t>
            </a:fld>
            <a:endParaRPr lang="en-US"/>
          </a:p>
        </p:txBody>
      </p:sp>
    </p:spTree>
    <p:extLst>
      <p:ext uri="{BB962C8B-B14F-4D97-AF65-F5344CB8AC3E}">
        <p14:creationId xmlns:p14="http://schemas.microsoft.com/office/powerpoint/2010/main" val="111502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a:t>
            </a:fld>
            <a:endParaRPr lang="en-US"/>
          </a:p>
        </p:txBody>
      </p:sp>
    </p:spTree>
    <p:extLst>
      <p:ext uri="{BB962C8B-B14F-4D97-AF65-F5344CB8AC3E}">
        <p14:creationId xmlns:p14="http://schemas.microsoft.com/office/powerpoint/2010/main" val="18583746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70</a:t>
            </a:fld>
            <a:endParaRPr lang="en-US"/>
          </a:p>
        </p:txBody>
      </p:sp>
    </p:spTree>
    <p:extLst>
      <p:ext uri="{BB962C8B-B14F-4D97-AF65-F5344CB8AC3E}">
        <p14:creationId xmlns:p14="http://schemas.microsoft.com/office/powerpoint/2010/main" val="31925854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71</a:t>
            </a:fld>
            <a:endParaRPr lang="en-US"/>
          </a:p>
        </p:txBody>
      </p:sp>
    </p:spTree>
    <p:extLst>
      <p:ext uri="{BB962C8B-B14F-4D97-AF65-F5344CB8AC3E}">
        <p14:creationId xmlns:p14="http://schemas.microsoft.com/office/powerpoint/2010/main" val="8960100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72</a:t>
            </a:fld>
            <a:endParaRPr lang="en-US"/>
          </a:p>
        </p:txBody>
      </p:sp>
    </p:spTree>
    <p:extLst>
      <p:ext uri="{BB962C8B-B14F-4D97-AF65-F5344CB8AC3E}">
        <p14:creationId xmlns:p14="http://schemas.microsoft.com/office/powerpoint/2010/main" val="1755488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73</a:t>
            </a:fld>
            <a:endParaRPr lang="en-US"/>
          </a:p>
        </p:txBody>
      </p:sp>
    </p:spTree>
    <p:extLst>
      <p:ext uri="{BB962C8B-B14F-4D97-AF65-F5344CB8AC3E}">
        <p14:creationId xmlns:p14="http://schemas.microsoft.com/office/powerpoint/2010/main" val="15902738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74</a:t>
            </a:fld>
            <a:endParaRPr lang="en-US"/>
          </a:p>
        </p:txBody>
      </p:sp>
    </p:spTree>
    <p:extLst>
      <p:ext uri="{BB962C8B-B14F-4D97-AF65-F5344CB8AC3E}">
        <p14:creationId xmlns:p14="http://schemas.microsoft.com/office/powerpoint/2010/main" val="1215986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75</a:t>
            </a:fld>
            <a:endParaRPr lang="en-US"/>
          </a:p>
        </p:txBody>
      </p:sp>
    </p:spTree>
    <p:extLst>
      <p:ext uri="{BB962C8B-B14F-4D97-AF65-F5344CB8AC3E}">
        <p14:creationId xmlns:p14="http://schemas.microsoft.com/office/powerpoint/2010/main" val="14074412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76</a:t>
            </a:fld>
            <a:endParaRPr lang="en-US"/>
          </a:p>
        </p:txBody>
      </p:sp>
    </p:spTree>
    <p:extLst>
      <p:ext uri="{BB962C8B-B14F-4D97-AF65-F5344CB8AC3E}">
        <p14:creationId xmlns:p14="http://schemas.microsoft.com/office/powerpoint/2010/main" val="28172861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77</a:t>
            </a:fld>
            <a:endParaRPr lang="en-US"/>
          </a:p>
        </p:txBody>
      </p:sp>
    </p:spTree>
    <p:extLst>
      <p:ext uri="{BB962C8B-B14F-4D97-AF65-F5344CB8AC3E}">
        <p14:creationId xmlns:p14="http://schemas.microsoft.com/office/powerpoint/2010/main" val="41753336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78</a:t>
            </a:fld>
            <a:endParaRPr lang="en-US"/>
          </a:p>
        </p:txBody>
      </p:sp>
    </p:spTree>
    <p:extLst>
      <p:ext uri="{BB962C8B-B14F-4D97-AF65-F5344CB8AC3E}">
        <p14:creationId xmlns:p14="http://schemas.microsoft.com/office/powerpoint/2010/main" val="24636476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79</a:t>
            </a:fld>
            <a:endParaRPr lang="en-US"/>
          </a:p>
        </p:txBody>
      </p:sp>
    </p:spTree>
    <p:extLst>
      <p:ext uri="{BB962C8B-B14F-4D97-AF65-F5344CB8AC3E}">
        <p14:creationId xmlns:p14="http://schemas.microsoft.com/office/powerpoint/2010/main" val="3430317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a:t>
            </a:fld>
            <a:endParaRPr lang="en-US"/>
          </a:p>
        </p:txBody>
      </p:sp>
    </p:spTree>
    <p:extLst>
      <p:ext uri="{BB962C8B-B14F-4D97-AF65-F5344CB8AC3E}">
        <p14:creationId xmlns:p14="http://schemas.microsoft.com/office/powerpoint/2010/main" val="36173548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80</a:t>
            </a:fld>
            <a:endParaRPr lang="en-US"/>
          </a:p>
        </p:txBody>
      </p:sp>
    </p:spTree>
    <p:extLst>
      <p:ext uri="{BB962C8B-B14F-4D97-AF65-F5344CB8AC3E}">
        <p14:creationId xmlns:p14="http://schemas.microsoft.com/office/powerpoint/2010/main" val="3504223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81</a:t>
            </a:fld>
            <a:endParaRPr lang="en-US"/>
          </a:p>
        </p:txBody>
      </p:sp>
    </p:spTree>
    <p:extLst>
      <p:ext uri="{BB962C8B-B14F-4D97-AF65-F5344CB8AC3E}">
        <p14:creationId xmlns:p14="http://schemas.microsoft.com/office/powerpoint/2010/main" val="9050795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82</a:t>
            </a:fld>
            <a:endParaRPr lang="en-US"/>
          </a:p>
        </p:txBody>
      </p:sp>
    </p:spTree>
    <p:extLst>
      <p:ext uri="{BB962C8B-B14F-4D97-AF65-F5344CB8AC3E}">
        <p14:creationId xmlns:p14="http://schemas.microsoft.com/office/powerpoint/2010/main" val="455749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83</a:t>
            </a:fld>
            <a:endParaRPr lang="en-US"/>
          </a:p>
        </p:txBody>
      </p:sp>
    </p:spTree>
    <p:extLst>
      <p:ext uri="{BB962C8B-B14F-4D97-AF65-F5344CB8AC3E}">
        <p14:creationId xmlns:p14="http://schemas.microsoft.com/office/powerpoint/2010/main" val="25926998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84</a:t>
            </a:fld>
            <a:endParaRPr lang="en-US"/>
          </a:p>
        </p:txBody>
      </p:sp>
    </p:spTree>
    <p:extLst>
      <p:ext uri="{BB962C8B-B14F-4D97-AF65-F5344CB8AC3E}">
        <p14:creationId xmlns:p14="http://schemas.microsoft.com/office/powerpoint/2010/main" val="36872545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85</a:t>
            </a:fld>
            <a:endParaRPr lang="en-US"/>
          </a:p>
        </p:txBody>
      </p:sp>
    </p:spTree>
    <p:extLst>
      <p:ext uri="{BB962C8B-B14F-4D97-AF65-F5344CB8AC3E}">
        <p14:creationId xmlns:p14="http://schemas.microsoft.com/office/powerpoint/2010/main" val="8413274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86</a:t>
            </a:fld>
            <a:endParaRPr lang="en-US"/>
          </a:p>
        </p:txBody>
      </p:sp>
    </p:spTree>
    <p:extLst>
      <p:ext uri="{BB962C8B-B14F-4D97-AF65-F5344CB8AC3E}">
        <p14:creationId xmlns:p14="http://schemas.microsoft.com/office/powerpoint/2010/main" val="8494647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87</a:t>
            </a:fld>
            <a:endParaRPr lang="en-US"/>
          </a:p>
        </p:txBody>
      </p:sp>
    </p:spTree>
    <p:extLst>
      <p:ext uri="{BB962C8B-B14F-4D97-AF65-F5344CB8AC3E}">
        <p14:creationId xmlns:p14="http://schemas.microsoft.com/office/powerpoint/2010/main" val="38094780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88</a:t>
            </a:fld>
            <a:endParaRPr lang="en-US"/>
          </a:p>
        </p:txBody>
      </p:sp>
    </p:spTree>
    <p:extLst>
      <p:ext uri="{BB962C8B-B14F-4D97-AF65-F5344CB8AC3E}">
        <p14:creationId xmlns:p14="http://schemas.microsoft.com/office/powerpoint/2010/main" val="7514540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89</a:t>
            </a:fld>
            <a:endParaRPr lang="en-US"/>
          </a:p>
        </p:txBody>
      </p:sp>
    </p:spTree>
    <p:extLst>
      <p:ext uri="{BB962C8B-B14F-4D97-AF65-F5344CB8AC3E}">
        <p14:creationId xmlns:p14="http://schemas.microsoft.com/office/powerpoint/2010/main" val="290859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a:t>
            </a:fld>
            <a:endParaRPr lang="en-US"/>
          </a:p>
        </p:txBody>
      </p:sp>
    </p:spTree>
    <p:extLst>
      <p:ext uri="{BB962C8B-B14F-4D97-AF65-F5344CB8AC3E}">
        <p14:creationId xmlns:p14="http://schemas.microsoft.com/office/powerpoint/2010/main" val="28842343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90</a:t>
            </a:fld>
            <a:endParaRPr lang="en-US"/>
          </a:p>
        </p:txBody>
      </p:sp>
    </p:spTree>
    <p:extLst>
      <p:ext uri="{BB962C8B-B14F-4D97-AF65-F5344CB8AC3E}">
        <p14:creationId xmlns:p14="http://schemas.microsoft.com/office/powerpoint/2010/main" val="15287544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91</a:t>
            </a:fld>
            <a:endParaRPr lang="en-US"/>
          </a:p>
        </p:txBody>
      </p:sp>
    </p:spTree>
    <p:extLst>
      <p:ext uri="{BB962C8B-B14F-4D97-AF65-F5344CB8AC3E}">
        <p14:creationId xmlns:p14="http://schemas.microsoft.com/office/powerpoint/2010/main" val="37048233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92</a:t>
            </a:fld>
            <a:endParaRPr lang="en-US"/>
          </a:p>
        </p:txBody>
      </p:sp>
    </p:spTree>
    <p:extLst>
      <p:ext uri="{BB962C8B-B14F-4D97-AF65-F5344CB8AC3E}">
        <p14:creationId xmlns:p14="http://schemas.microsoft.com/office/powerpoint/2010/main" val="39455132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93</a:t>
            </a:fld>
            <a:endParaRPr lang="en-US"/>
          </a:p>
        </p:txBody>
      </p:sp>
    </p:spTree>
    <p:extLst>
      <p:ext uri="{BB962C8B-B14F-4D97-AF65-F5344CB8AC3E}">
        <p14:creationId xmlns:p14="http://schemas.microsoft.com/office/powerpoint/2010/main" val="6764082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94</a:t>
            </a:fld>
            <a:endParaRPr lang="en-US"/>
          </a:p>
        </p:txBody>
      </p:sp>
    </p:spTree>
    <p:extLst>
      <p:ext uri="{BB962C8B-B14F-4D97-AF65-F5344CB8AC3E}">
        <p14:creationId xmlns:p14="http://schemas.microsoft.com/office/powerpoint/2010/main" val="17904982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95</a:t>
            </a:fld>
            <a:endParaRPr lang="en-US"/>
          </a:p>
        </p:txBody>
      </p:sp>
    </p:spTree>
    <p:extLst>
      <p:ext uri="{BB962C8B-B14F-4D97-AF65-F5344CB8AC3E}">
        <p14:creationId xmlns:p14="http://schemas.microsoft.com/office/powerpoint/2010/main" val="42160568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96</a:t>
            </a:fld>
            <a:endParaRPr lang="en-US"/>
          </a:p>
        </p:txBody>
      </p:sp>
    </p:spTree>
    <p:extLst>
      <p:ext uri="{BB962C8B-B14F-4D97-AF65-F5344CB8AC3E}">
        <p14:creationId xmlns:p14="http://schemas.microsoft.com/office/powerpoint/2010/main" val="15403236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97</a:t>
            </a:fld>
            <a:endParaRPr lang="en-US"/>
          </a:p>
        </p:txBody>
      </p:sp>
    </p:spTree>
    <p:extLst>
      <p:ext uri="{BB962C8B-B14F-4D97-AF65-F5344CB8AC3E}">
        <p14:creationId xmlns:p14="http://schemas.microsoft.com/office/powerpoint/2010/main" val="1530704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98</a:t>
            </a:fld>
            <a:endParaRPr lang="en-US"/>
          </a:p>
        </p:txBody>
      </p:sp>
    </p:spTree>
    <p:extLst>
      <p:ext uri="{BB962C8B-B14F-4D97-AF65-F5344CB8AC3E}">
        <p14:creationId xmlns:p14="http://schemas.microsoft.com/office/powerpoint/2010/main" val="31850505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FBC05A-3ECC-4763-8B11-7DF4CEFFE3A8}" type="slidenum">
              <a:rPr lang="en-US" smtClean="0"/>
              <a:t>99</a:t>
            </a:fld>
            <a:endParaRPr lang="en-US"/>
          </a:p>
        </p:txBody>
      </p:sp>
    </p:spTree>
    <p:extLst>
      <p:ext uri="{BB962C8B-B14F-4D97-AF65-F5344CB8AC3E}">
        <p14:creationId xmlns:p14="http://schemas.microsoft.com/office/powerpoint/2010/main" val="434079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85946" y="1737361"/>
            <a:ext cx="10590790" cy="3995497"/>
          </a:xfrm>
        </p:spPr>
        <p:txBody>
          <a:bodyPr anchor="b"/>
          <a:lstStyle>
            <a:lvl1pPr>
              <a:defRPr sz="8640"/>
            </a:lvl1pPr>
          </a:lstStyle>
          <a:p>
            <a:r>
              <a:rPr lang="en-US"/>
              <a:t>Click to edit Master title style</a:t>
            </a:r>
            <a:endParaRPr lang="en-US" dirty="0"/>
          </a:p>
        </p:txBody>
      </p:sp>
      <p:sp>
        <p:nvSpPr>
          <p:cNvPr id="3" name="Subtitle 2"/>
          <p:cNvSpPr>
            <a:spLocks noGrp="1"/>
          </p:cNvSpPr>
          <p:nvPr>
            <p:ph type="subTitle" idx="1"/>
          </p:nvPr>
        </p:nvSpPr>
        <p:spPr>
          <a:xfrm>
            <a:off x="1385946" y="5732856"/>
            <a:ext cx="10590790" cy="1033704"/>
          </a:xfrm>
        </p:spPr>
        <p:txBody>
          <a:bodyPr anchor="t"/>
          <a:lstStyle>
            <a:lvl1pPr marL="0" indent="0" algn="l">
              <a:buNone/>
              <a:defRPr cap="all">
                <a:solidFill>
                  <a:schemeClr val="accent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72E9A4D-C21B-4ECD-9381-7774E231AC6E}" type="datetimeFigureOut">
              <a:rPr lang="en-US" smtClean="0"/>
              <a:pPr>
                <a:defRPr/>
              </a:pPr>
              <a:t>3/2/2018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0A4F81D-AF77-4DFA-BC8A-5C3984F0EF40}" type="slidenum">
              <a:rPr lang="en-US" smtClean="0"/>
              <a:pPr>
                <a:defRPr/>
              </a:pPr>
              <a:t>‹#›</a:t>
            </a:fld>
            <a:endParaRPr lang="en-US"/>
          </a:p>
        </p:txBody>
      </p:sp>
    </p:spTree>
    <p:extLst>
      <p:ext uri="{BB962C8B-B14F-4D97-AF65-F5344CB8AC3E}">
        <p14:creationId xmlns:p14="http://schemas.microsoft.com/office/powerpoint/2010/main" val="3584850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8" y="5760704"/>
            <a:ext cx="10590788"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85946" y="822960"/>
            <a:ext cx="10590790" cy="43687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1385947" y="6440790"/>
            <a:ext cx="10590787" cy="592454"/>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3FAA834-D8B2-4839-BFD3-C05091D38D37}" type="datetimeFigureOut">
              <a:rPr lang="en-US" smtClean="0"/>
              <a:pPr>
                <a:defRPr/>
              </a:pPr>
              <a:t>3/2/2018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F6A339D-90EF-40C3-8E56-FE2C2332F8EE}" type="slidenum">
              <a:rPr lang="en-US" smtClean="0"/>
              <a:pPr>
                <a:defRPr/>
              </a:pPr>
              <a:t>‹#›</a:t>
            </a:fld>
            <a:endParaRPr lang="en-US"/>
          </a:p>
        </p:txBody>
      </p:sp>
    </p:spTree>
    <p:extLst>
      <p:ext uri="{BB962C8B-B14F-4D97-AF65-F5344CB8AC3E}">
        <p14:creationId xmlns:p14="http://schemas.microsoft.com/office/powerpoint/2010/main" val="3264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5" y="1737360"/>
            <a:ext cx="10590791" cy="2377440"/>
          </a:xfrm>
        </p:spPr>
        <p:txBody>
          <a:bodyPr/>
          <a:lstStyle>
            <a:lvl1pPr>
              <a:defRPr sz="5760"/>
            </a:lvl1pPr>
          </a:lstStyle>
          <a:p>
            <a:r>
              <a:rPr lang="en-US"/>
              <a:t>Click to edit Master title style</a:t>
            </a:r>
            <a:endParaRPr lang="en-US" dirty="0"/>
          </a:p>
        </p:txBody>
      </p:sp>
      <p:sp>
        <p:nvSpPr>
          <p:cNvPr id="8" name="Text Placeholder 3"/>
          <p:cNvSpPr>
            <a:spLocks noGrp="1"/>
          </p:cNvSpPr>
          <p:nvPr>
            <p:ph type="body" sz="half" idx="2"/>
          </p:nvPr>
        </p:nvSpPr>
        <p:spPr>
          <a:xfrm>
            <a:off x="1385945" y="4389120"/>
            <a:ext cx="10590791" cy="2834640"/>
          </a:xfrm>
        </p:spPr>
        <p:txBody>
          <a:bodyPr anchor="ct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3FAA834-D8B2-4839-BFD3-C05091D38D37}" type="datetimeFigureOut">
              <a:rPr lang="en-US" smtClean="0"/>
              <a:pPr>
                <a:defRPr/>
              </a:pPr>
              <a:t>3/2/2018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6A339D-90EF-40C3-8E56-FE2C2332F8EE}" type="slidenum">
              <a:rPr lang="en-US" smtClean="0"/>
              <a:pPr>
                <a:defRPr/>
              </a:pPr>
              <a:t>‹#›</a:t>
            </a:fld>
            <a:endParaRPr lang="en-US"/>
          </a:p>
        </p:txBody>
      </p:sp>
    </p:spTree>
    <p:extLst>
      <p:ext uri="{BB962C8B-B14F-4D97-AF65-F5344CB8AC3E}">
        <p14:creationId xmlns:p14="http://schemas.microsoft.com/office/powerpoint/2010/main" val="1032992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762" y="1737360"/>
            <a:ext cx="9599178" cy="2788049"/>
          </a:xfrm>
        </p:spPr>
        <p:txBody>
          <a:bodyPr/>
          <a:lstStyle>
            <a:lvl1pPr>
              <a:defRPr sz="5760"/>
            </a:lvl1pPr>
          </a:lstStyle>
          <a:p>
            <a:r>
              <a:rPr lang="en-US"/>
              <a:t>Click to edit Master title style</a:t>
            </a:r>
            <a:endParaRPr lang="en-US" dirty="0"/>
          </a:p>
        </p:txBody>
      </p:sp>
      <p:sp>
        <p:nvSpPr>
          <p:cNvPr id="14" name="Text Placeholder 3"/>
          <p:cNvSpPr>
            <a:spLocks noGrp="1"/>
          </p:cNvSpPr>
          <p:nvPr>
            <p:ph type="body" sz="half" idx="13"/>
          </p:nvPr>
        </p:nvSpPr>
        <p:spPr>
          <a:xfrm>
            <a:off x="2316481" y="4525409"/>
            <a:ext cx="8735579" cy="410609"/>
          </a:xfrm>
        </p:spPr>
        <p:txBody>
          <a:bodyPr anchor="t">
            <a:normAutofit/>
          </a:bodyPr>
          <a:lstStyle>
            <a:lvl1pPr marL="0" indent="0">
              <a:buNone/>
              <a:defRPr lang="en-US" sz="1680" b="0" i="0" kern="1200" cap="small" dirty="0">
                <a:solidFill>
                  <a:schemeClr val="accent1"/>
                </a:solidFill>
                <a:latin typeface="+mj-lt"/>
                <a:ea typeface="+mj-ea"/>
                <a:cs typeface="+mj-cs"/>
              </a:defRPr>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10" name="Text Placeholder 3"/>
          <p:cNvSpPr>
            <a:spLocks noGrp="1"/>
          </p:cNvSpPr>
          <p:nvPr>
            <p:ph type="body" sz="half" idx="2"/>
          </p:nvPr>
        </p:nvSpPr>
        <p:spPr>
          <a:xfrm>
            <a:off x="1385945" y="5220788"/>
            <a:ext cx="10590791" cy="2011680"/>
          </a:xfrm>
        </p:spPr>
        <p:txBody>
          <a:bodyPr anchor="ct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3FAA834-D8B2-4839-BFD3-C05091D38D37}" type="datetimeFigureOut">
              <a:rPr lang="en-US" smtClean="0"/>
              <a:pPr>
                <a:defRPr/>
              </a:pPr>
              <a:t>3/2/2018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6A339D-90EF-40C3-8E56-FE2C2332F8EE}" type="slidenum">
              <a:rPr lang="en-US" smtClean="0"/>
              <a:pPr>
                <a:defRPr/>
              </a:pPr>
              <a:t>‹#›</a:t>
            </a:fld>
            <a:endParaRPr lang="en-US"/>
          </a:p>
        </p:txBody>
      </p:sp>
      <p:sp>
        <p:nvSpPr>
          <p:cNvPr id="9" name="TextBox 8"/>
          <p:cNvSpPr txBox="1"/>
          <p:nvPr/>
        </p:nvSpPr>
        <p:spPr>
          <a:xfrm>
            <a:off x="1077954" y="1165504"/>
            <a:ext cx="962294" cy="234525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4640" dirty="0"/>
              <a:t>“</a:t>
            </a:r>
          </a:p>
        </p:txBody>
      </p:sp>
      <p:sp>
        <p:nvSpPr>
          <p:cNvPr id="13" name="TextBox 12"/>
          <p:cNvSpPr txBox="1"/>
          <p:nvPr/>
        </p:nvSpPr>
        <p:spPr>
          <a:xfrm>
            <a:off x="11196588" y="3136545"/>
            <a:ext cx="962294" cy="234525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4640" dirty="0"/>
              <a:t>”</a:t>
            </a:r>
          </a:p>
        </p:txBody>
      </p:sp>
    </p:spTree>
    <p:extLst>
      <p:ext uri="{BB962C8B-B14F-4D97-AF65-F5344CB8AC3E}">
        <p14:creationId xmlns:p14="http://schemas.microsoft.com/office/powerpoint/2010/main" val="420169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85945" y="3749041"/>
            <a:ext cx="10590792" cy="1983816"/>
          </a:xfrm>
        </p:spPr>
        <p:txBody>
          <a:bodyPr anchor="b"/>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385945" y="5732857"/>
            <a:ext cx="10590791" cy="1032480"/>
          </a:xfrm>
        </p:spPr>
        <p:txBody>
          <a:bodyPr anchor="t"/>
          <a:lstStyle>
            <a:lvl1pPr marL="0" indent="0" algn="l">
              <a:buNone/>
              <a:defRPr sz="2400" cap="none">
                <a:solidFill>
                  <a:schemeClr val="accent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3FAA834-D8B2-4839-BFD3-C05091D38D37}" type="datetimeFigureOut">
              <a:rPr lang="en-US" smtClean="0"/>
              <a:pPr>
                <a:defRPr/>
              </a:pPr>
              <a:t>3/2/2018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6A339D-90EF-40C3-8E56-FE2C2332F8EE}" type="slidenum">
              <a:rPr lang="en-US" smtClean="0"/>
              <a:pPr>
                <a:defRPr/>
              </a:pPr>
              <a:t>‹#›</a:t>
            </a:fld>
            <a:endParaRPr lang="en-US"/>
          </a:p>
        </p:txBody>
      </p:sp>
    </p:spTree>
    <p:extLst>
      <p:ext uri="{BB962C8B-B14F-4D97-AF65-F5344CB8AC3E}">
        <p14:creationId xmlns:p14="http://schemas.microsoft.com/office/powerpoint/2010/main" val="2554216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en-US"/>
              <a:t>Click to edit Master title style</a:t>
            </a:r>
            <a:endParaRPr lang="en-US" dirty="0"/>
          </a:p>
        </p:txBody>
      </p:sp>
      <p:sp>
        <p:nvSpPr>
          <p:cNvPr id="3" name="Text Placeholder 2"/>
          <p:cNvSpPr>
            <a:spLocks noGrp="1"/>
          </p:cNvSpPr>
          <p:nvPr>
            <p:ph type="body" idx="1"/>
          </p:nvPr>
        </p:nvSpPr>
        <p:spPr>
          <a:xfrm>
            <a:off x="759537" y="2377440"/>
            <a:ext cx="3536239"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16" name="Text Placeholder 3"/>
          <p:cNvSpPr>
            <a:spLocks noGrp="1"/>
          </p:cNvSpPr>
          <p:nvPr>
            <p:ph type="body" sz="half" idx="15"/>
          </p:nvPr>
        </p:nvSpPr>
        <p:spPr>
          <a:xfrm>
            <a:off x="782956" y="3200400"/>
            <a:ext cx="3512820"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5" name="Text Placeholder 4"/>
          <p:cNvSpPr>
            <a:spLocks noGrp="1"/>
          </p:cNvSpPr>
          <p:nvPr>
            <p:ph type="body" sz="quarter" idx="3"/>
          </p:nvPr>
        </p:nvSpPr>
        <p:spPr>
          <a:xfrm>
            <a:off x="4660392" y="2377440"/>
            <a:ext cx="3523489"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19" name="Text Placeholder 3"/>
          <p:cNvSpPr>
            <a:spLocks noGrp="1"/>
          </p:cNvSpPr>
          <p:nvPr>
            <p:ph type="body" sz="half" idx="16"/>
          </p:nvPr>
        </p:nvSpPr>
        <p:spPr>
          <a:xfrm>
            <a:off x="4647727" y="3200400"/>
            <a:ext cx="3536153"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14" name="Text Placeholder 4"/>
          <p:cNvSpPr>
            <a:spLocks noGrp="1"/>
          </p:cNvSpPr>
          <p:nvPr>
            <p:ph type="body" sz="quarter" idx="13"/>
          </p:nvPr>
        </p:nvSpPr>
        <p:spPr>
          <a:xfrm>
            <a:off x="8549640" y="2377440"/>
            <a:ext cx="3518536"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20" name="Text Placeholder 3"/>
          <p:cNvSpPr>
            <a:spLocks noGrp="1"/>
          </p:cNvSpPr>
          <p:nvPr>
            <p:ph type="body" sz="half" idx="17"/>
          </p:nvPr>
        </p:nvSpPr>
        <p:spPr>
          <a:xfrm>
            <a:off x="8549640" y="3200400"/>
            <a:ext cx="3518536"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cxnSp>
        <p:nvCxnSpPr>
          <p:cNvPr id="17" name="Straight Connector 16"/>
          <p:cNvCxnSpPr/>
          <p:nvPr/>
        </p:nvCxnSpPr>
        <p:spPr>
          <a:xfrm>
            <a:off x="4471370" y="2560320"/>
            <a:ext cx="0" cy="475488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54672" y="2560320"/>
            <a:ext cx="0" cy="476025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73FAA834-D8B2-4839-BFD3-C05091D38D37}" type="datetimeFigureOut">
              <a:rPr lang="en-US" smtClean="0"/>
              <a:pPr>
                <a:defRPr/>
              </a:pPr>
              <a:t>3/2/2018</a:t>
            </a:fld>
            <a:endParaRPr lang="en-US"/>
          </a:p>
        </p:txBody>
      </p:sp>
      <p:sp>
        <p:nvSpPr>
          <p:cNvPr id="4"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6A339D-90EF-40C3-8E56-FE2C2332F8EE}" type="slidenum">
              <a:rPr lang="en-US" smtClean="0"/>
              <a:pPr>
                <a:defRPr/>
              </a:pPr>
              <a:t>‹#›</a:t>
            </a:fld>
            <a:endParaRPr lang="en-US"/>
          </a:p>
        </p:txBody>
      </p:sp>
    </p:spTree>
    <p:extLst>
      <p:ext uri="{BB962C8B-B14F-4D97-AF65-F5344CB8AC3E}">
        <p14:creationId xmlns:p14="http://schemas.microsoft.com/office/powerpoint/2010/main" val="2973539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en-US"/>
              <a:t>Click to edit Master title style</a:t>
            </a:r>
            <a:endParaRPr lang="en-US" dirty="0"/>
          </a:p>
        </p:txBody>
      </p:sp>
      <p:sp>
        <p:nvSpPr>
          <p:cNvPr id="3" name="Text Placeholder 2"/>
          <p:cNvSpPr>
            <a:spLocks noGrp="1"/>
          </p:cNvSpPr>
          <p:nvPr>
            <p:ph type="body" idx="1"/>
          </p:nvPr>
        </p:nvSpPr>
        <p:spPr>
          <a:xfrm>
            <a:off x="782956" y="5101139"/>
            <a:ext cx="3528060"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29" name="Picture Placeholder 2"/>
          <p:cNvSpPr>
            <a:spLocks noGrp="1" noChangeAspect="1"/>
          </p:cNvSpPr>
          <p:nvPr>
            <p:ph type="pic" idx="15"/>
          </p:nvPr>
        </p:nvSpPr>
        <p:spPr>
          <a:xfrm>
            <a:off x="782956" y="2651760"/>
            <a:ext cx="352806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22" name="Text Placeholder 3"/>
          <p:cNvSpPr>
            <a:spLocks noGrp="1"/>
          </p:cNvSpPr>
          <p:nvPr>
            <p:ph type="body" sz="half" idx="18"/>
          </p:nvPr>
        </p:nvSpPr>
        <p:spPr>
          <a:xfrm>
            <a:off x="782956" y="5792654"/>
            <a:ext cx="3528060"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5" name="Text Placeholder 4"/>
          <p:cNvSpPr>
            <a:spLocks noGrp="1"/>
          </p:cNvSpPr>
          <p:nvPr>
            <p:ph type="body" sz="quarter" idx="3"/>
          </p:nvPr>
        </p:nvSpPr>
        <p:spPr>
          <a:xfrm>
            <a:off x="4667251" y="5101139"/>
            <a:ext cx="3516630"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30" name="Picture Placeholder 2"/>
          <p:cNvSpPr>
            <a:spLocks noGrp="1" noChangeAspect="1"/>
          </p:cNvSpPr>
          <p:nvPr>
            <p:ph type="pic" idx="21"/>
          </p:nvPr>
        </p:nvSpPr>
        <p:spPr>
          <a:xfrm>
            <a:off x="4667249" y="2651760"/>
            <a:ext cx="351663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23" name="Text Placeholder 3"/>
          <p:cNvSpPr>
            <a:spLocks noGrp="1"/>
          </p:cNvSpPr>
          <p:nvPr>
            <p:ph type="body" sz="half" idx="19"/>
          </p:nvPr>
        </p:nvSpPr>
        <p:spPr>
          <a:xfrm>
            <a:off x="4665627" y="5792653"/>
            <a:ext cx="3521287"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14" name="Text Placeholder 4"/>
          <p:cNvSpPr>
            <a:spLocks noGrp="1"/>
          </p:cNvSpPr>
          <p:nvPr>
            <p:ph type="body" sz="quarter" idx="13"/>
          </p:nvPr>
        </p:nvSpPr>
        <p:spPr>
          <a:xfrm>
            <a:off x="8549640" y="5101139"/>
            <a:ext cx="3518536"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31" name="Picture Placeholder 2"/>
          <p:cNvSpPr>
            <a:spLocks noGrp="1" noChangeAspect="1"/>
          </p:cNvSpPr>
          <p:nvPr>
            <p:ph type="pic" idx="22"/>
          </p:nvPr>
        </p:nvSpPr>
        <p:spPr>
          <a:xfrm>
            <a:off x="8549639" y="2651760"/>
            <a:ext cx="3518536"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24" name="Text Placeholder 3"/>
          <p:cNvSpPr>
            <a:spLocks noGrp="1"/>
          </p:cNvSpPr>
          <p:nvPr>
            <p:ph type="body" sz="half" idx="20"/>
          </p:nvPr>
        </p:nvSpPr>
        <p:spPr>
          <a:xfrm>
            <a:off x="8549491" y="5792650"/>
            <a:ext cx="3523196"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cxnSp>
        <p:nvCxnSpPr>
          <p:cNvPr id="17" name="Straight Connector 16"/>
          <p:cNvCxnSpPr/>
          <p:nvPr/>
        </p:nvCxnSpPr>
        <p:spPr>
          <a:xfrm>
            <a:off x="4471370" y="2560320"/>
            <a:ext cx="0" cy="475488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54672" y="2560320"/>
            <a:ext cx="0" cy="476025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73FAA834-D8B2-4839-BFD3-C05091D38D37}" type="datetimeFigureOut">
              <a:rPr lang="en-US" smtClean="0"/>
              <a:pPr>
                <a:defRPr/>
              </a:pPr>
              <a:t>3/2/2018</a:t>
            </a:fld>
            <a:endParaRPr lang="en-US"/>
          </a:p>
        </p:txBody>
      </p:sp>
      <p:sp>
        <p:nvSpPr>
          <p:cNvPr id="4"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6A339D-90EF-40C3-8E56-FE2C2332F8EE}" type="slidenum">
              <a:rPr lang="en-US" smtClean="0"/>
              <a:pPr>
                <a:defRPr/>
              </a:pPr>
              <a:t>‹#›</a:t>
            </a:fld>
            <a:endParaRPr lang="en-US"/>
          </a:p>
        </p:txBody>
      </p:sp>
    </p:spTree>
    <p:extLst>
      <p:ext uri="{BB962C8B-B14F-4D97-AF65-F5344CB8AC3E}">
        <p14:creationId xmlns:p14="http://schemas.microsoft.com/office/powerpoint/2010/main" val="3297415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D4C0211-EEF1-424E-8D81-3385668A3E08}" type="datetimeFigureOut">
              <a:rPr lang="en-US" smtClean="0"/>
              <a:pPr>
                <a:defRPr/>
              </a:pPr>
              <a:t>3/2/2018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423CB47-EB1A-4CA2-BE28-31E379069234}" type="slidenum">
              <a:rPr lang="en-US" smtClean="0"/>
              <a:pPr>
                <a:defRPr/>
              </a:pPr>
              <a:t>‹#›</a:t>
            </a:fld>
            <a:endParaRPr lang="en-US"/>
          </a:p>
        </p:txBody>
      </p:sp>
    </p:spTree>
    <p:extLst>
      <p:ext uri="{BB962C8B-B14F-4D97-AF65-F5344CB8AC3E}">
        <p14:creationId xmlns:p14="http://schemas.microsoft.com/office/powerpoint/2010/main" val="1037348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65055" y="516256"/>
            <a:ext cx="2103121" cy="699135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782956" y="1064897"/>
            <a:ext cx="8907779" cy="644270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AE5C5E3-9A9E-40C1-BD68-D1B64F3240BE}" type="datetimeFigureOut">
              <a:rPr lang="en-US" smtClean="0"/>
              <a:pPr>
                <a:defRPr/>
              </a:pPr>
              <a:t>3/2/2018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8E1A63-C699-46AD-90CB-36E5CC9B7499}" type="slidenum">
              <a:rPr lang="en-US" smtClean="0"/>
              <a:pPr>
                <a:defRPr/>
              </a:pPr>
              <a:t>‹#›</a:t>
            </a:fld>
            <a:endParaRPr lang="en-US"/>
          </a:p>
        </p:txBody>
      </p:sp>
    </p:spTree>
    <p:extLst>
      <p:ext uri="{BB962C8B-B14F-4D97-AF65-F5344CB8AC3E}">
        <p14:creationId xmlns:p14="http://schemas.microsoft.com/office/powerpoint/2010/main" val="20046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457200"/>
            <a:ext cx="12435840" cy="1371600"/>
          </a:xfrm>
        </p:spPr>
        <p:txBody>
          <a:bodyPr/>
          <a:lstStyle/>
          <a:p>
            <a:r>
              <a:rPr lang="en-US"/>
              <a:t>Click to edit Master title style</a:t>
            </a:r>
          </a:p>
        </p:txBody>
      </p:sp>
      <p:sp>
        <p:nvSpPr>
          <p:cNvPr id="3" name="Online Image Placeholder 2"/>
          <p:cNvSpPr>
            <a:spLocks noGrp="1"/>
          </p:cNvSpPr>
          <p:nvPr>
            <p:ph type="clipArt" sz="half" idx="1"/>
          </p:nvPr>
        </p:nvSpPr>
        <p:spPr>
          <a:xfrm>
            <a:off x="1097280" y="2468880"/>
            <a:ext cx="6096000" cy="4937760"/>
          </a:xfrm>
        </p:spPr>
        <p:txBody>
          <a:bodyPr/>
          <a:lstStyle/>
          <a:p>
            <a:pPr lvl="0"/>
            <a:endParaRPr lang="en-US" noProof="0"/>
          </a:p>
        </p:txBody>
      </p:sp>
      <p:sp>
        <p:nvSpPr>
          <p:cNvPr id="4" name="Text Placeholder 3"/>
          <p:cNvSpPr>
            <a:spLocks noGrp="1"/>
          </p:cNvSpPr>
          <p:nvPr>
            <p:ph type="body" sz="half" idx="2"/>
          </p:nvPr>
        </p:nvSpPr>
        <p:spPr>
          <a:xfrm>
            <a:off x="7437120" y="2468880"/>
            <a:ext cx="60960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ltLang="en-US"/>
              <a:t>For more presentations www.medicalppt.blogspot.com</a:t>
            </a:r>
          </a:p>
        </p:txBody>
      </p:sp>
      <p:sp>
        <p:nvSpPr>
          <p:cNvPr id="7" name="Rectangle 11"/>
          <p:cNvSpPr>
            <a:spLocks noGrp="1" noChangeArrowheads="1"/>
          </p:cNvSpPr>
          <p:nvPr>
            <p:ph type="sldNum" sz="quarter" idx="12"/>
          </p:nvPr>
        </p:nvSpPr>
        <p:spPr>
          <a:ln/>
        </p:spPr>
        <p:txBody>
          <a:bodyPr/>
          <a:lstStyle>
            <a:lvl1pPr>
              <a:defRPr/>
            </a:lvl1pPr>
          </a:lstStyle>
          <a:p>
            <a:pPr>
              <a:defRPr/>
            </a:pPr>
            <a:fld id="{E4B86E38-39C8-419E-844A-CB4CBF896560}" type="slidenum">
              <a:rPr lang="en-US" altLang="en-US"/>
              <a:pPr>
                <a:defRPr/>
              </a:pPr>
              <a:t>‹#›</a:t>
            </a:fld>
            <a:endParaRPr lang="en-US" altLang="en-US"/>
          </a:p>
        </p:txBody>
      </p:sp>
    </p:spTree>
    <p:extLst>
      <p:ext uri="{BB962C8B-B14F-4D97-AF65-F5344CB8AC3E}">
        <p14:creationId xmlns:p14="http://schemas.microsoft.com/office/powerpoint/2010/main" val="279267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97280" y="457200"/>
            <a:ext cx="12435840" cy="1371600"/>
          </a:xfrm>
        </p:spPr>
        <p:txBody>
          <a:bodyPr/>
          <a:lstStyle/>
          <a:p>
            <a:r>
              <a:rPr lang="en-US"/>
              <a:t>Click to edit Master title style</a:t>
            </a:r>
          </a:p>
        </p:txBody>
      </p:sp>
      <p:sp>
        <p:nvSpPr>
          <p:cNvPr id="3" name="Text Placeholder 2"/>
          <p:cNvSpPr>
            <a:spLocks noGrp="1"/>
          </p:cNvSpPr>
          <p:nvPr>
            <p:ph type="body" sz="half" idx="1"/>
          </p:nvPr>
        </p:nvSpPr>
        <p:spPr>
          <a:xfrm>
            <a:off x="1097280" y="2468880"/>
            <a:ext cx="60960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7437120" y="2468880"/>
            <a:ext cx="6096000" cy="4937760"/>
          </a:xfrm>
        </p:spPr>
        <p:txBody>
          <a:bodyPr/>
          <a:lstStyle/>
          <a:p>
            <a:pPr lvl="0"/>
            <a:endParaRPr lang="en-US" noProof="0"/>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ltLang="en-US"/>
              <a:t>For more presentations www.medicalppt.blogspot.com</a:t>
            </a:r>
          </a:p>
        </p:txBody>
      </p:sp>
      <p:sp>
        <p:nvSpPr>
          <p:cNvPr id="7" name="Rectangle 11"/>
          <p:cNvSpPr>
            <a:spLocks noGrp="1" noChangeArrowheads="1"/>
          </p:cNvSpPr>
          <p:nvPr>
            <p:ph type="sldNum" sz="quarter" idx="12"/>
          </p:nvPr>
        </p:nvSpPr>
        <p:spPr>
          <a:ln/>
        </p:spPr>
        <p:txBody>
          <a:bodyPr/>
          <a:lstStyle>
            <a:lvl1pPr>
              <a:defRPr/>
            </a:lvl1pPr>
          </a:lstStyle>
          <a:p>
            <a:pPr>
              <a:defRPr/>
            </a:pPr>
            <a:fld id="{E1A65085-4D33-4843-8EF1-33DDDFEA22A4}" type="slidenum">
              <a:rPr lang="en-US" altLang="en-US"/>
              <a:pPr>
                <a:defRPr/>
              </a:pPr>
              <a:t>‹#›</a:t>
            </a:fld>
            <a:endParaRPr lang="en-US" altLang="en-US"/>
          </a:p>
        </p:txBody>
      </p:sp>
    </p:spTree>
    <p:extLst>
      <p:ext uri="{BB962C8B-B14F-4D97-AF65-F5344CB8AC3E}">
        <p14:creationId xmlns:p14="http://schemas.microsoft.com/office/powerpoint/2010/main" val="82702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8908FA3-332C-4C56-AF3E-08C18D4C75C0}" type="datetimeFigureOut">
              <a:rPr lang="en-US" smtClean="0"/>
              <a:pPr>
                <a:defRPr/>
              </a:pPr>
              <a:t>3/2/2018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B8F2B4E-7837-4312-BAFF-F110DC420C1C}" type="slidenum">
              <a:rPr lang="en-US" smtClean="0"/>
              <a:pPr>
                <a:defRPr/>
              </a:pPr>
              <a:t>‹#›</a:t>
            </a:fld>
            <a:endParaRPr lang="en-US"/>
          </a:p>
        </p:txBody>
      </p:sp>
    </p:spTree>
    <p:extLst>
      <p:ext uri="{BB962C8B-B14F-4D97-AF65-F5344CB8AC3E}">
        <p14:creationId xmlns:p14="http://schemas.microsoft.com/office/powerpoint/2010/main" val="10170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5948" y="3434080"/>
            <a:ext cx="10590788" cy="2298776"/>
          </a:xfrm>
        </p:spPr>
        <p:txBody>
          <a:bodyPr anchor="b"/>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385946" y="5732857"/>
            <a:ext cx="10590790" cy="1032480"/>
          </a:xfrm>
        </p:spPr>
        <p:txBody>
          <a:bodyPr anchor="t"/>
          <a:lstStyle>
            <a:lvl1pPr marL="0" indent="0" algn="l">
              <a:buNone/>
              <a:defRPr sz="2400" cap="all">
                <a:solidFill>
                  <a:schemeClr val="accent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FBBAA63-0FFD-4208-AF2C-88533A38B74C}" type="datetimeFigureOut">
              <a:rPr lang="en-US" smtClean="0"/>
              <a:pPr>
                <a:defRPr/>
              </a:pPr>
              <a:t>3/2/2018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82EC43B-BFB5-4C71-9AA2-CB9ACF2844FD}" type="slidenum">
              <a:rPr lang="en-US" smtClean="0"/>
              <a:pPr>
                <a:defRPr/>
              </a:pPr>
              <a:t>‹#›</a:t>
            </a:fld>
            <a:endParaRPr lang="en-US"/>
          </a:p>
        </p:txBody>
      </p:sp>
    </p:spTree>
    <p:extLst>
      <p:ext uri="{BB962C8B-B14F-4D97-AF65-F5344CB8AC3E}">
        <p14:creationId xmlns:p14="http://schemas.microsoft.com/office/powerpoint/2010/main" val="96277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323975" y="2472690"/>
            <a:ext cx="5275607" cy="503491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5392" y="2467311"/>
            <a:ext cx="5275609" cy="5040294"/>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BDC43F6-2A75-4294-A5C6-5A127520DB39}" type="datetimeFigureOut">
              <a:rPr lang="en-US" smtClean="0"/>
              <a:pPr>
                <a:defRPr/>
              </a:pPr>
              <a:t>3/2/2018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FA8BB15-B934-467C-AC9D-416B59026EDE}" type="slidenum">
              <a:rPr lang="en-US" smtClean="0"/>
              <a:pPr>
                <a:defRPr/>
              </a:pPr>
              <a:t>‹#›</a:t>
            </a:fld>
            <a:endParaRPr lang="en-US"/>
          </a:p>
        </p:txBody>
      </p:sp>
    </p:spTree>
    <p:extLst>
      <p:ext uri="{BB962C8B-B14F-4D97-AF65-F5344CB8AC3E}">
        <p14:creationId xmlns:p14="http://schemas.microsoft.com/office/powerpoint/2010/main" val="1099747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3975" y="2286000"/>
            <a:ext cx="5275606"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323975" y="3017520"/>
            <a:ext cx="5275607" cy="449008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85395" y="2286000"/>
            <a:ext cx="5275607"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6785395" y="3017520"/>
            <a:ext cx="5275607" cy="449008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0E761ED-AFFD-4092-9557-8B91EDEC7942}" type="datetimeFigureOut">
              <a:rPr lang="en-US" smtClean="0"/>
              <a:pPr>
                <a:defRPr/>
              </a:pPr>
              <a:t>3/2/2018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02624A-0FDD-4800-BE3E-E5843A802350}" type="slidenum">
              <a:rPr lang="en-US" smtClean="0"/>
              <a:pPr>
                <a:defRPr/>
              </a:pPr>
              <a:t>‹#›</a:t>
            </a:fld>
            <a:endParaRPr lang="en-US"/>
          </a:p>
        </p:txBody>
      </p:sp>
    </p:spTree>
    <p:extLst>
      <p:ext uri="{BB962C8B-B14F-4D97-AF65-F5344CB8AC3E}">
        <p14:creationId xmlns:p14="http://schemas.microsoft.com/office/powerpoint/2010/main" val="316108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FE5950BA-29A2-44B5-A6A7-9BD9679A5490}" type="datetimeFigureOut">
              <a:rPr lang="en-US" smtClean="0"/>
              <a:pPr>
                <a:defRPr/>
              </a:pPr>
              <a:t>3/2/2018</a:t>
            </a:fld>
            <a:endParaRPr lang="en-US"/>
          </a:p>
        </p:txBody>
      </p:sp>
      <p:sp>
        <p:nvSpPr>
          <p:cNvPr id="5" name="Footer Placeholder 3"/>
          <p:cNvSpPr>
            <a:spLocks noGrp="1"/>
          </p:cNvSpPr>
          <p:nvPr>
            <p:ph type="ftr" sz="quarter" idx="11"/>
          </p:nvPr>
        </p:nvSpPr>
        <p:spPr/>
        <p:txBody>
          <a:bodyPr/>
          <a:lstStyle/>
          <a:p>
            <a:pPr>
              <a:defRPr/>
            </a:pPr>
            <a:endParaRPr lang="en-US"/>
          </a:p>
        </p:txBody>
      </p:sp>
      <p:sp>
        <p:nvSpPr>
          <p:cNvPr id="6" name="Slide Number Placeholder 4"/>
          <p:cNvSpPr>
            <a:spLocks noGrp="1"/>
          </p:cNvSpPr>
          <p:nvPr>
            <p:ph type="sldNum" sz="quarter" idx="12"/>
          </p:nvPr>
        </p:nvSpPr>
        <p:spPr/>
        <p:txBody>
          <a:bodyPr/>
          <a:lstStyle/>
          <a:p>
            <a:pPr>
              <a:defRPr/>
            </a:pPr>
            <a:fld id="{96F946E0-50C0-4D33-88E3-4A6BD44629BD}" type="slidenum">
              <a:rPr lang="en-US" smtClean="0"/>
              <a:pPr>
                <a:defRPr/>
              </a:pPr>
              <a:t>‹#›</a:t>
            </a:fld>
            <a:endParaRPr lang="en-US"/>
          </a:p>
        </p:txBody>
      </p:sp>
    </p:spTree>
    <p:extLst>
      <p:ext uri="{BB962C8B-B14F-4D97-AF65-F5344CB8AC3E}">
        <p14:creationId xmlns:p14="http://schemas.microsoft.com/office/powerpoint/2010/main" val="240029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5584BB4D-CBB0-469E-A83B-76E65FF4172A}" type="datetimeFigureOut">
              <a:rPr lang="en-US" smtClean="0"/>
              <a:pPr>
                <a:defRPr/>
              </a:pPr>
              <a:t>3/2/2018</a:t>
            </a:fld>
            <a:endParaRPr lang="en-US"/>
          </a:p>
        </p:txBody>
      </p:sp>
      <p:sp>
        <p:nvSpPr>
          <p:cNvPr id="5" name="Footer Placeholder 2"/>
          <p:cNvSpPr>
            <a:spLocks noGrp="1"/>
          </p:cNvSpPr>
          <p:nvPr>
            <p:ph type="ftr" sz="quarter" idx="11"/>
          </p:nvPr>
        </p:nvSpPr>
        <p:spPr/>
        <p:txBody>
          <a:bodyPr/>
          <a:lstStyle/>
          <a:p>
            <a:pPr>
              <a:defRPr/>
            </a:pPr>
            <a:endParaRPr lang="en-US"/>
          </a:p>
        </p:txBody>
      </p:sp>
      <p:sp>
        <p:nvSpPr>
          <p:cNvPr id="6" name="Slide Number Placeholder 3"/>
          <p:cNvSpPr>
            <a:spLocks noGrp="1"/>
          </p:cNvSpPr>
          <p:nvPr>
            <p:ph type="sldNum" sz="quarter" idx="12"/>
          </p:nvPr>
        </p:nvSpPr>
        <p:spPr/>
        <p:txBody>
          <a:bodyPr/>
          <a:lstStyle/>
          <a:p>
            <a:pPr>
              <a:defRPr/>
            </a:pPr>
            <a:fld id="{0E76917C-5995-4087-9D88-40B5CDC812DF}" type="slidenum">
              <a:rPr lang="en-US" smtClean="0"/>
              <a:pPr>
                <a:defRPr/>
              </a:pPr>
              <a:t>‹#›</a:t>
            </a:fld>
            <a:endParaRPr lang="en-US"/>
          </a:p>
        </p:txBody>
      </p:sp>
    </p:spTree>
    <p:extLst>
      <p:ext uri="{BB962C8B-B14F-4D97-AF65-F5344CB8AC3E}">
        <p14:creationId xmlns:p14="http://schemas.microsoft.com/office/powerpoint/2010/main" val="3310675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5" y="1737360"/>
            <a:ext cx="4081277" cy="1737360"/>
          </a:xfrm>
        </p:spPr>
        <p:txBody>
          <a:bodyPr anchor="b"/>
          <a:lstStyle>
            <a:lvl1pPr algn="l">
              <a:defRPr sz="2880" b="0"/>
            </a:lvl1pPr>
          </a:lstStyle>
          <a:p>
            <a:r>
              <a:rPr lang="en-US"/>
              <a:t>Click to edit Master title style</a:t>
            </a:r>
            <a:endParaRPr lang="en-US" dirty="0"/>
          </a:p>
        </p:txBody>
      </p:sp>
      <p:sp>
        <p:nvSpPr>
          <p:cNvPr id="3" name="Content Placeholder 2"/>
          <p:cNvSpPr>
            <a:spLocks noGrp="1"/>
          </p:cNvSpPr>
          <p:nvPr>
            <p:ph idx="1"/>
          </p:nvPr>
        </p:nvSpPr>
        <p:spPr>
          <a:xfrm>
            <a:off x="5741540" y="1737360"/>
            <a:ext cx="6235196" cy="5486400"/>
          </a:xfrm>
        </p:spPr>
        <p:txBody>
          <a:bodyPr anchor="ctr">
            <a:normAutofit/>
          </a:bodyPr>
          <a:lstStyle>
            <a:lvl1pPr>
              <a:defRPr sz="2400"/>
            </a:lvl1pPr>
            <a:lvl2pPr>
              <a:defRPr sz="216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85945" y="3755137"/>
            <a:ext cx="4081276" cy="3474719"/>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7" name="Date Placeholder 4"/>
          <p:cNvSpPr>
            <a:spLocks noGrp="1"/>
          </p:cNvSpPr>
          <p:nvPr>
            <p:ph type="dt" sz="half" idx="10"/>
          </p:nvPr>
        </p:nvSpPr>
        <p:spPr/>
        <p:txBody>
          <a:bodyPr/>
          <a:lstStyle/>
          <a:p>
            <a:pPr>
              <a:defRPr/>
            </a:pPr>
            <a:fld id="{5B8A099D-23E0-4878-BD45-5533D5DF9958}" type="datetimeFigureOut">
              <a:rPr lang="en-US" smtClean="0"/>
              <a:pPr>
                <a:defRPr/>
              </a:pPr>
              <a:t>3/2/2018</a:t>
            </a:fld>
            <a:endParaRPr lang="en-US"/>
          </a:p>
        </p:txBody>
      </p:sp>
      <p:sp>
        <p:nvSpPr>
          <p:cNvPr id="5" name="Footer Placeholder 5"/>
          <p:cNvSpPr>
            <a:spLocks noGrp="1"/>
          </p:cNvSpPr>
          <p:nvPr>
            <p:ph type="ftr" sz="quarter" idx="11"/>
          </p:nvPr>
        </p:nvSpPr>
        <p:spPr/>
        <p:txBody>
          <a:bodyPr/>
          <a:lstStyle/>
          <a:p>
            <a:pPr>
              <a:defRPr/>
            </a:pPr>
            <a:endParaRPr lang="en-US"/>
          </a:p>
        </p:txBody>
      </p:sp>
      <p:sp>
        <p:nvSpPr>
          <p:cNvPr id="6" name="Slide Number Placeholder 6"/>
          <p:cNvSpPr>
            <a:spLocks noGrp="1"/>
          </p:cNvSpPr>
          <p:nvPr>
            <p:ph type="sldNum" sz="quarter" idx="12"/>
          </p:nvPr>
        </p:nvSpPr>
        <p:spPr/>
        <p:txBody>
          <a:bodyPr/>
          <a:lstStyle/>
          <a:p>
            <a:pPr>
              <a:defRPr/>
            </a:pPr>
            <a:fld id="{BE8ED92D-88DD-41C9-9E26-2481331B7A17}" type="slidenum">
              <a:rPr lang="en-US" smtClean="0"/>
              <a:pPr>
                <a:defRPr/>
              </a:pPr>
              <a:t>‹#›</a:t>
            </a:fld>
            <a:endParaRPr lang="en-US"/>
          </a:p>
        </p:txBody>
      </p:sp>
    </p:spTree>
    <p:extLst>
      <p:ext uri="{BB962C8B-B14F-4D97-AF65-F5344CB8AC3E}">
        <p14:creationId xmlns:p14="http://schemas.microsoft.com/office/powerpoint/2010/main" val="92021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4689" y="2225030"/>
            <a:ext cx="6111487" cy="1889770"/>
          </a:xfrm>
        </p:spPr>
        <p:txBody>
          <a:bodyPr anchor="b">
            <a:normAutofit/>
          </a:bodyPr>
          <a:lstStyle>
            <a:lvl1pPr algn="l">
              <a:defRPr sz="432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39455" y="1371600"/>
            <a:ext cx="3840480" cy="548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1385945" y="4389120"/>
            <a:ext cx="6101975" cy="1645920"/>
          </a:xfrm>
        </p:spPr>
        <p:txBody>
          <a:bodyPr>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9A0A909-6534-43D6-91F7-EB0D7ADB8ACB}" type="datetimeFigureOut">
              <a:rPr lang="en-US" smtClean="0"/>
              <a:pPr>
                <a:defRPr/>
              </a:pPr>
              <a:t>3/2/2018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367CCE0-FFE8-4104-BAC4-8D603E6C9CF9}" type="slidenum">
              <a:rPr lang="en-US" smtClean="0"/>
              <a:pPr>
                <a:defRPr/>
              </a:pPr>
              <a:t>‹#›</a:t>
            </a:fld>
            <a:endParaRPr lang="en-US"/>
          </a:p>
        </p:txBody>
      </p:sp>
    </p:spTree>
    <p:extLst>
      <p:ext uri="{BB962C8B-B14F-4D97-AF65-F5344CB8AC3E}">
        <p14:creationId xmlns:p14="http://schemas.microsoft.com/office/powerpoint/2010/main" val="167907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3203623"/>
            <a:ext cx="4844414" cy="5025978"/>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3470817"/>
            <a:ext cx="1826894" cy="2838544"/>
          </a:xfrm>
          <a:prstGeom prst="rect">
            <a:avLst/>
          </a:prstGeom>
        </p:spPr>
      </p:pic>
      <p:sp>
        <p:nvSpPr>
          <p:cNvPr id="16" name="Oval 15"/>
          <p:cNvSpPr/>
          <p:nvPr/>
        </p:nvSpPr>
        <p:spPr>
          <a:xfrm>
            <a:off x="10330814" y="2011680"/>
            <a:ext cx="3383280" cy="338328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9599295" y="1"/>
            <a:ext cx="1924064" cy="1369688"/>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10330814" y="7315200"/>
            <a:ext cx="1192481" cy="914400"/>
          </a:xfrm>
          <a:prstGeom prst="rect">
            <a:avLst/>
          </a:prstGeom>
        </p:spPr>
      </p:pic>
      <p:sp>
        <p:nvSpPr>
          <p:cNvPr id="14" name="Rectangle 13"/>
          <p:cNvSpPr/>
          <p:nvPr/>
        </p:nvSpPr>
        <p:spPr>
          <a:xfrm>
            <a:off x="12525374" y="0"/>
            <a:ext cx="822960" cy="1371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775334" y="543262"/>
            <a:ext cx="11285668" cy="1680636"/>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323975" y="2463502"/>
            <a:ext cx="10735849" cy="50345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2186767" y="2148842"/>
            <a:ext cx="1188719" cy="365759"/>
          </a:xfrm>
          <a:prstGeom prst="rect">
            <a:avLst/>
          </a:prstGeom>
        </p:spPr>
        <p:txBody>
          <a:bodyPr vert="horz" lIns="91440" tIns="45720" rIns="91440" bIns="45720" rtlCol="0" anchor="t"/>
          <a:lstStyle>
            <a:lvl1pPr algn="l">
              <a:defRPr sz="1320" b="0" i="0">
                <a:solidFill>
                  <a:schemeClr val="tx1">
                    <a:tint val="75000"/>
                    <a:alpha val="60000"/>
                  </a:schemeClr>
                </a:solidFill>
              </a:defRPr>
            </a:lvl1pPr>
          </a:lstStyle>
          <a:p>
            <a:pPr>
              <a:defRPr/>
            </a:pPr>
            <a:fld id="{73FAA834-D8B2-4839-BFD3-C05091D38D37}" type="datetimeFigureOut">
              <a:rPr lang="en-US" smtClean="0"/>
              <a:pPr>
                <a:defRPr/>
              </a:pPr>
              <a:t>3/2/2018</a:t>
            </a:fld>
            <a:endParaRPr lang="en-US"/>
          </a:p>
        </p:txBody>
      </p:sp>
      <p:sp>
        <p:nvSpPr>
          <p:cNvPr id="5" name="Footer Placeholder 4"/>
          <p:cNvSpPr>
            <a:spLocks noGrp="1"/>
          </p:cNvSpPr>
          <p:nvPr>
            <p:ph type="ftr" sz="quarter" idx="3"/>
          </p:nvPr>
        </p:nvSpPr>
        <p:spPr>
          <a:xfrm rot="5400000">
            <a:off x="10741888" y="3870357"/>
            <a:ext cx="4631754" cy="365761"/>
          </a:xfrm>
          <a:prstGeom prst="rect">
            <a:avLst/>
          </a:prstGeom>
        </p:spPr>
        <p:txBody>
          <a:bodyPr vert="horz" lIns="91440" tIns="45720" rIns="91440" bIns="45720" rtlCol="0" anchor="b"/>
          <a:lstStyle>
            <a:lvl1pPr algn="l">
              <a:defRPr sz="1320" b="0" i="0">
                <a:solidFill>
                  <a:schemeClr val="tx1">
                    <a:tint val="75000"/>
                    <a:alpha val="60000"/>
                  </a:schemeClr>
                </a:solidFill>
              </a:defRPr>
            </a:lvl1pPr>
          </a:lstStyle>
          <a:p>
            <a:pPr>
              <a:defRPr/>
            </a:pPr>
            <a:endParaRPr lang="en-US"/>
          </a:p>
        </p:txBody>
      </p:sp>
      <p:sp>
        <p:nvSpPr>
          <p:cNvPr id="6" name="Slide Number Placeholder 5"/>
          <p:cNvSpPr>
            <a:spLocks noGrp="1"/>
          </p:cNvSpPr>
          <p:nvPr>
            <p:ph type="sldNum" sz="quarter" idx="4"/>
          </p:nvPr>
        </p:nvSpPr>
        <p:spPr>
          <a:xfrm>
            <a:off x="12423049" y="354876"/>
            <a:ext cx="1005839" cy="921224"/>
          </a:xfrm>
          <a:prstGeom prst="rect">
            <a:avLst/>
          </a:prstGeom>
        </p:spPr>
        <p:txBody>
          <a:bodyPr vert="horz" lIns="91440" tIns="45720" rIns="91440" bIns="45720" rtlCol="0" anchor="b"/>
          <a:lstStyle>
            <a:lvl1pPr algn="ctr">
              <a:defRPr sz="3360" b="0" i="0">
                <a:solidFill>
                  <a:schemeClr val="tx1">
                    <a:tint val="75000"/>
                  </a:schemeClr>
                </a:solidFill>
              </a:defRPr>
            </a:lvl1pPr>
          </a:lstStyle>
          <a:p>
            <a:pPr>
              <a:defRPr/>
            </a:pPr>
            <a:fld id="{6F6A339D-90EF-40C3-8E56-FE2C2332F8EE}" type="slidenum">
              <a:rPr lang="en-US" smtClean="0"/>
              <a:pPr>
                <a:defRPr/>
              </a:pPr>
              <a:t>‹#›</a:t>
            </a:fld>
            <a:endParaRPr lang="en-US"/>
          </a:p>
        </p:txBody>
      </p:sp>
    </p:spTree>
    <p:extLst>
      <p:ext uri="{BB962C8B-B14F-4D97-AF65-F5344CB8AC3E}">
        <p14:creationId xmlns:p14="http://schemas.microsoft.com/office/powerpoint/2010/main" val="1056844386"/>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p:txStyles>
    <p:titleStyle>
      <a:lvl1pPr algn="l" defTabSz="548640" rtl="0" eaLnBrk="1" latinLnBrk="0" hangingPunct="1">
        <a:spcBef>
          <a:spcPct val="0"/>
        </a:spcBef>
        <a:buNone/>
        <a:defRPr sz="504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accent1"/>
        </a:buClr>
        <a:buSzPct val="80000"/>
        <a:buFont typeface="Wingdings 3" charset="2"/>
        <a:buChar char=""/>
        <a:defRPr sz="2400" b="0" i="0" kern="1200">
          <a:solidFill>
            <a:schemeClr val="tx1"/>
          </a:solidFill>
          <a:latin typeface="+mj-lt"/>
          <a:ea typeface="+mj-ea"/>
          <a:cs typeface="+mj-cs"/>
        </a:defRPr>
      </a:lvl1pPr>
      <a:lvl2pPr marL="891540" indent="-342900" algn="l" defTabSz="548640" rtl="0" eaLnBrk="1" latinLnBrk="0" hangingPunct="1">
        <a:spcBef>
          <a:spcPts val="1200"/>
        </a:spcBef>
        <a:spcAft>
          <a:spcPts val="0"/>
        </a:spcAft>
        <a:buClr>
          <a:schemeClr val="accent1"/>
        </a:buClr>
        <a:buSzPct val="80000"/>
        <a:buFont typeface="Wingdings 3" charset="2"/>
        <a:buChar char=""/>
        <a:defRPr sz="2160" b="0" i="0" kern="1200">
          <a:solidFill>
            <a:schemeClr val="tx1"/>
          </a:solidFill>
          <a:latin typeface="+mj-lt"/>
          <a:ea typeface="+mj-ea"/>
          <a:cs typeface="+mj-cs"/>
        </a:defRPr>
      </a:lvl2pPr>
      <a:lvl3pPr marL="1371600" indent="-274320" algn="l" defTabSz="548640" rtl="0" eaLnBrk="1" latinLnBrk="0" hangingPunct="1">
        <a:spcBef>
          <a:spcPts val="1200"/>
        </a:spcBef>
        <a:spcAft>
          <a:spcPts val="0"/>
        </a:spcAft>
        <a:buClr>
          <a:schemeClr val="accent1"/>
        </a:buClr>
        <a:buSzPct val="80000"/>
        <a:buFont typeface="Wingdings 3" charset="2"/>
        <a:buChar char=""/>
        <a:defRPr sz="1920" b="0" i="0" kern="1200">
          <a:solidFill>
            <a:schemeClr val="tx1"/>
          </a:solidFill>
          <a:latin typeface="+mj-lt"/>
          <a:ea typeface="+mj-ea"/>
          <a:cs typeface="+mj-cs"/>
        </a:defRPr>
      </a:lvl3pPr>
      <a:lvl4pPr marL="192024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4pPr>
      <a:lvl5pPr marL="246888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5pPr>
      <a:lvl6pPr marL="301752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6pPr>
      <a:lvl7pPr marL="356616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7pPr>
      <a:lvl8pPr marL="411480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8pPr>
      <a:lvl9pPr marL="466344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p:cNvSpPr>
            <a:spLocks noChangeArrowheads="1"/>
          </p:cNvSpPr>
          <p:nvPr/>
        </p:nvSpPr>
        <p:spPr bwMode="auto">
          <a:xfrm>
            <a:off x="-1" y="-1"/>
            <a:ext cx="400450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14"/>
          <p:cNvSpPr>
            <a:spLocks noChangeArrowheads="1"/>
          </p:cNvSpPr>
          <p:nvPr/>
        </p:nvSpPr>
        <p:spPr bwMode="auto">
          <a:xfrm>
            <a:off x="7972426" y="-3"/>
            <a:ext cx="423672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22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247" y="993912"/>
            <a:ext cx="3653906" cy="351011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95804" y="5003565"/>
            <a:ext cx="13391535" cy="2123658"/>
          </a:xfrm>
          <a:prstGeom prst="rect">
            <a:avLst/>
          </a:prstGeom>
          <a:noFill/>
        </p:spPr>
        <p:txBody>
          <a:bodyPr wrap="square" rtlCol="0">
            <a:spAutoFit/>
          </a:bodyPr>
          <a:lstStyle/>
          <a:p>
            <a:pPr algn="ctr"/>
            <a:r>
              <a:rPr lang="en-US" sz="6600" dirty="0">
                <a:solidFill>
                  <a:schemeClr val="tx2"/>
                </a:solidFill>
              </a:rPr>
              <a:t>EKG’s: for Basic EMS Providers (ok, and medics too.)</a:t>
            </a:r>
            <a:endParaRPr lang="en-US" sz="6600" dirty="0"/>
          </a:p>
        </p:txBody>
      </p:sp>
    </p:spTree>
    <p:extLst>
      <p:ext uri="{BB962C8B-B14F-4D97-AF65-F5344CB8AC3E}">
        <p14:creationId xmlns:p14="http://schemas.microsoft.com/office/powerpoint/2010/main" val="3284288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a:t>Learning Modules</a:t>
            </a:r>
          </a:p>
        </p:txBody>
      </p:sp>
      <p:sp>
        <p:nvSpPr>
          <p:cNvPr id="47107" name="Rectangle 3"/>
          <p:cNvSpPr>
            <a:spLocks noGrp="1" noChangeArrowheads="1"/>
          </p:cNvSpPr>
          <p:nvPr>
            <p:ph idx="1"/>
          </p:nvPr>
        </p:nvSpPr>
        <p:spPr/>
        <p:txBody>
          <a:bodyPr/>
          <a:lstStyle/>
          <a:p>
            <a:r>
              <a:rPr lang="en-US" altLang="en-US" sz="4320" dirty="0"/>
              <a:t>ECG Basics</a:t>
            </a:r>
          </a:p>
          <a:p>
            <a:r>
              <a:rPr lang="en-US" altLang="en-US" sz="4320" dirty="0">
                <a:solidFill>
                  <a:srgbClr val="FF5050"/>
                </a:solidFill>
              </a:rPr>
              <a:t>How to Analyze a Rhythm</a:t>
            </a:r>
            <a:endParaRPr lang="en-US" altLang="en-US" sz="4320" dirty="0"/>
          </a:p>
          <a:p>
            <a:r>
              <a:rPr lang="en-US" altLang="en-US" sz="4320" dirty="0"/>
              <a:t>Normal Sinus Rhythm</a:t>
            </a:r>
          </a:p>
          <a:p>
            <a:r>
              <a:rPr lang="en-US" altLang="en-US" sz="4320" dirty="0"/>
              <a:t>Heart Arrhythmias</a:t>
            </a:r>
          </a:p>
        </p:txBody>
      </p:sp>
    </p:spTree>
    <p:extLst>
      <p:ext uri="{BB962C8B-B14F-4D97-AF65-F5344CB8AC3E}">
        <p14:creationId xmlns:p14="http://schemas.microsoft.com/office/powerpoint/2010/main" val="1690530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6.17</a:t>
            </a:r>
          </a:p>
        </p:txBody>
      </p:sp>
      <p:pic>
        <p:nvPicPr>
          <p:cNvPr id="227331" name="Picture 7" descr="PS_6_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61248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PS_6_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5"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6.18</a:t>
            </a:r>
          </a:p>
        </p:txBody>
      </p:sp>
    </p:spTree>
    <p:extLst>
      <p:ext uri="{BB962C8B-B14F-4D97-AF65-F5344CB8AC3E}">
        <p14:creationId xmlns:p14="http://schemas.microsoft.com/office/powerpoint/2010/main" val="29866769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6.19</a:t>
            </a:r>
          </a:p>
        </p:txBody>
      </p:sp>
      <p:pic>
        <p:nvPicPr>
          <p:cNvPr id="229379" name="Picture 7" descr="PS_6_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19418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descr="PS_6_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3"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6.20</a:t>
            </a:r>
          </a:p>
        </p:txBody>
      </p:sp>
    </p:spTree>
    <p:extLst>
      <p:ext uri="{BB962C8B-B14F-4D97-AF65-F5344CB8AC3E}">
        <p14:creationId xmlns:p14="http://schemas.microsoft.com/office/powerpoint/2010/main" val="4053408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6.21</a:t>
            </a:r>
          </a:p>
        </p:txBody>
      </p:sp>
      <p:pic>
        <p:nvPicPr>
          <p:cNvPr id="231427" name="Picture 7" descr="PS_6_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83430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4" descr="PS_6_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1"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6.22</a:t>
            </a:r>
          </a:p>
        </p:txBody>
      </p:sp>
    </p:spTree>
    <p:extLst>
      <p:ext uri="{BB962C8B-B14F-4D97-AF65-F5344CB8AC3E}">
        <p14:creationId xmlns:p14="http://schemas.microsoft.com/office/powerpoint/2010/main" val="8796847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6.23</a:t>
            </a:r>
          </a:p>
        </p:txBody>
      </p:sp>
      <p:pic>
        <p:nvPicPr>
          <p:cNvPr id="233475" name="Picture 7" descr="PS_6_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39861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descr="PS_6_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9"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6.24</a:t>
            </a:r>
          </a:p>
        </p:txBody>
      </p:sp>
    </p:spTree>
    <p:extLst>
      <p:ext uri="{BB962C8B-B14F-4D97-AF65-F5344CB8AC3E}">
        <p14:creationId xmlns:p14="http://schemas.microsoft.com/office/powerpoint/2010/main" val="26875199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6.25</a:t>
            </a:r>
          </a:p>
        </p:txBody>
      </p:sp>
      <p:pic>
        <p:nvPicPr>
          <p:cNvPr id="235523" name="Picture 7" descr="PS_6_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0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51818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4" descr="Fig57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82880"/>
            <a:ext cx="7223760" cy="2432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339" name="Picture 5" descr="Fig57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731771"/>
            <a:ext cx="722376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340" name="Picture 6" descr="Fig57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0991" y="5305426"/>
            <a:ext cx="7227570" cy="246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400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a:t>Rhythm Analysis</a:t>
            </a:r>
          </a:p>
        </p:txBody>
      </p:sp>
      <p:sp>
        <p:nvSpPr>
          <p:cNvPr id="100355" name="Rectangle 3"/>
          <p:cNvSpPr>
            <a:spLocks noGrp="1" noChangeArrowheads="1"/>
          </p:cNvSpPr>
          <p:nvPr>
            <p:ph idx="1"/>
          </p:nvPr>
        </p:nvSpPr>
        <p:spPr/>
        <p:txBody>
          <a:bodyPr/>
          <a:lstStyle/>
          <a:p>
            <a:endParaRPr lang="en-US" altLang="en-US"/>
          </a:p>
          <a:p>
            <a:endParaRPr lang="en-US" altLang="en-US"/>
          </a:p>
          <a:p>
            <a:r>
              <a:rPr lang="en-US" altLang="en-US"/>
              <a:t>Step 1:	Calculate rate.</a:t>
            </a:r>
          </a:p>
          <a:p>
            <a:r>
              <a:rPr lang="en-US" altLang="en-US"/>
              <a:t>Step 2:	Determine regularity.</a:t>
            </a:r>
          </a:p>
          <a:p>
            <a:r>
              <a:rPr lang="en-US" altLang="en-US"/>
              <a:t>Step 3:	Assess the P waves.</a:t>
            </a:r>
          </a:p>
          <a:p>
            <a:r>
              <a:rPr lang="en-US" altLang="en-US"/>
              <a:t>Step 4:	Determine PR interval.</a:t>
            </a:r>
          </a:p>
          <a:p>
            <a:r>
              <a:rPr lang="en-US" altLang="en-US"/>
              <a:t>Step 5:	Determine QRS duration.</a:t>
            </a:r>
          </a:p>
        </p:txBody>
      </p:sp>
      <p:pic>
        <p:nvPicPr>
          <p:cNvPr id="6149" name="Picture 4" descr="nsr-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286001"/>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006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5">
                                            <p:txEl>
                                              <p:pRg st="2" end="2"/>
                                            </p:txEl>
                                          </p:spTgt>
                                        </p:tgtEl>
                                        <p:attrNameLst>
                                          <p:attrName>style.visibility</p:attrName>
                                        </p:attrNameLst>
                                      </p:cBhvr>
                                      <p:to>
                                        <p:strVal val="visible"/>
                                      </p:to>
                                    </p:set>
                                    <p:animEffect transition="in" filter="dissolve">
                                      <p:cBhvr>
                                        <p:cTn id="7" dur="500"/>
                                        <p:tgtEl>
                                          <p:spTgt spid="10035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355">
                                            <p:txEl>
                                              <p:pRg st="3" end="3"/>
                                            </p:txEl>
                                          </p:spTgt>
                                        </p:tgtEl>
                                        <p:attrNameLst>
                                          <p:attrName>style.visibility</p:attrName>
                                        </p:attrNameLst>
                                      </p:cBhvr>
                                      <p:to>
                                        <p:strVal val="visible"/>
                                      </p:to>
                                    </p:set>
                                    <p:animEffect transition="in" filter="dissolve">
                                      <p:cBhvr>
                                        <p:cTn id="12" dur="500"/>
                                        <p:tgtEl>
                                          <p:spTgt spid="10035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355">
                                            <p:txEl>
                                              <p:pRg st="4" end="4"/>
                                            </p:txEl>
                                          </p:spTgt>
                                        </p:tgtEl>
                                        <p:attrNameLst>
                                          <p:attrName>style.visibility</p:attrName>
                                        </p:attrNameLst>
                                      </p:cBhvr>
                                      <p:to>
                                        <p:strVal val="visible"/>
                                      </p:to>
                                    </p:set>
                                    <p:animEffect transition="in" filter="dissolve">
                                      <p:cBhvr>
                                        <p:cTn id="17" dur="500"/>
                                        <p:tgtEl>
                                          <p:spTgt spid="10035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0355">
                                            <p:txEl>
                                              <p:pRg st="5" end="5"/>
                                            </p:txEl>
                                          </p:spTgt>
                                        </p:tgtEl>
                                        <p:attrNameLst>
                                          <p:attrName>style.visibility</p:attrName>
                                        </p:attrNameLst>
                                      </p:cBhvr>
                                      <p:to>
                                        <p:strVal val="visible"/>
                                      </p:to>
                                    </p:set>
                                    <p:animEffect transition="in" filter="dissolve">
                                      <p:cBhvr>
                                        <p:cTn id="22" dur="500"/>
                                        <p:tgtEl>
                                          <p:spTgt spid="10035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0355">
                                            <p:txEl>
                                              <p:pRg st="6" end="6"/>
                                            </p:txEl>
                                          </p:spTgt>
                                        </p:tgtEl>
                                        <p:attrNameLst>
                                          <p:attrName>style.visibility</p:attrName>
                                        </p:attrNameLst>
                                      </p:cBhvr>
                                      <p:to>
                                        <p:strVal val="visible"/>
                                      </p:to>
                                    </p:set>
                                    <p:animEffect transition="in" filter="dissolve">
                                      <p:cBhvr>
                                        <p:cTn id="27" dur="500"/>
                                        <p:tgtEl>
                                          <p:spTgt spid="1003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7"/>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7.1</a:t>
            </a:r>
          </a:p>
        </p:txBody>
      </p:sp>
      <p:pic>
        <p:nvPicPr>
          <p:cNvPr id="275459" name="Picture 8" descr="PS_7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63976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4"/>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7.2</a:t>
            </a:r>
          </a:p>
        </p:txBody>
      </p:sp>
      <p:pic>
        <p:nvPicPr>
          <p:cNvPr id="276483" name="Picture 5" descr="PS_7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96381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4"/>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7.3</a:t>
            </a:r>
          </a:p>
        </p:txBody>
      </p:sp>
      <p:pic>
        <p:nvPicPr>
          <p:cNvPr id="277507" name="Picture 5" descr="PS_7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03719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4"/>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7.4</a:t>
            </a:r>
          </a:p>
        </p:txBody>
      </p:sp>
      <p:pic>
        <p:nvPicPr>
          <p:cNvPr id="278531" name="Picture 5" descr="PS_7_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0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69317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4"/>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7.5</a:t>
            </a:r>
          </a:p>
        </p:txBody>
      </p:sp>
      <p:pic>
        <p:nvPicPr>
          <p:cNvPr id="279555" name="Picture 5" descr="PS_7_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09830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 Box 4"/>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7.6</a:t>
            </a:r>
          </a:p>
        </p:txBody>
      </p:sp>
      <p:pic>
        <p:nvPicPr>
          <p:cNvPr id="280579" name="Picture 5" descr="PS_7_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88895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4"/>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7.7</a:t>
            </a:r>
          </a:p>
        </p:txBody>
      </p:sp>
      <p:pic>
        <p:nvPicPr>
          <p:cNvPr id="281603" name="Picture 5" descr="PS_7_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73148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4"/>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7.8</a:t>
            </a:r>
          </a:p>
        </p:txBody>
      </p:sp>
      <p:pic>
        <p:nvPicPr>
          <p:cNvPr id="282627" name="Picture 5" descr="PS_7_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72639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4"/>
          <p:cNvSpPr txBox="1">
            <a:spLocks noChangeArrowheads="1"/>
          </p:cNvSpPr>
          <p:nvPr/>
        </p:nvSpPr>
        <p:spPr bwMode="auto">
          <a:xfrm>
            <a:off x="3198496" y="1754506"/>
            <a:ext cx="64198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7.9</a:t>
            </a:r>
          </a:p>
        </p:txBody>
      </p:sp>
      <p:pic>
        <p:nvPicPr>
          <p:cNvPr id="283651" name="Picture 5" descr="PS_7_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5254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7.10</a:t>
            </a:r>
          </a:p>
        </p:txBody>
      </p:sp>
      <p:pic>
        <p:nvPicPr>
          <p:cNvPr id="284675" name="Picture 5" descr="PS_7_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0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516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9" name="Picture 2" descr="nsr-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834641"/>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3"/>
          <p:cNvSpPr>
            <a:spLocks noGrp="1" noChangeArrowheads="1"/>
          </p:cNvSpPr>
          <p:nvPr>
            <p:ph type="title"/>
          </p:nvPr>
        </p:nvSpPr>
        <p:spPr/>
        <p:txBody>
          <a:bodyPr/>
          <a:lstStyle/>
          <a:p>
            <a:pPr algn="l"/>
            <a:r>
              <a:rPr lang="en-US" altLang="en-US"/>
              <a:t>Step 1: Calculate Rate</a:t>
            </a:r>
          </a:p>
        </p:txBody>
      </p:sp>
      <p:sp>
        <p:nvSpPr>
          <p:cNvPr id="102404" name="Rectangle 4"/>
          <p:cNvSpPr>
            <a:spLocks noGrp="1" noChangeArrowheads="1"/>
          </p:cNvSpPr>
          <p:nvPr>
            <p:ph idx="1"/>
          </p:nvPr>
        </p:nvSpPr>
        <p:spPr/>
        <p:txBody>
          <a:bodyPr/>
          <a:lstStyle/>
          <a:p>
            <a:endParaRPr lang="en-US" altLang="en-US"/>
          </a:p>
          <a:p>
            <a:endParaRPr lang="en-US" altLang="en-US"/>
          </a:p>
          <a:p>
            <a:endParaRPr lang="en-US" altLang="en-US" sz="1440"/>
          </a:p>
          <a:p>
            <a:r>
              <a:rPr lang="en-US" altLang="en-US"/>
              <a:t>Option 2 (cont) </a:t>
            </a:r>
          </a:p>
          <a:p>
            <a:pPr lvl="1"/>
            <a:r>
              <a:rPr lang="en-US" altLang="en-US"/>
              <a:t>Memorize the sequence:</a:t>
            </a:r>
          </a:p>
          <a:p>
            <a:pPr lvl="1" algn="ctr">
              <a:buFontTx/>
              <a:buNone/>
            </a:pPr>
            <a:r>
              <a:rPr lang="en-US" altLang="en-US"/>
              <a:t>300 - 150 - 100 - 75 - 60 - 50</a:t>
            </a:r>
          </a:p>
          <a:p>
            <a:pPr lvl="1">
              <a:buFontTx/>
              <a:buNone/>
            </a:pPr>
            <a:endParaRPr lang="en-US" altLang="en-US"/>
          </a:p>
          <a:p>
            <a:pPr>
              <a:buFontTx/>
              <a:buNone/>
            </a:pPr>
            <a:r>
              <a:rPr lang="en-US" altLang="en-US"/>
              <a:t>Interpretation?</a:t>
            </a:r>
          </a:p>
          <a:p>
            <a:pPr lvl="1"/>
            <a:endParaRPr lang="en-US" altLang="en-US" sz="1440"/>
          </a:p>
          <a:p>
            <a:pPr algn="ctr">
              <a:buFontTx/>
              <a:buNone/>
            </a:pPr>
            <a:endParaRPr lang="en-US" altLang="en-US"/>
          </a:p>
        </p:txBody>
      </p:sp>
      <p:sp>
        <p:nvSpPr>
          <p:cNvPr id="9222" name="Line 5"/>
          <p:cNvSpPr>
            <a:spLocks noChangeShapeType="1"/>
          </p:cNvSpPr>
          <p:nvPr/>
        </p:nvSpPr>
        <p:spPr bwMode="auto">
          <a:xfrm>
            <a:off x="4846320" y="2468880"/>
            <a:ext cx="0" cy="365760"/>
          </a:xfrm>
          <a:prstGeom prst="line">
            <a:avLst/>
          </a:prstGeom>
          <a:noFill/>
          <a:ln w="57150">
            <a:solidFill>
              <a:srgbClr val="FF505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9223" name="Text Box 6"/>
          <p:cNvSpPr txBox="1">
            <a:spLocks noChangeArrowheads="1"/>
          </p:cNvSpPr>
          <p:nvPr/>
        </p:nvSpPr>
        <p:spPr bwMode="auto">
          <a:xfrm>
            <a:off x="4937760" y="1828801"/>
            <a:ext cx="36576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920" b="1">
                <a:latin typeface="Arial" panose="020B0604020202020204" pitchFamily="34" charset="0"/>
              </a:rPr>
              <a:t>300</a:t>
            </a:r>
          </a:p>
        </p:txBody>
      </p:sp>
      <p:sp>
        <p:nvSpPr>
          <p:cNvPr id="9224" name="Text Box 7"/>
          <p:cNvSpPr txBox="1">
            <a:spLocks noChangeArrowheads="1"/>
          </p:cNvSpPr>
          <p:nvPr/>
        </p:nvSpPr>
        <p:spPr bwMode="auto">
          <a:xfrm>
            <a:off x="5303520" y="1828801"/>
            <a:ext cx="36576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920" b="1">
                <a:latin typeface="Arial" panose="020B0604020202020204" pitchFamily="34" charset="0"/>
              </a:rPr>
              <a:t>150</a:t>
            </a:r>
          </a:p>
        </p:txBody>
      </p:sp>
      <p:sp>
        <p:nvSpPr>
          <p:cNvPr id="9225" name="Text Box 8"/>
          <p:cNvSpPr txBox="1">
            <a:spLocks noChangeArrowheads="1"/>
          </p:cNvSpPr>
          <p:nvPr/>
        </p:nvSpPr>
        <p:spPr bwMode="auto">
          <a:xfrm>
            <a:off x="5577840" y="1828801"/>
            <a:ext cx="36576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920" b="1">
                <a:latin typeface="Arial" panose="020B0604020202020204" pitchFamily="34" charset="0"/>
              </a:rPr>
              <a:t>100</a:t>
            </a:r>
          </a:p>
        </p:txBody>
      </p:sp>
      <p:sp>
        <p:nvSpPr>
          <p:cNvPr id="9226" name="Text Box 9"/>
          <p:cNvSpPr txBox="1">
            <a:spLocks noChangeArrowheads="1"/>
          </p:cNvSpPr>
          <p:nvPr/>
        </p:nvSpPr>
        <p:spPr bwMode="auto">
          <a:xfrm>
            <a:off x="5852160" y="1828801"/>
            <a:ext cx="36576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920" b="1">
                <a:latin typeface="Arial" panose="020B0604020202020204" pitchFamily="34" charset="0"/>
              </a:rPr>
              <a:t> 75</a:t>
            </a:r>
          </a:p>
        </p:txBody>
      </p:sp>
      <p:sp>
        <p:nvSpPr>
          <p:cNvPr id="9227" name="Text Box 10"/>
          <p:cNvSpPr txBox="1">
            <a:spLocks noChangeArrowheads="1"/>
          </p:cNvSpPr>
          <p:nvPr/>
        </p:nvSpPr>
        <p:spPr bwMode="auto">
          <a:xfrm>
            <a:off x="6217920" y="1828801"/>
            <a:ext cx="36576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920" b="1">
                <a:latin typeface="Arial" panose="020B0604020202020204" pitchFamily="34" charset="0"/>
              </a:rPr>
              <a:t> 60</a:t>
            </a:r>
          </a:p>
        </p:txBody>
      </p:sp>
      <p:sp>
        <p:nvSpPr>
          <p:cNvPr id="9228" name="Text Box 11"/>
          <p:cNvSpPr txBox="1">
            <a:spLocks noChangeArrowheads="1"/>
          </p:cNvSpPr>
          <p:nvPr/>
        </p:nvSpPr>
        <p:spPr bwMode="auto">
          <a:xfrm>
            <a:off x="6492240" y="1828801"/>
            <a:ext cx="36576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920" b="1">
                <a:latin typeface="Arial" panose="020B0604020202020204" pitchFamily="34" charset="0"/>
              </a:rPr>
              <a:t> 50</a:t>
            </a:r>
          </a:p>
        </p:txBody>
      </p:sp>
      <p:sp>
        <p:nvSpPr>
          <p:cNvPr id="9229" name="Line 12"/>
          <p:cNvSpPr>
            <a:spLocks noChangeShapeType="1"/>
          </p:cNvSpPr>
          <p:nvPr/>
        </p:nvSpPr>
        <p:spPr bwMode="auto">
          <a:xfrm>
            <a:off x="5486400" y="2743200"/>
            <a:ext cx="0" cy="274320"/>
          </a:xfrm>
          <a:prstGeom prst="line">
            <a:avLst/>
          </a:prstGeom>
          <a:noFill/>
          <a:ln w="28575">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9230" name="Line 13"/>
          <p:cNvSpPr>
            <a:spLocks noChangeShapeType="1"/>
          </p:cNvSpPr>
          <p:nvPr/>
        </p:nvSpPr>
        <p:spPr bwMode="auto">
          <a:xfrm>
            <a:off x="5120640" y="2743200"/>
            <a:ext cx="0" cy="274320"/>
          </a:xfrm>
          <a:prstGeom prst="line">
            <a:avLst/>
          </a:prstGeom>
          <a:noFill/>
          <a:ln w="28575">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9231" name="Line 14"/>
          <p:cNvSpPr>
            <a:spLocks noChangeShapeType="1"/>
          </p:cNvSpPr>
          <p:nvPr/>
        </p:nvSpPr>
        <p:spPr bwMode="auto">
          <a:xfrm>
            <a:off x="5760720" y="2743200"/>
            <a:ext cx="0" cy="274320"/>
          </a:xfrm>
          <a:prstGeom prst="line">
            <a:avLst/>
          </a:prstGeom>
          <a:noFill/>
          <a:ln w="28575">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9232" name="Line 15"/>
          <p:cNvSpPr>
            <a:spLocks noChangeShapeType="1"/>
          </p:cNvSpPr>
          <p:nvPr/>
        </p:nvSpPr>
        <p:spPr bwMode="auto">
          <a:xfrm>
            <a:off x="6035040" y="2743200"/>
            <a:ext cx="0" cy="274320"/>
          </a:xfrm>
          <a:prstGeom prst="line">
            <a:avLst/>
          </a:prstGeom>
          <a:noFill/>
          <a:ln w="28575">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9233" name="Line 16"/>
          <p:cNvSpPr>
            <a:spLocks noChangeShapeType="1"/>
          </p:cNvSpPr>
          <p:nvPr/>
        </p:nvSpPr>
        <p:spPr bwMode="auto">
          <a:xfrm>
            <a:off x="6400800" y="2743200"/>
            <a:ext cx="0" cy="274320"/>
          </a:xfrm>
          <a:prstGeom prst="line">
            <a:avLst/>
          </a:prstGeom>
          <a:noFill/>
          <a:ln w="28575">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9234" name="Line 17"/>
          <p:cNvSpPr>
            <a:spLocks noChangeShapeType="1"/>
          </p:cNvSpPr>
          <p:nvPr/>
        </p:nvSpPr>
        <p:spPr bwMode="auto">
          <a:xfrm>
            <a:off x="6675120" y="2743200"/>
            <a:ext cx="0" cy="274320"/>
          </a:xfrm>
          <a:prstGeom prst="line">
            <a:avLst/>
          </a:prstGeom>
          <a:noFill/>
          <a:ln w="28575">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2418" name="Text Box 18"/>
          <p:cNvSpPr txBox="1">
            <a:spLocks noChangeArrowheads="1"/>
          </p:cNvSpPr>
          <p:nvPr/>
        </p:nvSpPr>
        <p:spPr bwMode="auto">
          <a:xfrm>
            <a:off x="5577840" y="6675121"/>
            <a:ext cx="667512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r>
              <a:rPr lang="en-US" altLang="en-US" sz="3840" i="1" dirty="0">
                <a:solidFill>
                  <a:srgbClr val="FF5050"/>
                </a:solidFill>
                <a:latin typeface="Arial" panose="020B0604020202020204" pitchFamily="34" charset="0"/>
              </a:rPr>
              <a:t>Approx. 1 box less than 100 = 95 bpm</a:t>
            </a:r>
            <a:r>
              <a:rPr lang="en-US" altLang="en-US" sz="3840" i="1" dirty="0">
                <a:latin typeface="Arial" panose="020B0604020202020204" pitchFamily="34" charset="0"/>
              </a:rPr>
              <a:t> </a:t>
            </a:r>
          </a:p>
        </p:txBody>
      </p:sp>
      <p:sp>
        <p:nvSpPr>
          <p:cNvPr id="102419" name="Line 19"/>
          <p:cNvSpPr>
            <a:spLocks noChangeShapeType="1"/>
          </p:cNvSpPr>
          <p:nvPr/>
        </p:nvSpPr>
        <p:spPr bwMode="auto">
          <a:xfrm flipV="1">
            <a:off x="4846320" y="3749040"/>
            <a:ext cx="0" cy="457200"/>
          </a:xfrm>
          <a:prstGeom prst="line">
            <a:avLst/>
          </a:prstGeom>
          <a:noFill/>
          <a:ln w="57150">
            <a:solidFill>
              <a:srgbClr val="FF505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2420" name="Line 20"/>
          <p:cNvSpPr>
            <a:spLocks noChangeShapeType="1"/>
          </p:cNvSpPr>
          <p:nvPr/>
        </p:nvSpPr>
        <p:spPr bwMode="auto">
          <a:xfrm flipV="1">
            <a:off x="5852160" y="3749040"/>
            <a:ext cx="0" cy="457200"/>
          </a:xfrm>
          <a:prstGeom prst="line">
            <a:avLst/>
          </a:prstGeom>
          <a:noFill/>
          <a:ln w="57150">
            <a:solidFill>
              <a:srgbClr val="FF505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1720069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4">
                                            <p:txEl>
                                              <p:pRg st="3" end="3"/>
                                            </p:txEl>
                                          </p:spTgt>
                                        </p:tgtEl>
                                        <p:attrNameLst>
                                          <p:attrName>style.visibility</p:attrName>
                                        </p:attrNameLst>
                                      </p:cBhvr>
                                      <p:to>
                                        <p:strVal val="visible"/>
                                      </p:to>
                                    </p:set>
                                    <p:animEffect transition="in" filter="dissolve">
                                      <p:cBhvr>
                                        <p:cTn id="7" dur="500"/>
                                        <p:tgtEl>
                                          <p:spTgt spid="102404">
                                            <p:txEl>
                                              <p:pRg st="3" end="3"/>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404">
                                            <p:txEl>
                                              <p:pRg st="4" end="4"/>
                                            </p:txEl>
                                          </p:spTgt>
                                        </p:tgtEl>
                                        <p:attrNameLst>
                                          <p:attrName>style.visibility</p:attrName>
                                        </p:attrNameLst>
                                      </p:cBhvr>
                                      <p:to>
                                        <p:strVal val="visible"/>
                                      </p:to>
                                    </p:set>
                                    <p:animEffect transition="in" filter="dissolve">
                                      <p:cBhvr>
                                        <p:cTn id="10" dur="500"/>
                                        <p:tgtEl>
                                          <p:spTgt spid="102404">
                                            <p:txEl>
                                              <p:pRg st="4" end="4"/>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2404">
                                            <p:txEl>
                                              <p:pRg st="5" end="5"/>
                                            </p:txEl>
                                          </p:spTgt>
                                        </p:tgtEl>
                                        <p:attrNameLst>
                                          <p:attrName>style.visibility</p:attrName>
                                        </p:attrNameLst>
                                      </p:cBhvr>
                                      <p:to>
                                        <p:strVal val="visible"/>
                                      </p:to>
                                    </p:set>
                                    <p:animEffect transition="in" filter="dissolve">
                                      <p:cBhvr>
                                        <p:cTn id="13" dur="500"/>
                                        <p:tgtEl>
                                          <p:spTgt spid="102404">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2404">
                                            <p:txEl>
                                              <p:pRg st="7" end="7"/>
                                            </p:txEl>
                                          </p:spTgt>
                                        </p:tgtEl>
                                        <p:attrNameLst>
                                          <p:attrName>style.visibility</p:attrName>
                                        </p:attrNameLst>
                                      </p:cBhvr>
                                      <p:to>
                                        <p:strVal val="visible"/>
                                      </p:to>
                                    </p:set>
                                    <p:animEffect transition="in" filter="dissolve">
                                      <p:cBhvr>
                                        <p:cTn id="18" dur="500"/>
                                        <p:tgtEl>
                                          <p:spTgt spid="102404">
                                            <p:txEl>
                                              <p:pRg st="7" end="7"/>
                                            </p:txEl>
                                          </p:spTgt>
                                        </p:tgtEl>
                                      </p:cBhvr>
                                    </p:animEffect>
                                  </p:childTnLst>
                                </p:cTn>
                              </p:par>
                            </p:childTnLst>
                          </p:cTn>
                        </p:par>
                        <p:par>
                          <p:cTn id="19" fill="hold" nodeType="afterGroup">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02419"/>
                                        </p:tgtEl>
                                        <p:attrNameLst>
                                          <p:attrName>style.visibility</p:attrName>
                                        </p:attrNameLst>
                                      </p:cBhvr>
                                      <p:to>
                                        <p:strVal val="visible"/>
                                      </p:to>
                                    </p:set>
                                    <p:anim calcmode="lin" valueType="num">
                                      <p:cBhvr additive="base">
                                        <p:cTn id="22" dur="500" fill="hold"/>
                                        <p:tgtEl>
                                          <p:spTgt spid="102419"/>
                                        </p:tgtEl>
                                        <p:attrNameLst>
                                          <p:attrName>ppt_x</p:attrName>
                                        </p:attrNameLst>
                                      </p:cBhvr>
                                      <p:tavLst>
                                        <p:tav tm="0">
                                          <p:val>
                                            <p:strVal val="#ppt_x"/>
                                          </p:val>
                                        </p:tav>
                                        <p:tav tm="100000">
                                          <p:val>
                                            <p:strVal val="#ppt_x"/>
                                          </p:val>
                                        </p:tav>
                                      </p:tavLst>
                                    </p:anim>
                                    <p:anim calcmode="lin" valueType="num">
                                      <p:cBhvr additive="base">
                                        <p:cTn id="23" dur="500" fill="hold"/>
                                        <p:tgtEl>
                                          <p:spTgt spid="102419"/>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02420"/>
                                        </p:tgtEl>
                                        <p:attrNameLst>
                                          <p:attrName>style.visibility</p:attrName>
                                        </p:attrNameLst>
                                      </p:cBhvr>
                                      <p:to>
                                        <p:strVal val="visible"/>
                                      </p:to>
                                    </p:set>
                                    <p:anim calcmode="lin" valueType="num">
                                      <p:cBhvr additive="base">
                                        <p:cTn id="27" dur="500" fill="hold"/>
                                        <p:tgtEl>
                                          <p:spTgt spid="102420"/>
                                        </p:tgtEl>
                                        <p:attrNameLst>
                                          <p:attrName>ppt_x</p:attrName>
                                        </p:attrNameLst>
                                      </p:cBhvr>
                                      <p:tavLst>
                                        <p:tav tm="0">
                                          <p:val>
                                            <p:strVal val="#ppt_x"/>
                                          </p:val>
                                        </p:tav>
                                        <p:tav tm="100000">
                                          <p:val>
                                            <p:strVal val="#ppt_x"/>
                                          </p:val>
                                        </p:tav>
                                      </p:tavLst>
                                    </p:anim>
                                    <p:anim calcmode="lin" valueType="num">
                                      <p:cBhvr additive="base">
                                        <p:cTn id="28" dur="500" fill="hold"/>
                                        <p:tgtEl>
                                          <p:spTgt spid="10242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2418"/>
                                        </p:tgtEl>
                                        <p:attrNameLst>
                                          <p:attrName>style.visibility</p:attrName>
                                        </p:attrNameLst>
                                      </p:cBhvr>
                                      <p:to>
                                        <p:strVal val="visible"/>
                                      </p:to>
                                    </p:set>
                                    <p:animEffect transition="in" filter="dissolve">
                                      <p:cBhvr>
                                        <p:cTn id="33" dur="500"/>
                                        <p:tgtEl>
                                          <p:spTgt spid="102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build="p" autoUpdateAnimBg="0"/>
      <p:bldP spid="102418" grpId="0" autoUpdateAnimBg="0"/>
      <p:bldP spid="102419" grpId="0" animBg="1"/>
      <p:bldP spid="10242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7.12</a:t>
            </a:r>
          </a:p>
        </p:txBody>
      </p:sp>
      <p:pic>
        <p:nvPicPr>
          <p:cNvPr id="286723" name="Picture 5" descr="PS_7_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86418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spcBef>
                <a:spcPct val="50000"/>
              </a:spcBef>
            </a:pPr>
            <a:r>
              <a:rPr lang="en-US" sz="2160">
                <a:solidFill>
                  <a:prstClr val="black"/>
                </a:solidFill>
              </a:rPr>
              <a:t>7.14</a:t>
            </a:r>
          </a:p>
        </p:txBody>
      </p:sp>
      <p:pic>
        <p:nvPicPr>
          <p:cNvPr id="288771" name="Picture 5" descr="PS_7_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89955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8.1 </a:t>
            </a:r>
          </a:p>
        </p:txBody>
      </p:sp>
      <p:pic>
        <p:nvPicPr>
          <p:cNvPr id="345091" name="Picture 5" descr="PS_8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9964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 </a:t>
            </a:r>
          </a:p>
        </p:txBody>
      </p:sp>
      <p:pic>
        <p:nvPicPr>
          <p:cNvPr id="346115" name="Picture 5" descr="PS_8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3345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8.6 </a:t>
            </a:r>
          </a:p>
        </p:txBody>
      </p:sp>
      <p:pic>
        <p:nvPicPr>
          <p:cNvPr id="350211" name="Picture 5" descr="PS_8_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4195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8.9 </a:t>
            </a:r>
          </a:p>
        </p:txBody>
      </p:sp>
      <p:pic>
        <p:nvPicPr>
          <p:cNvPr id="353283" name="Picture 5" descr="PS_8_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9408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8.10 </a:t>
            </a:r>
          </a:p>
        </p:txBody>
      </p:sp>
      <p:pic>
        <p:nvPicPr>
          <p:cNvPr id="354307" name="Picture 5" descr="PS_8_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3239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8.11 </a:t>
            </a:r>
          </a:p>
        </p:txBody>
      </p:sp>
      <p:pic>
        <p:nvPicPr>
          <p:cNvPr id="355331" name="Picture 5" descr="PS_8_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006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8.15 </a:t>
            </a:r>
          </a:p>
        </p:txBody>
      </p:sp>
      <p:pic>
        <p:nvPicPr>
          <p:cNvPr id="359427" name="Picture 5" descr="PS_8_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2837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8.18 </a:t>
            </a:r>
          </a:p>
        </p:txBody>
      </p:sp>
      <p:pic>
        <p:nvPicPr>
          <p:cNvPr id="362499" name="Picture 5" descr="PS_8_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87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7" name="Picture 2" descr="nsr-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377441"/>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3"/>
          <p:cNvSpPr>
            <a:spLocks noGrp="1" noChangeArrowheads="1"/>
          </p:cNvSpPr>
          <p:nvPr>
            <p:ph type="title"/>
          </p:nvPr>
        </p:nvSpPr>
        <p:spPr/>
        <p:txBody>
          <a:bodyPr/>
          <a:lstStyle/>
          <a:p>
            <a:pPr algn="l"/>
            <a:r>
              <a:rPr lang="en-US" altLang="en-US"/>
              <a:t>Step 3: Assess the P waves</a:t>
            </a:r>
          </a:p>
        </p:txBody>
      </p:sp>
      <p:sp>
        <p:nvSpPr>
          <p:cNvPr id="104452" name="Rectangle 4"/>
          <p:cNvSpPr>
            <a:spLocks noGrp="1" noChangeArrowheads="1"/>
          </p:cNvSpPr>
          <p:nvPr>
            <p:ph idx="1"/>
          </p:nvPr>
        </p:nvSpPr>
        <p:spPr/>
        <p:txBody>
          <a:bodyPr/>
          <a:lstStyle/>
          <a:p>
            <a:endParaRPr lang="en-US" altLang="en-US"/>
          </a:p>
          <a:p>
            <a:endParaRPr lang="en-US" altLang="en-US"/>
          </a:p>
          <a:p>
            <a:r>
              <a:rPr lang="en-US" altLang="en-US"/>
              <a:t>Are there P waves?</a:t>
            </a:r>
          </a:p>
          <a:p>
            <a:r>
              <a:rPr lang="en-US" altLang="en-US"/>
              <a:t>Do the P waves all look alike?</a:t>
            </a:r>
          </a:p>
          <a:p>
            <a:r>
              <a:rPr lang="en-US" altLang="en-US"/>
              <a:t>Do the P waves occur at a regular rate?</a:t>
            </a:r>
          </a:p>
          <a:p>
            <a:r>
              <a:rPr lang="en-US" altLang="en-US"/>
              <a:t>Is there one P wave before each QRS?</a:t>
            </a:r>
            <a:endParaRPr lang="en-US" altLang="en-US" sz="2160">
              <a:solidFill>
                <a:srgbClr val="FF5050"/>
              </a:solidFill>
              <a:latin typeface="Comic Sans MS" panose="030F0702030302020204" pitchFamily="66" charset="0"/>
            </a:endParaRPr>
          </a:p>
          <a:p>
            <a:pPr>
              <a:buFontTx/>
              <a:buNone/>
            </a:pPr>
            <a:r>
              <a:rPr lang="en-US" altLang="en-US"/>
              <a:t>Interpretation?</a:t>
            </a:r>
            <a:r>
              <a:rPr lang="en-US" altLang="en-US">
                <a:solidFill>
                  <a:srgbClr val="FF5050"/>
                </a:solidFill>
                <a:latin typeface="Comic Sans MS" panose="030F0702030302020204" pitchFamily="66" charset="0"/>
              </a:rPr>
              <a:t> </a:t>
            </a:r>
            <a:endParaRPr lang="en-US" altLang="en-US"/>
          </a:p>
        </p:txBody>
      </p:sp>
      <p:sp>
        <p:nvSpPr>
          <p:cNvPr id="104453" name="Line 5"/>
          <p:cNvSpPr>
            <a:spLocks noChangeShapeType="1"/>
          </p:cNvSpPr>
          <p:nvPr/>
        </p:nvSpPr>
        <p:spPr bwMode="auto">
          <a:xfrm>
            <a:off x="365760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54" name="Line 6"/>
          <p:cNvSpPr>
            <a:spLocks noChangeShapeType="1"/>
          </p:cNvSpPr>
          <p:nvPr/>
        </p:nvSpPr>
        <p:spPr bwMode="auto">
          <a:xfrm>
            <a:off x="466344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55" name="Line 7"/>
          <p:cNvSpPr>
            <a:spLocks noChangeShapeType="1"/>
          </p:cNvSpPr>
          <p:nvPr/>
        </p:nvSpPr>
        <p:spPr bwMode="auto">
          <a:xfrm>
            <a:off x="566928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56" name="Line 8"/>
          <p:cNvSpPr>
            <a:spLocks noChangeShapeType="1"/>
          </p:cNvSpPr>
          <p:nvPr/>
        </p:nvSpPr>
        <p:spPr bwMode="auto">
          <a:xfrm>
            <a:off x="667512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57" name="Line 9"/>
          <p:cNvSpPr>
            <a:spLocks noChangeShapeType="1"/>
          </p:cNvSpPr>
          <p:nvPr/>
        </p:nvSpPr>
        <p:spPr bwMode="auto">
          <a:xfrm>
            <a:off x="768096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58" name="Line 10"/>
          <p:cNvSpPr>
            <a:spLocks noChangeShapeType="1"/>
          </p:cNvSpPr>
          <p:nvPr/>
        </p:nvSpPr>
        <p:spPr bwMode="auto">
          <a:xfrm>
            <a:off x="877824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59" name="Line 11"/>
          <p:cNvSpPr>
            <a:spLocks noChangeShapeType="1"/>
          </p:cNvSpPr>
          <p:nvPr/>
        </p:nvSpPr>
        <p:spPr bwMode="auto">
          <a:xfrm>
            <a:off x="978408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60" name="Line 12"/>
          <p:cNvSpPr>
            <a:spLocks noChangeShapeType="1"/>
          </p:cNvSpPr>
          <p:nvPr/>
        </p:nvSpPr>
        <p:spPr bwMode="auto">
          <a:xfrm>
            <a:off x="1078992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61" name="Line 13"/>
          <p:cNvSpPr>
            <a:spLocks noChangeShapeType="1"/>
          </p:cNvSpPr>
          <p:nvPr/>
        </p:nvSpPr>
        <p:spPr bwMode="auto">
          <a:xfrm>
            <a:off x="11795760" y="24688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4462" name="Text Box 14"/>
          <p:cNvSpPr txBox="1">
            <a:spLocks noChangeArrowheads="1"/>
          </p:cNvSpPr>
          <p:nvPr/>
        </p:nvSpPr>
        <p:spPr bwMode="auto">
          <a:xfrm>
            <a:off x="6126480" y="6675120"/>
            <a:ext cx="603504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dirty="0">
                <a:solidFill>
                  <a:srgbClr val="FF5050"/>
                </a:solidFill>
                <a:latin typeface="Arial" panose="020B0604020202020204" pitchFamily="34" charset="0"/>
              </a:rPr>
              <a:t>Normal P waves with 1 P wave for every QRS</a:t>
            </a:r>
          </a:p>
        </p:txBody>
      </p:sp>
    </p:spTree>
    <p:extLst>
      <p:ext uri="{BB962C8B-B14F-4D97-AF65-F5344CB8AC3E}">
        <p14:creationId xmlns:p14="http://schemas.microsoft.com/office/powerpoint/2010/main" val="9121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dissolve">
                                      <p:cBhvr>
                                        <p:cTn id="7" dur="500"/>
                                        <p:tgtEl>
                                          <p:spTgt spid="10445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454"/>
                                        </p:tgtEl>
                                        <p:attrNameLst>
                                          <p:attrName>style.visibility</p:attrName>
                                        </p:attrNameLst>
                                      </p:cBhvr>
                                      <p:to>
                                        <p:strVal val="visible"/>
                                      </p:to>
                                    </p:set>
                                    <p:animEffect transition="in" filter="dissolve">
                                      <p:cBhvr>
                                        <p:cTn id="11" dur="500"/>
                                        <p:tgtEl>
                                          <p:spTgt spid="1044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4455"/>
                                        </p:tgtEl>
                                        <p:attrNameLst>
                                          <p:attrName>style.visibility</p:attrName>
                                        </p:attrNameLst>
                                      </p:cBhvr>
                                      <p:to>
                                        <p:strVal val="visible"/>
                                      </p:to>
                                    </p:set>
                                    <p:animEffect transition="in" filter="dissolve">
                                      <p:cBhvr>
                                        <p:cTn id="15" dur="500"/>
                                        <p:tgtEl>
                                          <p:spTgt spid="10445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4456"/>
                                        </p:tgtEl>
                                        <p:attrNameLst>
                                          <p:attrName>style.visibility</p:attrName>
                                        </p:attrNameLst>
                                      </p:cBhvr>
                                      <p:to>
                                        <p:strVal val="visible"/>
                                      </p:to>
                                    </p:set>
                                    <p:animEffect transition="in" filter="dissolve">
                                      <p:cBhvr>
                                        <p:cTn id="19" dur="500"/>
                                        <p:tgtEl>
                                          <p:spTgt spid="10445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04457"/>
                                        </p:tgtEl>
                                        <p:attrNameLst>
                                          <p:attrName>style.visibility</p:attrName>
                                        </p:attrNameLst>
                                      </p:cBhvr>
                                      <p:to>
                                        <p:strVal val="visible"/>
                                      </p:to>
                                    </p:set>
                                    <p:animEffect transition="in" filter="dissolve">
                                      <p:cBhvr>
                                        <p:cTn id="23" dur="500"/>
                                        <p:tgtEl>
                                          <p:spTgt spid="10445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04458"/>
                                        </p:tgtEl>
                                        <p:attrNameLst>
                                          <p:attrName>style.visibility</p:attrName>
                                        </p:attrNameLst>
                                      </p:cBhvr>
                                      <p:to>
                                        <p:strVal val="visible"/>
                                      </p:to>
                                    </p:set>
                                    <p:animEffect transition="in" filter="dissolve">
                                      <p:cBhvr>
                                        <p:cTn id="27" dur="500"/>
                                        <p:tgtEl>
                                          <p:spTgt spid="10445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04459"/>
                                        </p:tgtEl>
                                        <p:attrNameLst>
                                          <p:attrName>style.visibility</p:attrName>
                                        </p:attrNameLst>
                                      </p:cBhvr>
                                      <p:to>
                                        <p:strVal val="visible"/>
                                      </p:to>
                                    </p:set>
                                    <p:animEffect transition="in" filter="dissolve">
                                      <p:cBhvr>
                                        <p:cTn id="31" dur="500"/>
                                        <p:tgtEl>
                                          <p:spTgt spid="10445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04460"/>
                                        </p:tgtEl>
                                        <p:attrNameLst>
                                          <p:attrName>style.visibility</p:attrName>
                                        </p:attrNameLst>
                                      </p:cBhvr>
                                      <p:to>
                                        <p:strVal val="visible"/>
                                      </p:to>
                                    </p:set>
                                    <p:animEffect transition="in" filter="dissolve">
                                      <p:cBhvr>
                                        <p:cTn id="35" dur="500"/>
                                        <p:tgtEl>
                                          <p:spTgt spid="10446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104461"/>
                                        </p:tgtEl>
                                        <p:attrNameLst>
                                          <p:attrName>style.visibility</p:attrName>
                                        </p:attrNameLst>
                                      </p:cBhvr>
                                      <p:to>
                                        <p:strVal val="visible"/>
                                      </p:to>
                                    </p:set>
                                    <p:animEffect transition="in" filter="dissolve">
                                      <p:cBhvr>
                                        <p:cTn id="39" dur="500"/>
                                        <p:tgtEl>
                                          <p:spTgt spid="1044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4452">
                                            <p:txEl>
                                              <p:pRg st="2" end="2"/>
                                            </p:txEl>
                                          </p:spTgt>
                                        </p:tgtEl>
                                        <p:attrNameLst>
                                          <p:attrName>style.visibility</p:attrName>
                                        </p:attrNameLst>
                                      </p:cBhvr>
                                      <p:to>
                                        <p:strVal val="visible"/>
                                      </p:to>
                                    </p:set>
                                    <p:animEffect transition="in" filter="dissolve">
                                      <p:cBhvr>
                                        <p:cTn id="44" dur="500"/>
                                        <p:tgtEl>
                                          <p:spTgt spid="104452">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04452">
                                            <p:txEl>
                                              <p:pRg st="3" end="3"/>
                                            </p:txEl>
                                          </p:spTgt>
                                        </p:tgtEl>
                                        <p:attrNameLst>
                                          <p:attrName>style.visibility</p:attrName>
                                        </p:attrNameLst>
                                      </p:cBhvr>
                                      <p:to>
                                        <p:strVal val="visible"/>
                                      </p:to>
                                    </p:set>
                                    <p:animEffect transition="in" filter="dissolve">
                                      <p:cBhvr>
                                        <p:cTn id="49" dur="500"/>
                                        <p:tgtEl>
                                          <p:spTgt spid="104452">
                                            <p:txEl>
                                              <p:pRg st="3" end="3"/>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4452">
                                            <p:txEl>
                                              <p:pRg st="4" end="4"/>
                                            </p:txEl>
                                          </p:spTgt>
                                        </p:tgtEl>
                                        <p:attrNameLst>
                                          <p:attrName>style.visibility</p:attrName>
                                        </p:attrNameLst>
                                      </p:cBhvr>
                                      <p:to>
                                        <p:strVal val="visible"/>
                                      </p:to>
                                    </p:set>
                                    <p:animEffect transition="in" filter="dissolve">
                                      <p:cBhvr>
                                        <p:cTn id="54" dur="500"/>
                                        <p:tgtEl>
                                          <p:spTgt spid="104452">
                                            <p:txEl>
                                              <p:pRg st="4" end="4"/>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04452">
                                            <p:txEl>
                                              <p:pRg st="5" end="5"/>
                                            </p:txEl>
                                          </p:spTgt>
                                        </p:tgtEl>
                                        <p:attrNameLst>
                                          <p:attrName>style.visibility</p:attrName>
                                        </p:attrNameLst>
                                      </p:cBhvr>
                                      <p:to>
                                        <p:strVal val="visible"/>
                                      </p:to>
                                    </p:set>
                                    <p:animEffect transition="in" filter="dissolve">
                                      <p:cBhvr>
                                        <p:cTn id="59" dur="500"/>
                                        <p:tgtEl>
                                          <p:spTgt spid="104452">
                                            <p:txEl>
                                              <p:pRg st="5" end="5"/>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04452">
                                            <p:txEl>
                                              <p:pRg st="6" end="6"/>
                                            </p:txEl>
                                          </p:spTgt>
                                        </p:tgtEl>
                                        <p:attrNameLst>
                                          <p:attrName>style.visibility</p:attrName>
                                        </p:attrNameLst>
                                      </p:cBhvr>
                                      <p:to>
                                        <p:strVal val="visible"/>
                                      </p:to>
                                    </p:set>
                                    <p:animEffect transition="in" filter="dissolve">
                                      <p:cBhvr>
                                        <p:cTn id="64" dur="500"/>
                                        <p:tgtEl>
                                          <p:spTgt spid="104452">
                                            <p:txEl>
                                              <p:pRg st="6" end="6"/>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04462"/>
                                        </p:tgtEl>
                                        <p:attrNameLst>
                                          <p:attrName>style.visibility</p:attrName>
                                        </p:attrNameLst>
                                      </p:cBhvr>
                                      <p:to>
                                        <p:strVal val="visible"/>
                                      </p:to>
                                    </p:set>
                                    <p:animEffect transition="in" filter="dissolve">
                                      <p:cBhvr>
                                        <p:cTn id="69" dur="500"/>
                                        <p:tgtEl>
                                          <p:spTgt spid="104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build="p" autoUpdateAnimBg="0"/>
      <p:bldP spid="104453" grpId="0" animBg="1"/>
      <p:bldP spid="104454" grpId="0" animBg="1"/>
      <p:bldP spid="104455" grpId="0" animBg="1"/>
      <p:bldP spid="104456" grpId="0" animBg="1"/>
      <p:bldP spid="104457" grpId="0" animBg="1"/>
      <p:bldP spid="104458" grpId="0" animBg="1"/>
      <p:bldP spid="104459" grpId="0" animBg="1"/>
      <p:bldP spid="104460" grpId="0" animBg="1"/>
      <p:bldP spid="104461" grpId="0" animBg="1"/>
      <p:bldP spid="104462"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8.21 </a:t>
            </a:r>
          </a:p>
        </p:txBody>
      </p:sp>
      <p:pic>
        <p:nvPicPr>
          <p:cNvPr id="365571" name="Picture 5" descr="PS_8_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208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8.22 </a:t>
            </a:r>
          </a:p>
        </p:txBody>
      </p:sp>
      <p:pic>
        <p:nvPicPr>
          <p:cNvPr id="366595" name="Picture 5" descr="PS_8_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0899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8.23 </a:t>
            </a:r>
          </a:p>
        </p:txBody>
      </p:sp>
      <p:pic>
        <p:nvPicPr>
          <p:cNvPr id="367619" name="Picture 5" descr="PS_8_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1420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8.24 </a:t>
            </a:r>
          </a:p>
        </p:txBody>
      </p:sp>
      <p:pic>
        <p:nvPicPr>
          <p:cNvPr id="368643" name="Picture 5" descr="PS_8_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7410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8.25 </a:t>
            </a:r>
          </a:p>
        </p:txBody>
      </p:sp>
      <p:pic>
        <p:nvPicPr>
          <p:cNvPr id="369667" name="Picture 5" descr="PS_8_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3311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8.26 </a:t>
            </a:r>
          </a:p>
        </p:txBody>
      </p:sp>
      <p:pic>
        <p:nvPicPr>
          <p:cNvPr id="370691" name="Picture 5" descr="PS_8_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7467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8.27 </a:t>
            </a:r>
          </a:p>
        </p:txBody>
      </p:sp>
      <p:pic>
        <p:nvPicPr>
          <p:cNvPr id="371715" name="Picture 5" descr="PS_8_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7826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8.28 </a:t>
            </a:r>
          </a:p>
        </p:txBody>
      </p:sp>
      <p:pic>
        <p:nvPicPr>
          <p:cNvPr id="372739" name="Picture 5" descr="PS_8_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7529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8.29 </a:t>
            </a:r>
          </a:p>
        </p:txBody>
      </p:sp>
      <p:pic>
        <p:nvPicPr>
          <p:cNvPr id="373763" name="Picture 5" descr="PS_8_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6424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8.31 </a:t>
            </a:r>
          </a:p>
        </p:txBody>
      </p:sp>
      <p:pic>
        <p:nvPicPr>
          <p:cNvPr id="375811" name="Picture 5" descr="PS_8_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213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1" name="Picture 2" descr="nsr-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286001"/>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Grp="1" noChangeArrowheads="1"/>
          </p:cNvSpPr>
          <p:nvPr>
            <p:ph type="title"/>
          </p:nvPr>
        </p:nvSpPr>
        <p:spPr/>
        <p:txBody>
          <a:bodyPr/>
          <a:lstStyle/>
          <a:p>
            <a:pPr algn="l"/>
            <a:r>
              <a:rPr lang="en-US" altLang="en-US"/>
              <a:t>Step 4: Determine PR interval</a:t>
            </a:r>
          </a:p>
        </p:txBody>
      </p:sp>
      <p:sp>
        <p:nvSpPr>
          <p:cNvPr id="105476" name="Rectangle 4"/>
          <p:cNvSpPr>
            <a:spLocks noGrp="1" noChangeArrowheads="1"/>
          </p:cNvSpPr>
          <p:nvPr>
            <p:ph idx="1"/>
          </p:nvPr>
        </p:nvSpPr>
        <p:spPr/>
        <p:txBody>
          <a:bodyPr/>
          <a:lstStyle/>
          <a:p>
            <a:endParaRPr lang="en-US" altLang="en-US" dirty="0"/>
          </a:p>
          <a:p>
            <a:endParaRPr lang="en-US" altLang="en-US" dirty="0"/>
          </a:p>
          <a:p>
            <a:r>
              <a:rPr lang="en-US" altLang="en-US" dirty="0"/>
              <a:t>Normal: 0.12 - 0.20 seconds.</a:t>
            </a:r>
          </a:p>
          <a:p>
            <a:pPr>
              <a:buFontTx/>
              <a:buNone/>
            </a:pPr>
            <a:r>
              <a:rPr lang="en-US" altLang="en-US" dirty="0"/>
              <a:t>		        (3 - 5 boxes)</a:t>
            </a:r>
          </a:p>
          <a:p>
            <a:pPr lvl="1"/>
            <a:endParaRPr lang="en-US" altLang="en-US" sz="1920" dirty="0">
              <a:solidFill>
                <a:srgbClr val="FF5050"/>
              </a:solidFill>
              <a:latin typeface="Comic Sans MS" panose="030F0702030302020204" pitchFamily="66" charset="0"/>
            </a:endParaRPr>
          </a:p>
          <a:p>
            <a:pPr>
              <a:buFontTx/>
              <a:buNone/>
            </a:pPr>
            <a:endParaRPr lang="en-US" altLang="en-US" dirty="0"/>
          </a:p>
          <a:p>
            <a:pPr>
              <a:buFontTx/>
              <a:buNone/>
            </a:pPr>
            <a:r>
              <a:rPr lang="en-US" altLang="en-US" dirty="0"/>
              <a:t>Interpretation?</a:t>
            </a:r>
            <a:r>
              <a:rPr lang="en-US" altLang="en-US" dirty="0">
                <a:solidFill>
                  <a:srgbClr val="FF5050"/>
                </a:solidFill>
                <a:latin typeface="Comic Sans MS" panose="030F0702030302020204" pitchFamily="66" charset="0"/>
              </a:rPr>
              <a:t> </a:t>
            </a:r>
            <a:endParaRPr lang="en-US" altLang="en-US" dirty="0"/>
          </a:p>
        </p:txBody>
      </p:sp>
      <p:sp>
        <p:nvSpPr>
          <p:cNvPr id="105477" name="Line 5"/>
          <p:cNvSpPr>
            <a:spLocks noChangeShapeType="1"/>
          </p:cNvSpPr>
          <p:nvPr/>
        </p:nvSpPr>
        <p:spPr bwMode="auto">
          <a:xfrm>
            <a:off x="4572000" y="2651760"/>
            <a:ext cx="0" cy="73152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5478" name="Line 6"/>
          <p:cNvSpPr>
            <a:spLocks noChangeShapeType="1"/>
          </p:cNvSpPr>
          <p:nvPr/>
        </p:nvSpPr>
        <p:spPr bwMode="auto">
          <a:xfrm>
            <a:off x="4572000" y="2834640"/>
            <a:ext cx="274320" cy="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5479" name="Line 7"/>
          <p:cNvSpPr>
            <a:spLocks noChangeShapeType="1"/>
          </p:cNvSpPr>
          <p:nvPr/>
        </p:nvSpPr>
        <p:spPr bwMode="auto">
          <a:xfrm flipV="1">
            <a:off x="4846320" y="2651760"/>
            <a:ext cx="0" cy="73152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5480" name="Text Box 8"/>
          <p:cNvSpPr txBox="1">
            <a:spLocks noChangeArrowheads="1"/>
          </p:cNvSpPr>
          <p:nvPr/>
        </p:nvSpPr>
        <p:spPr bwMode="auto">
          <a:xfrm>
            <a:off x="6126480" y="6858001"/>
            <a:ext cx="32918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0.12 seconds</a:t>
            </a:r>
          </a:p>
        </p:txBody>
      </p:sp>
    </p:spTree>
    <p:extLst>
      <p:ext uri="{BB962C8B-B14F-4D97-AF65-F5344CB8AC3E}">
        <p14:creationId xmlns:p14="http://schemas.microsoft.com/office/powerpoint/2010/main" val="4137263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5477"/>
                                        </p:tgtEl>
                                        <p:attrNameLst>
                                          <p:attrName>style.visibility</p:attrName>
                                        </p:attrNameLst>
                                      </p:cBhvr>
                                      <p:to>
                                        <p:strVal val="visible"/>
                                      </p:to>
                                    </p:set>
                                    <p:animEffect transition="in" filter="dissolve">
                                      <p:cBhvr>
                                        <p:cTn id="7" dur="500"/>
                                        <p:tgtEl>
                                          <p:spTgt spid="1054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5479"/>
                                        </p:tgtEl>
                                        <p:attrNameLst>
                                          <p:attrName>style.visibility</p:attrName>
                                        </p:attrNameLst>
                                      </p:cBhvr>
                                      <p:to>
                                        <p:strVal val="visible"/>
                                      </p:to>
                                    </p:set>
                                    <p:animEffect transition="in" filter="dissolve">
                                      <p:cBhvr>
                                        <p:cTn id="11" dur="500"/>
                                        <p:tgtEl>
                                          <p:spTgt spid="105479"/>
                                        </p:tgtEl>
                                      </p:cBhvr>
                                    </p:animEffect>
                                  </p:childTnLst>
                                </p:cTn>
                              </p:par>
                            </p:childTnLst>
                          </p:cTn>
                        </p:par>
                        <p:par>
                          <p:cTn id="12" fill="hold" nodeType="afterGroup">
                            <p:stCondLst>
                              <p:cond delay="1000"/>
                            </p:stCondLst>
                            <p:childTnLst>
                              <p:par>
                                <p:cTn id="13" presetID="17" presetClass="entr" presetSubtype="8" fill="hold" grpId="0" nodeType="afterEffect">
                                  <p:stCondLst>
                                    <p:cond delay="0"/>
                                  </p:stCondLst>
                                  <p:childTnLst>
                                    <p:set>
                                      <p:cBhvr>
                                        <p:cTn id="14" dur="1" fill="hold">
                                          <p:stCondLst>
                                            <p:cond delay="0"/>
                                          </p:stCondLst>
                                        </p:cTn>
                                        <p:tgtEl>
                                          <p:spTgt spid="105478"/>
                                        </p:tgtEl>
                                        <p:attrNameLst>
                                          <p:attrName>style.visibility</p:attrName>
                                        </p:attrNameLst>
                                      </p:cBhvr>
                                      <p:to>
                                        <p:strVal val="visible"/>
                                      </p:to>
                                    </p:set>
                                    <p:anim calcmode="lin" valueType="num">
                                      <p:cBhvr>
                                        <p:cTn id="15" dur="500" fill="hold"/>
                                        <p:tgtEl>
                                          <p:spTgt spid="105478"/>
                                        </p:tgtEl>
                                        <p:attrNameLst>
                                          <p:attrName>ppt_x</p:attrName>
                                        </p:attrNameLst>
                                      </p:cBhvr>
                                      <p:tavLst>
                                        <p:tav tm="0">
                                          <p:val>
                                            <p:strVal val="#ppt_x-#ppt_w/2"/>
                                          </p:val>
                                        </p:tav>
                                        <p:tav tm="100000">
                                          <p:val>
                                            <p:strVal val="#ppt_x"/>
                                          </p:val>
                                        </p:tav>
                                      </p:tavLst>
                                    </p:anim>
                                    <p:anim calcmode="lin" valueType="num">
                                      <p:cBhvr>
                                        <p:cTn id="16" dur="500" fill="hold"/>
                                        <p:tgtEl>
                                          <p:spTgt spid="105478"/>
                                        </p:tgtEl>
                                        <p:attrNameLst>
                                          <p:attrName>ppt_y</p:attrName>
                                        </p:attrNameLst>
                                      </p:cBhvr>
                                      <p:tavLst>
                                        <p:tav tm="0">
                                          <p:val>
                                            <p:strVal val="#ppt_y"/>
                                          </p:val>
                                        </p:tav>
                                        <p:tav tm="100000">
                                          <p:val>
                                            <p:strVal val="#ppt_y"/>
                                          </p:val>
                                        </p:tav>
                                      </p:tavLst>
                                    </p:anim>
                                    <p:anim calcmode="lin" valueType="num">
                                      <p:cBhvr>
                                        <p:cTn id="17" dur="500" fill="hold"/>
                                        <p:tgtEl>
                                          <p:spTgt spid="105478"/>
                                        </p:tgtEl>
                                        <p:attrNameLst>
                                          <p:attrName>ppt_w</p:attrName>
                                        </p:attrNameLst>
                                      </p:cBhvr>
                                      <p:tavLst>
                                        <p:tav tm="0">
                                          <p:val>
                                            <p:fltVal val="0"/>
                                          </p:val>
                                        </p:tav>
                                        <p:tav tm="100000">
                                          <p:val>
                                            <p:strVal val="#ppt_w"/>
                                          </p:val>
                                        </p:tav>
                                      </p:tavLst>
                                    </p:anim>
                                    <p:anim calcmode="lin" valueType="num">
                                      <p:cBhvr>
                                        <p:cTn id="18" dur="500" fill="hold"/>
                                        <p:tgtEl>
                                          <p:spTgt spid="105478"/>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5476">
                                            <p:txEl>
                                              <p:pRg st="2" end="2"/>
                                            </p:txEl>
                                          </p:spTgt>
                                        </p:tgtEl>
                                        <p:attrNameLst>
                                          <p:attrName>style.visibility</p:attrName>
                                        </p:attrNameLst>
                                      </p:cBhvr>
                                      <p:to>
                                        <p:strVal val="visible"/>
                                      </p:to>
                                    </p:set>
                                    <p:animEffect transition="in" filter="dissolve">
                                      <p:cBhvr>
                                        <p:cTn id="23" dur="500"/>
                                        <p:tgtEl>
                                          <p:spTgt spid="10547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5476">
                                            <p:txEl>
                                              <p:pRg st="3" end="3"/>
                                            </p:txEl>
                                          </p:spTgt>
                                        </p:tgtEl>
                                        <p:attrNameLst>
                                          <p:attrName>style.visibility</p:attrName>
                                        </p:attrNameLst>
                                      </p:cBhvr>
                                      <p:to>
                                        <p:strVal val="visible"/>
                                      </p:to>
                                    </p:set>
                                    <p:animEffect transition="in" filter="dissolve">
                                      <p:cBhvr>
                                        <p:cTn id="28" dur="500"/>
                                        <p:tgtEl>
                                          <p:spTgt spid="10547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5476">
                                            <p:txEl>
                                              <p:pRg st="6" end="6"/>
                                            </p:txEl>
                                          </p:spTgt>
                                        </p:tgtEl>
                                        <p:attrNameLst>
                                          <p:attrName>style.visibility</p:attrName>
                                        </p:attrNameLst>
                                      </p:cBhvr>
                                      <p:to>
                                        <p:strVal val="visible"/>
                                      </p:to>
                                    </p:set>
                                    <p:animEffect transition="in" filter="dissolve">
                                      <p:cBhvr>
                                        <p:cTn id="33" dur="500"/>
                                        <p:tgtEl>
                                          <p:spTgt spid="105476">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5480"/>
                                        </p:tgtEl>
                                        <p:attrNameLst>
                                          <p:attrName>style.visibility</p:attrName>
                                        </p:attrNameLst>
                                      </p:cBhvr>
                                      <p:to>
                                        <p:strVal val="visible"/>
                                      </p:to>
                                    </p:set>
                                    <p:animEffect transition="in" filter="dissolve">
                                      <p:cBhvr>
                                        <p:cTn id="38"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build="p" autoUpdateAnimBg="0"/>
      <p:bldP spid="105477" grpId="0" animBg="1"/>
      <p:bldP spid="105478" grpId="0" animBg="1"/>
      <p:bldP spid="105479" grpId="0" animBg="1"/>
      <p:bldP spid="105480"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8.33</a:t>
            </a:r>
          </a:p>
        </p:txBody>
      </p:sp>
      <p:pic>
        <p:nvPicPr>
          <p:cNvPr id="377859" name="Picture 5" descr="PS_8_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659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9487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8.34 </a:t>
            </a:r>
          </a:p>
        </p:txBody>
      </p:sp>
      <p:pic>
        <p:nvPicPr>
          <p:cNvPr id="378883" name="Picture 5" descr="PS_8_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1301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8.35 </a:t>
            </a:r>
          </a:p>
        </p:txBody>
      </p:sp>
      <p:pic>
        <p:nvPicPr>
          <p:cNvPr id="379907" name="Picture 5" descr="PS_8_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6559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8.36 </a:t>
            </a:r>
          </a:p>
        </p:txBody>
      </p:sp>
      <p:pic>
        <p:nvPicPr>
          <p:cNvPr id="380931" name="Picture 5" descr="PS_8_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8121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8.37 </a:t>
            </a:r>
          </a:p>
        </p:txBody>
      </p:sp>
      <p:pic>
        <p:nvPicPr>
          <p:cNvPr id="381955" name="Picture 5" descr="PS_8_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3112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8.39 </a:t>
            </a:r>
          </a:p>
        </p:txBody>
      </p:sp>
      <p:pic>
        <p:nvPicPr>
          <p:cNvPr id="384003" name="Picture 5" descr="PS_8_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7737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8.40 </a:t>
            </a:r>
          </a:p>
        </p:txBody>
      </p:sp>
      <p:pic>
        <p:nvPicPr>
          <p:cNvPr id="385027" name="Picture 5" descr="PS_8_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6691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8.42 </a:t>
            </a:r>
          </a:p>
        </p:txBody>
      </p:sp>
      <p:pic>
        <p:nvPicPr>
          <p:cNvPr id="387075" name="Picture 5" descr="PS_8_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508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8.43 </a:t>
            </a:r>
          </a:p>
        </p:txBody>
      </p:sp>
      <p:pic>
        <p:nvPicPr>
          <p:cNvPr id="388099" name="Picture 5" descr="PS_8_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8531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8.44 </a:t>
            </a:r>
          </a:p>
        </p:txBody>
      </p:sp>
      <p:pic>
        <p:nvPicPr>
          <p:cNvPr id="389123" name="Picture 5" descr="PS_8_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073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5" name="Picture 2" descr="nsr-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286001"/>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p:cNvSpPr>
            <a:spLocks noGrp="1" noChangeArrowheads="1"/>
          </p:cNvSpPr>
          <p:nvPr>
            <p:ph type="title"/>
          </p:nvPr>
        </p:nvSpPr>
        <p:spPr/>
        <p:txBody>
          <a:bodyPr/>
          <a:lstStyle/>
          <a:p>
            <a:pPr algn="l"/>
            <a:r>
              <a:rPr lang="en-US" altLang="en-US"/>
              <a:t>Step 5: QRS duration</a:t>
            </a:r>
          </a:p>
        </p:txBody>
      </p:sp>
      <p:sp>
        <p:nvSpPr>
          <p:cNvPr id="106500" name="Rectangle 4"/>
          <p:cNvSpPr>
            <a:spLocks noGrp="1" noChangeArrowheads="1"/>
          </p:cNvSpPr>
          <p:nvPr>
            <p:ph idx="1"/>
          </p:nvPr>
        </p:nvSpPr>
        <p:spPr/>
        <p:txBody>
          <a:bodyPr/>
          <a:lstStyle/>
          <a:p>
            <a:endParaRPr lang="en-US" altLang="en-US"/>
          </a:p>
          <a:p>
            <a:endParaRPr lang="en-US" altLang="en-US"/>
          </a:p>
          <a:p>
            <a:r>
              <a:rPr lang="en-US" altLang="en-US"/>
              <a:t>Normal: 0.04 - 0.12 seconds.</a:t>
            </a:r>
          </a:p>
          <a:p>
            <a:pPr>
              <a:buFontTx/>
              <a:buNone/>
            </a:pPr>
            <a:r>
              <a:rPr lang="en-US" altLang="en-US"/>
              <a:t>                 (1 - 3 boxes)</a:t>
            </a:r>
          </a:p>
          <a:p>
            <a:pPr lvl="1"/>
            <a:endParaRPr lang="en-US" altLang="en-US"/>
          </a:p>
          <a:p>
            <a:pPr lvl="1"/>
            <a:endParaRPr lang="en-US" altLang="en-US"/>
          </a:p>
          <a:p>
            <a:pPr lvl="1"/>
            <a:endParaRPr lang="en-US" altLang="en-US" sz="1920">
              <a:solidFill>
                <a:srgbClr val="FF5050"/>
              </a:solidFill>
              <a:latin typeface="Comic Sans MS" panose="030F0702030302020204" pitchFamily="66" charset="0"/>
            </a:endParaRPr>
          </a:p>
          <a:p>
            <a:pPr>
              <a:buFontTx/>
              <a:buNone/>
            </a:pPr>
            <a:r>
              <a:rPr lang="en-US" altLang="en-US"/>
              <a:t>Interpretation?</a:t>
            </a:r>
          </a:p>
        </p:txBody>
      </p:sp>
      <p:sp>
        <p:nvSpPr>
          <p:cNvPr id="106501" name="Line 5"/>
          <p:cNvSpPr>
            <a:spLocks noChangeShapeType="1"/>
          </p:cNvSpPr>
          <p:nvPr/>
        </p:nvSpPr>
        <p:spPr bwMode="auto">
          <a:xfrm flipV="1">
            <a:off x="3749040" y="2377440"/>
            <a:ext cx="0" cy="91440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6502" name="Line 6"/>
          <p:cNvSpPr>
            <a:spLocks noChangeShapeType="1"/>
          </p:cNvSpPr>
          <p:nvPr/>
        </p:nvSpPr>
        <p:spPr bwMode="auto">
          <a:xfrm>
            <a:off x="3749040" y="2468880"/>
            <a:ext cx="182880" cy="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6503" name="Text Box 7"/>
          <p:cNvSpPr txBox="1">
            <a:spLocks noChangeArrowheads="1"/>
          </p:cNvSpPr>
          <p:nvPr/>
        </p:nvSpPr>
        <p:spPr bwMode="auto">
          <a:xfrm>
            <a:off x="6126480" y="6858001"/>
            <a:ext cx="32918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0.08 seconds</a:t>
            </a:r>
          </a:p>
        </p:txBody>
      </p:sp>
    </p:spTree>
    <p:extLst>
      <p:ext uri="{BB962C8B-B14F-4D97-AF65-F5344CB8AC3E}">
        <p14:creationId xmlns:p14="http://schemas.microsoft.com/office/powerpoint/2010/main" val="1414833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dissolve">
                                      <p:cBhvr>
                                        <p:cTn id="7" dur="500"/>
                                        <p:tgtEl>
                                          <p:spTgt spid="106501"/>
                                        </p:tgtEl>
                                      </p:cBhvr>
                                    </p:animEffect>
                                  </p:childTnLst>
                                </p:cTn>
                              </p:par>
                            </p:childTnLst>
                          </p:cTn>
                        </p:par>
                        <p:par>
                          <p:cTn id="8" fill="hold" nodeType="afterGroup">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06502"/>
                                        </p:tgtEl>
                                        <p:attrNameLst>
                                          <p:attrName>style.visibility</p:attrName>
                                        </p:attrNameLst>
                                      </p:cBhvr>
                                      <p:to>
                                        <p:strVal val="visible"/>
                                      </p:to>
                                    </p:set>
                                    <p:anim calcmode="lin" valueType="num">
                                      <p:cBhvr>
                                        <p:cTn id="11" dur="500" fill="hold"/>
                                        <p:tgtEl>
                                          <p:spTgt spid="106502"/>
                                        </p:tgtEl>
                                        <p:attrNameLst>
                                          <p:attrName>ppt_x</p:attrName>
                                        </p:attrNameLst>
                                      </p:cBhvr>
                                      <p:tavLst>
                                        <p:tav tm="0">
                                          <p:val>
                                            <p:strVal val="#ppt_x-#ppt_w/2"/>
                                          </p:val>
                                        </p:tav>
                                        <p:tav tm="100000">
                                          <p:val>
                                            <p:strVal val="#ppt_x"/>
                                          </p:val>
                                        </p:tav>
                                      </p:tavLst>
                                    </p:anim>
                                    <p:anim calcmode="lin" valueType="num">
                                      <p:cBhvr>
                                        <p:cTn id="12" dur="500" fill="hold"/>
                                        <p:tgtEl>
                                          <p:spTgt spid="106502"/>
                                        </p:tgtEl>
                                        <p:attrNameLst>
                                          <p:attrName>ppt_y</p:attrName>
                                        </p:attrNameLst>
                                      </p:cBhvr>
                                      <p:tavLst>
                                        <p:tav tm="0">
                                          <p:val>
                                            <p:strVal val="#ppt_y"/>
                                          </p:val>
                                        </p:tav>
                                        <p:tav tm="100000">
                                          <p:val>
                                            <p:strVal val="#ppt_y"/>
                                          </p:val>
                                        </p:tav>
                                      </p:tavLst>
                                    </p:anim>
                                    <p:anim calcmode="lin" valueType="num">
                                      <p:cBhvr>
                                        <p:cTn id="13" dur="500" fill="hold"/>
                                        <p:tgtEl>
                                          <p:spTgt spid="106502"/>
                                        </p:tgtEl>
                                        <p:attrNameLst>
                                          <p:attrName>ppt_w</p:attrName>
                                        </p:attrNameLst>
                                      </p:cBhvr>
                                      <p:tavLst>
                                        <p:tav tm="0">
                                          <p:val>
                                            <p:fltVal val="0"/>
                                          </p:val>
                                        </p:tav>
                                        <p:tav tm="100000">
                                          <p:val>
                                            <p:strVal val="#ppt_w"/>
                                          </p:val>
                                        </p:tav>
                                      </p:tavLst>
                                    </p:anim>
                                    <p:anim calcmode="lin" valueType="num">
                                      <p:cBhvr>
                                        <p:cTn id="14" dur="500" fill="hold"/>
                                        <p:tgtEl>
                                          <p:spTgt spid="106502"/>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6500">
                                            <p:txEl>
                                              <p:pRg st="2" end="2"/>
                                            </p:txEl>
                                          </p:spTgt>
                                        </p:tgtEl>
                                        <p:attrNameLst>
                                          <p:attrName>style.visibility</p:attrName>
                                        </p:attrNameLst>
                                      </p:cBhvr>
                                      <p:to>
                                        <p:strVal val="visible"/>
                                      </p:to>
                                    </p:set>
                                    <p:animEffect transition="in" filter="dissolve">
                                      <p:cBhvr>
                                        <p:cTn id="19" dur="500"/>
                                        <p:tgtEl>
                                          <p:spTgt spid="106500">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6500">
                                            <p:txEl>
                                              <p:pRg st="3" end="3"/>
                                            </p:txEl>
                                          </p:spTgt>
                                        </p:tgtEl>
                                        <p:attrNameLst>
                                          <p:attrName>style.visibility</p:attrName>
                                        </p:attrNameLst>
                                      </p:cBhvr>
                                      <p:to>
                                        <p:strVal val="visible"/>
                                      </p:to>
                                    </p:set>
                                    <p:animEffect transition="in" filter="dissolve">
                                      <p:cBhvr>
                                        <p:cTn id="24" dur="500"/>
                                        <p:tgtEl>
                                          <p:spTgt spid="106500">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6500">
                                            <p:txEl>
                                              <p:pRg st="7" end="7"/>
                                            </p:txEl>
                                          </p:spTgt>
                                        </p:tgtEl>
                                        <p:attrNameLst>
                                          <p:attrName>style.visibility</p:attrName>
                                        </p:attrNameLst>
                                      </p:cBhvr>
                                      <p:to>
                                        <p:strVal val="visible"/>
                                      </p:to>
                                    </p:set>
                                    <p:animEffect transition="in" filter="dissolve">
                                      <p:cBhvr>
                                        <p:cTn id="29" dur="500"/>
                                        <p:tgtEl>
                                          <p:spTgt spid="106500">
                                            <p:txEl>
                                              <p:pRg st="7" end="7"/>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06503"/>
                                        </p:tgtEl>
                                        <p:attrNameLst>
                                          <p:attrName>style.visibility</p:attrName>
                                        </p:attrNameLst>
                                      </p:cBhvr>
                                      <p:to>
                                        <p:strVal val="visible"/>
                                      </p:to>
                                    </p:set>
                                    <p:animEffect transition="in" filter="dissolve">
                                      <p:cBhvr>
                                        <p:cTn id="34"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autoUpdateAnimBg="0"/>
      <p:bldP spid="106501" grpId="0" animBg="1"/>
      <p:bldP spid="106502" grpId="0" animBg="1"/>
      <p:bldP spid="106503"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8.45 </a:t>
            </a:r>
          </a:p>
        </p:txBody>
      </p:sp>
      <p:pic>
        <p:nvPicPr>
          <p:cNvPr id="390147" name="Picture 5" descr="PS_8_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0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5902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8.46 </a:t>
            </a:r>
          </a:p>
        </p:txBody>
      </p:sp>
      <p:pic>
        <p:nvPicPr>
          <p:cNvPr id="391171" name="Picture 5" descr="PS_8_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471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8.47 </a:t>
            </a:r>
          </a:p>
        </p:txBody>
      </p:sp>
      <p:pic>
        <p:nvPicPr>
          <p:cNvPr id="392195" name="Picture 5" descr="PS_8_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5811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8.48 </a:t>
            </a:r>
          </a:p>
        </p:txBody>
      </p:sp>
      <p:pic>
        <p:nvPicPr>
          <p:cNvPr id="393219" name="Picture 5" descr="PS_8_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0982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8.49 </a:t>
            </a:r>
          </a:p>
        </p:txBody>
      </p:sp>
      <p:pic>
        <p:nvPicPr>
          <p:cNvPr id="394243" name="Picture 5" descr="PS_8_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3184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8.50 </a:t>
            </a:r>
          </a:p>
        </p:txBody>
      </p:sp>
      <p:pic>
        <p:nvPicPr>
          <p:cNvPr id="395267" name="Picture 5" descr="PS_8_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0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3317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8.51 </a:t>
            </a:r>
          </a:p>
        </p:txBody>
      </p:sp>
      <p:pic>
        <p:nvPicPr>
          <p:cNvPr id="396291" name="Picture 5" descr="PS_8_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0094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8.52 </a:t>
            </a:r>
          </a:p>
        </p:txBody>
      </p:sp>
      <p:pic>
        <p:nvPicPr>
          <p:cNvPr id="397315" name="Picture 5" descr="PS_8_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284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8.53 </a:t>
            </a:r>
          </a:p>
        </p:txBody>
      </p:sp>
      <p:pic>
        <p:nvPicPr>
          <p:cNvPr id="398339" name="Picture 5" descr="PS_8_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5648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8.55 </a:t>
            </a:r>
          </a:p>
        </p:txBody>
      </p:sp>
      <p:pic>
        <p:nvPicPr>
          <p:cNvPr id="400387" name="Picture 5" descr="PS_8_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050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altLang="en-US"/>
              <a:t>Rhythm Summary</a:t>
            </a:r>
          </a:p>
        </p:txBody>
      </p:sp>
      <p:sp>
        <p:nvSpPr>
          <p:cNvPr id="107523" name="Rectangle 3"/>
          <p:cNvSpPr>
            <a:spLocks noGrp="1" noChangeArrowheads="1"/>
          </p:cNvSpPr>
          <p:nvPr>
            <p:ph idx="1"/>
          </p:nvPr>
        </p:nvSpPr>
        <p:spPr/>
        <p:txBody>
          <a:bodyPr>
            <a:normAutofit lnSpcReduction="10000"/>
          </a:bodyPr>
          <a:lstStyle/>
          <a:p>
            <a:endParaRPr lang="en-US" altLang="en-US" sz="3360"/>
          </a:p>
          <a:p>
            <a:endParaRPr lang="en-US" altLang="en-US" sz="3360"/>
          </a:p>
          <a:p>
            <a:r>
              <a:rPr lang="en-US" altLang="en-US" sz="3360"/>
              <a:t>Rate				90-95 bpm	</a:t>
            </a:r>
          </a:p>
          <a:p>
            <a:r>
              <a:rPr lang="en-US" altLang="en-US" sz="3360"/>
              <a:t>Regularity			regular</a:t>
            </a:r>
          </a:p>
          <a:p>
            <a:r>
              <a:rPr lang="en-US" altLang="en-US" sz="3360"/>
              <a:t>P waves				normal</a:t>
            </a:r>
          </a:p>
          <a:p>
            <a:r>
              <a:rPr lang="en-US" altLang="en-US" sz="3360"/>
              <a:t>PR interval			0.12 s</a:t>
            </a:r>
          </a:p>
          <a:p>
            <a:r>
              <a:rPr lang="en-US" altLang="en-US" sz="3360"/>
              <a:t>QRS duration			0.08 s</a:t>
            </a:r>
          </a:p>
          <a:p>
            <a:pPr>
              <a:buFontTx/>
              <a:buNone/>
            </a:pPr>
            <a:r>
              <a:rPr lang="en-US" altLang="en-US" sz="3360"/>
              <a:t>Interpretation?</a:t>
            </a:r>
          </a:p>
        </p:txBody>
      </p:sp>
      <p:sp>
        <p:nvSpPr>
          <p:cNvPr id="107524" name="Text Box 4"/>
          <p:cNvSpPr txBox="1">
            <a:spLocks noChangeArrowheads="1"/>
          </p:cNvSpPr>
          <p:nvPr/>
        </p:nvSpPr>
        <p:spPr bwMode="auto">
          <a:xfrm>
            <a:off x="6126480" y="6766561"/>
            <a:ext cx="5760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Normal Sinus Rhythm</a:t>
            </a:r>
          </a:p>
        </p:txBody>
      </p:sp>
      <p:pic>
        <p:nvPicPr>
          <p:cNvPr id="14342" name="Picture 5" descr="nsr-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698" y="1822763"/>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701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2" end="2"/>
                                            </p:txEl>
                                          </p:spTgt>
                                        </p:tgtEl>
                                        <p:attrNameLst>
                                          <p:attrName>style.visibility</p:attrName>
                                        </p:attrNameLst>
                                      </p:cBhvr>
                                      <p:to>
                                        <p:strVal val="visible"/>
                                      </p:to>
                                    </p:set>
                                    <p:anim calcmode="lin" valueType="num">
                                      <p:cBhvr additive="base">
                                        <p:cTn id="7"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3">
                                            <p:txEl>
                                              <p:pRg st="3" end="3"/>
                                            </p:txEl>
                                          </p:spTgt>
                                        </p:tgtEl>
                                        <p:attrNameLst>
                                          <p:attrName>style.visibility</p:attrName>
                                        </p:attrNameLst>
                                      </p:cBhvr>
                                      <p:to>
                                        <p:strVal val="visible"/>
                                      </p:to>
                                    </p:set>
                                    <p:anim calcmode="lin" valueType="num">
                                      <p:cBhvr additive="base">
                                        <p:cTn id="13"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23">
                                            <p:txEl>
                                              <p:pRg st="4" end="4"/>
                                            </p:txEl>
                                          </p:spTgt>
                                        </p:tgtEl>
                                        <p:attrNameLst>
                                          <p:attrName>style.visibility</p:attrName>
                                        </p:attrNameLst>
                                      </p:cBhvr>
                                      <p:to>
                                        <p:strVal val="visible"/>
                                      </p:to>
                                    </p:set>
                                    <p:anim calcmode="lin" valueType="num">
                                      <p:cBhvr additive="base">
                                        <p:cTn id="19"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7523">
                                            <p:txEl>
                                              <p:pRg st="5" end="5"/>
                                            </p:txEl>
                                          </p:spTgt>
                                        </p:tgtEl>
                                        <p:attrNameLst>
                                          <p:attrName>style.visibility</p:attrName>
                                        </p:attrNameLst>
                                      </p:cBhvr>
                                      <p:to>
                                        <p:strVal val="visible"/>
                                      </p:to>
                                    </p:set>
                                    <p:anim calcmode="lin" valueType="num">
                                      <p:cBhvr additive="base">
                                        <p:cTn id="25"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7523">
                                            <p:txEl>
                                              <p:pRg st="6" end="6"/>
                                            </p:txEl>
                                          </p:spTgt>
                                        </p:tgtEl>
                                        <p:attrNameLst>
                                          <p:attrName>style.visibility</p:attrName>
                                        </p:attrNameLst>
                                      </p:cBhvr>
                                      <p:to>
                                        <p:strVal val="visible"/>
                                      </p:to>
                                    </p:set>
                                    <p:anim calcmode="lin" valueType="num">
                                      <p:cBhvr additive="base">
                                        <p:cTn id="31"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7523">
                                            <p:txEl>
                                              <p:pRg st="7" end="7"/>
                                            </p:txEl>
                                          </p:spTgt>
                                        </p:tgtEl>
                                        <p:attrNameLst>
                                          <p:attrName>style.visibility</p:attrName>
                                        </p:attrNameLst>
                                      </p:cBhvr>
                                      <p:to>
                                        <p:strVal val="visible"/>
                                      </p:to>
                                    </p:set>
                                    <p:anim calcmode="lin" valueType="num">
                                      <p:cBhvr additive="base">
                                        <p:cTn id="37"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7524"/>
                                        </p:tgtEl>
                                        <p:attrNameLst>
                                          <p:attrName>style.visibility</p:attrName>
                                        </p:attrNameLst>
                                      </p:cBhvr>
                                      <p:to>
                                        <p:strVal val="visible"/>
                                      </p:to>
                                    </p:set>
                                    <p:animEffect transition="in" filter="dissolve">
                                      <p:cBhvr>
                                        <p:cTn id="43"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P spid="107524"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8.57 </a:t>
            </a:r>
          </a:p>
        </p:txBody>
      </p:sp>
      <p:pic>
        <p:nvPicPr>
          <p:cNvPr id="402435" name="Picture 5" descr="PS_8_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3548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8.60 </a:t>
            </a:r>
          </a:p>
        </p:txBody>
      </p:sp>
      <p:pic>
        <p:nvPicPr>
          <p:cNvPr id="405507" name="Picture 5" descr="PS_8_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1189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8.62 </a:t>
            </a:r>
          </a:p>
        </p:txBody>
      </p:sp>
      <p:pic>
        <p:nvPicPr>
          <p:cNvPr id="407555" name="Picture 5" descr="PS_8_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4140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8.63 </a:t>
            </a:r>
          </a:p>
        </p:txBody>
      </p:sp>
      <p:pic>
        <p:nvPicPr>
          <p:cNvPr id="408579" name="Picture 5" descr="PS_8_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7333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8.66 </a:t>
            </a:r>
          </a:p>
        </p:txBody>
      </p:sp>
      <p:pic>
        <p:nvPicPr>
          <p:cNvPr id="411651" name="Picture 5" descr="PS_8_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7955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8.67 </a:t>
            </a:r>
          </a:p>
        </p:txBody>
      </p:sp>
      <p:pic>
        <p:nvPicPr>
          <p:cNvPr id="412675" name="Picture 5" descr="PS_8_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0309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8.68 </a:t>
            </a:r>
          </a:p>
        </p:txBody>
      </p:sp>
      <p:pic>
        <p:nvPicPr>
          <p:cNvPr id="413699" name="Picture 5" descr="PS_8_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4776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8.69 </a:t>
            </a:r>
          </a:p>
        </p:txBody>
      </p:sp>
      <p:pic>
        <p:nvPicPr>
          <p:cNvPr id="414723" name="Picture 5" descr="PS_8_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4380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8.72 </a:t>
            </a:r>
          </a:p>
        </p:txBody>
      </p:sp>
      <p:pic>
        <p:nvPicPr>
          <p:cNvPr id="417795" name="Picture 5" descr="PS_8_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58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ext Box 4"/>
          <p:cNvSpPr txBox="1">
            <a:spLocks noChangeArrowheads="1"/>
          </p:cNvSpPr>
          <p:nvPr/>
        </p:nvSpPr>
        <p:spPr bwMode="auto">
          <a:xfrm>
            <a:off x="3198496" y="1754506"/>
            <a:ext cx="824864"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160"/>
              <a:t>8.73 </a:t>
            </a:r>
          </a:p>
        </p:txBody>
      </p:sp>
      <p:pic>
        <p:nvPicPr>
          <p:cNvPr id="418819" name="Picture 5" descr="PS_8_7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842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1026"/>
          <p:cNvSpPr>
            <a:spLocks noGrp="1" noChangeArrowheads="1"/>
          </p:cNvSpPr>
          <p:nvPr>
            <p:ph type="title"/>
          </p:nvPr>
        </p:nvSpPr>
        <p:spPr/>
        <p:txBody>
          <a:bodyPr/>
          <a:lstStyle/>
          <a:p>
            <a:r>
              <a:rPr lang="en-US" altLang="en-US"/>
              <a:t>Learning Modules</a:t>
            </a:r>
          </a:p>
        </p:txBody>
      </p:sp>
      <p:sp>
        <p:nvSpPr>
          <p:cNvPr id="47107" name="Rectangle 1027"/>
          <p:cNvSpPr>
            <a:spLocks noGrp="1" noChangeArrowheads="1"/>
          </p:cNvSpPr>
          <p:nvPr>
            <p:ph idx="1"/>
          </p:nvPr>
        </p:nvSpPr>
        <p:spPr/>
        <p:txBody>
          <a:bodyPr/>
          <a:lstStyle/>
          <a:p>
            <a:r>
              <a:rPr lang="en-US" altLang="en-US" sz="4320" dirty="0"/>
              <a:t>ECG Basics</a:t>
            </a:r>
          </a:p>
          <a:p>
            <a:r>
              <a:rPr lang="en-US" altLang="en-US" sz="4320" dirty="0"/>
              <a:t>How to Analyze a Rhythm</a:t>
            </a:r>
          </a:p>
          <a:p>
            <a:r>
              <a:rPr lang="en-US" altLang="en-US" sz="4320" dirty="0">
                <a:solidFill>
                  <a:srgbClr val="FF5050"/>
                </a:solidFill>
              </a:rPr>
              <a:t>Normal Sinus Rhythm</a:t>
            </a:r>
            <a:endParaRPr lang="en-US" altLang="en-US" sz="4320" dirty="0"/>
          </a:p>
          <a:p>
            <a:r>
              <a:rPr lang="en-US" altLang="en-US" sz="4320" dirty="0"/>
              <a:t>Heart Arrhythmias</a:t>
            </a:r>
          </a:p>
        </p:txBody>
      </p:sp>
    </p:spTree>
    <p:extLst>
      <p:ext uri="{BB962C8B-B14F-4D97-AF65-F5344CB8AC3E}">
        <p14:creationId xmlns:p14="http://schemas.microsoft.com/office/powerpoint/2010/main" val="208791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149D47"/>
        </a:solidFill>
        <a:effectLst/>
      </p:bgPr>
    </p:bg>
    <p:spTree>
      <p:nvGrpSpPr>
        <p:cNvPr id="1" name=""/>
        <p:cNvGrpSpPr/>
        <p:nvPr/>
      </p:nvGrpSpPr>
      <p:grpSpPr>
        <a:xfrm>
          <a:off x="0" y="0"/>
          <a:ext cx="0" cy="0"/>
          <a:chOff x="0" y="0"/>
          <a:chExt cx="0" cy="0"/>
        </a:xfrm>
      </p:grpSpPr>
      <p:grpSp>
        <p:nvGrpSpPr>
          <p:cNvPr id="9218" name="Group 14"/>
          <p:cNvGrpSpPr>
            <a:grpSpLocks/>
          </p:cNvGrpSpPr>
          <p:nvPr/>
        </p:nvGrpSpPr>
        <p:grpSpPr bwMode="auto">
          <a:xfrm>
            <a:off x="2122488" y="3729038"/>
            <a:ext cx="10480675" cy="1408112"/>
            <a:chOff x="731520" y="3374695"/>
            <a:chExt cx="13395426" cy="2092554"/>
          </a:xfrm>
        </p:grpSpPr>
        <p:sp>
          <p:nvSpPr>
            <p:cNvPr id="16" name="Rectangle 15"/>
            <p:cNvSpPr/>
            <p:nvPr/>
          </p:nvSpPr>
          <p:spPr>
            <a:xfrm>
              <a:off x="1070362" y="3374695"/>
              <a:ext cx="13056584" cy="2092554"/>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53110" eaLnBrk="1" fontAlgn="auto" hangingPunct="1">
                <a:spcBef>
                  <a:spcPts val="0"/>
                </a:spcBef>
                <a:spcAft>
                  <a:spcPts val="0"/>
                </a:spcAft>
                <a:defRPr/>
              </a:pPr>
              <a:endParaRPr lang="en-US"/>
            </a:p>
          </p:txBody>
        </p:sp>
        <p:sp>
          <p:nvSpPr>
            <p:cNvPr id="17" name="Rectangle 16"/>
            <p:cNvSpPr/>
            <p:nvPr/>
          </p:nvSpPr>
          <p:spPr>
            <a:xfrm>
              <a:off x="731520" y="3374695"/>
              <a:ext cx="13056583" cy="2092554"/>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53110" eaLnBrk="1" fontAlgn="auto" hangingPunct="1">
                <a:spcBef>
                  <a:spcPts val="0"/>
                </a:spcBef>
                <a:spcAft>
                  <a:spcPts val="0"/>
                </a:spcAft>
                <a:defRPr/>
              </a:pPr>
              <a:endParaRPr lang="en-US"/>
            </a:p>
          </p:txBody>
        </p:sp>
      </p:grpSp>
      <p:sp>
        <p:nvSpPr>
          <p:cNvPr id="9219" name="Title 1"/>
          <p:cNvSpPr txBox="1">
            <a:spLocks/>
          </p:cNvSpPr>
          <p:nvPr/>
        </p:nvSpPr>
        <p:spPr bwMode="auto">
          <a:xfrm>
            <a:off x="1665288" y="3656013"/>
            <a:ext cx="113490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nchor="ct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652463" fontAlgn="base">
              <a:spcBef>
                <a:spcPct val="0"/>
              </a:spcBef>
              <a:spcAft>
                <a:spcPct val="0"/>
              </a:spcAft>
              <a:defRPr sz="2600">
                <a:solidFill>
                  <a:schemeClr val="tx1"/>
                </a:solidFill>
                <a:latin typeface="Calibri" panose="020F0502020204030204" pitchFamily="34" charset="0"/>
              </a:defRPr>
            </a:lvl6pPr>
            <a:lvl7pPr marL="2971800" indent="-228600" defTabSz="652463" fontAlgn="base">
              <a:spcBef>
                <a:spcPct val="0"/>
              </a:spcBef>
              <a:spcAft>
                <a:spcPct val="0"/>
              </a:spcAft>
              <a:defRPr sz="2600">
                <a:solidFill>
                  <a:schemeClr val="tx1"/>
                </a:solidFill>
                <a:latin typeface="Calibri" panose="020F0502020204030204" pitchFamily="34" charset="0"/>
              </a:defRPr>
            </a:lvl7pPr>
            <a:lvl8pPr marL="3429000" indent="-228600" defTabSz="652463" fontAlgn="base">
              <a:spcBef>
                <a:spcPct val="0"/>
              </a:spcBef>
              <a:spcAft>
                <a:spcPct val="0"/>
              </a:spcAft>
              <a:defRPr sz="2600">
                <a:solidFill>
                  <a:schemeClr val="tx1"/>
                </a:solidFill>
                <a:latin typeface="Calibri" panose="020F0502020204030204" pitchFamily="34" charset="0"/>
              </a:defRPr>
            </a:lvl8pPr>
            <a:lvl9pPr marL="3886200" indent="-228600" defTabSz="652463" fontAlgn="base">
              <a:spcBef>
                <a:spcPct val="0"/>
              </a:spcBef>
              <a:spcAft>
                <a:spcPct val="0"/>
              </a:spcAft>
              <a:defRPr sz="2600">
                <a:solidFill>
                  <a:schemeClr val="tx1"/>
                </a:solidFill>
                <a:latin typeface="Calibri" panose="020F0502020204030204" pitchFamily="34" charset="0"/>
              </a:defRPr>
            </a:lvl9pPr>
          </a:lstStyle>
          <a:p>
            <a:pPr algn="ctr" eaLnBrk="1" hangingPunct="1"/>
            <a:r>
              <a:rPr lang="en-US" altLang="en-US" sz="7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Questions.</a:t>
            </a:r>
          </a:p>
        </p:txBody>
      </p:sp>
      <p:pic>
        <p:nvPicPr>
          <p:cNvPr id="922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4630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4630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peace-ppt-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1012" y="2084387"/>
            <a:ext cx="67183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57387" y="4529138"/>
            <a:ext cx="10715625" cy="3693319"/>
          </a:xfrm>
          <a:prstGeom prst="rect">
            <a:avLst/>
          </a:prstGeom>
          <a:noFill/>
        </p:spPr>
        <p:txBody>
          <a:bodyPr wrap="square" rtlCol="0">
            <a:spAutoFit/>
          </a:bodyPr>
          <a:lstStyle/>
          <a:p>
            <a:r>
              <a:rPr lang="en-US" dirty="0"/>
              <a:t>Jim Cole, LP, MA, NRP, FP-C, CEMSO, CMTE</a:t>
            </a:r>
          </a:p>
          <a:p>
            <a:r>
              <a:rPr lang="en-US" dirty="0"/>
              <a:t>EMS and Emergency Management Coordinator</a:t>
            </a:r>
          </a:p>
          <a:p>
            <a:r>
              <a:rPr lang="en-US" dirty="0"/>
              <a:t>PeaceHealth Oregon Network</a:t>
            </a:r>
          </a:p>
          <a:p>
            <a:endParaRPr lang="en-US" dirty="0"/>
          </a:p>
          <a:p>
            <a:r>
              <a:rPr lang="en-US" dirty="0"/>
              <a:t>jcole3@peacehealth.org</a:t>
            </a:r>
          </a:p>
          <a:p>
            <a:r>
              <a:rPr lang="en-US" dirty="0"/>
              <a:t>541-222-1794</a:t>
            </a:r>
          </a:p>
          <a:p>
            <a:endParaRPr lang="en-US" dirty="0"/>
          </a:p>
          <a:p>
            <a:r>
              <a:rPr lang="en-US" dirty="0"/>
              <a:t>www.peacehealth.org/ems</a:t>
            </a:r>
          </a:p>
          <a:p>
            <a:endParaRPr lang="en-US" dirty="0"/>
          </a:p>
        </p:txBody>
      </p:sp>
    </p:spTree>
    <p:extLst>
      <p:ext uri="{BB962C8B-B14F-4D97-AF65-F5344CB8AC3E}">
        <p14:creationId xmlns:p14="http://schemas.microsoft.com/office/powerpoint/2010/main" val="3734741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a:t>Normal Sinus Rhythm (NSR)</a:t>
            </a:r>
          </a:p>
        </p:txBody>
      </p:sp>
      <p:sp>
        <p:nvSpPr>
          <p:cNvPr id="112643" name="Rectangle 3"/>
          <p:cNvSpPr>
            <a:spLocks noGrp="1" noChangeArrowheads="1"/>
          </p:cNvSpPr>
          <p:nvPr>
            <p:ph idx="1"/>
          </p:nvPr>
        </p:nvSpPr>
        <p:spPr/>
        <p:txBody>
          <a:bodyPr/>
          <a:lstStyle/>
          <a:p>
            <a:endParaRPr lang="en-US" altLang="en-US" dirty="0"/>
          </a:p>
          <a:p>
            <a:r>
              <a:rPr lang="en-US" altLang="en-US" dirty="0">
                <a:solidFill>
                  <a:srgbClr val="FF5050"/>
                </a:solidFill>
              </a:rPr>
              <a:t>Etiology:</a:t>
            </a:r>
            <a:r>
              <a:rPr lang="en-US" altLang="en-US" dirty="0"/>
              <a:t> the electrical impulse is formed in the SA node and conducted normally.</a:t>
            </a:r>
          </a:p>
          <a:p>
            <a:endParaRPr lang="en-US" altLang="en-US" sz="1440" dirty="0"/>
          </a:p>
          <a:p>
            <a:r>
              <a:rPr lang="en-US" altLang="en-US" dirty="0"/>
              <a:t>This is the normal rhythm of the heart; other rhythms that do not conduct via the typical pathway are called arrhythmias.</a:t>
            </a:r>
          </a:p>
        </p:txBody>
      </p:sp>
      <p:pic>
        <p:nvPicPr>
          <p:cNvPr id="6149" name="Picture 4" descr="nsr2-m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0"/>
            <a:ext cx="9326880"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961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43">
                                            <p:txEl>
                                              <p:pRg st="1" end="1"/>
                                            </p:txEl>
                                          </p:spTgt>
                                        </p:tgtEl>
                                        <p:attrNameLst>
                                          <p:attrName>style.visibility</p:attrName>
                                        </p:attrNameLst>
                                      </p:cBhvr>
                                      <p:to>
                                        <p:strVal val="visible"/>
                                      </p:to>
                                    </p:set>
                                    <p:animEffect transition="in" filter="dissolve">
                                      <p:cBhvr>
                                        <p:cTn id="7" dur="500"/>
                                        <p:tgtEl>
                                          <p:spTgt spid="1126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43">
                                            <p:txEl>
                                              <p:pRg st="3" end="3"/>
                                            </p:txEl>
                                          </p:spTgt>
                                        </p:tgtEl>
                                        <p:attrNameLst>
                                          <p:attrName>style.visibility</p:attrName>
                                        </p:attrNameLst>
                                      </p:cBhvr>
                                      <p:to>
                                        <p:strVal val="visible"/>
                                      </p:to>
                                    </p:set>
                                    <p:animEffect transition="in" filter="dissolve">
                                      <p:cBhvr>
                                        <p:cTn id="12" dur="500"/>
                                        <p:tgtEl>
                                          <p:spTgt spid="1126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926080" y="457200"/>
            <a:ext cx="9326880" cy="914400"/>
          </a:xfrm>
        </p:spPr>
        <p:txBody>
          <a:bodyPr/>
          <a:lstStyle/>
          <a:p>
            <a:r>
              <a:rPr lang="en-US" altLang="en-US"/>
              <a:t>NSR Parameters</a:t>
            </a:r>
          </a:p>
        </p:txBody>
      </p:sp>
      <p:sp>
        <p:nvSpPr>
          <p:cNvPr id="113667" name="Rectangle 3"/>
          <p:cNvSpPr>
            <a:spLocks noGrp="1" noChangeArrowheads="1"/>
          </p:cNvSpPr>
          <p:nvPr>
            <p:ph idx="1"/>
          </p:nvPr>
        </p:nvSpPr>
        <p:spPr>
          <a:xfrm>
            <a:off x="2651760" y="2651760"/>
            <a:ext cx="9326880" cy="4937760"/>
          </a:xfrm>
        </p:spPr>
        <p:txBody>
          <a:bodyPr/>
          <a:lstStyle/>
          <a:p>
            <a:r>
              <a:rPr lang="en-US" altLang="en-US" dirty="0"/>
              <a:t>Rate				</a:t>
            </a:r>
            <a:r>
              <a:rPr lang="en-US" altLang="en-US" dirty="0">
                <a:solidFill>
                  <a:srgbClr val="FF5050"/>
                </a:solidFill>
              </a:rPr>
              <a:t>60 - 100 bpm</a:t>
            </a:r>
            <a:r>
              <a:rPr lang="en-US" altLang="en-US" dirty="0"/>
              <a:t>	</a:t>
            </a:r>
          </a:p>
          <a:p>
            <a:r>
              <a:rPr lang="en-US" altLang="en-US" dirty="0"/>
              <a:t>Regularity			</a:t>
            </a:r>
            <a:r>
              <a:rPr lang="en-US" altLang="en-US" dirty="0">
                <a:solidFill>
                  <a:srgbClr val="FF5050"/>
                </a:solidFill>
              </a:rPr>
              <a:t>regular</a:t>
            </a:r>
            <a:endParaRPr lang="en-US" altLang="en-US" dirty="0"/>
          </a:p>
          <a:p>
            <a:r>
              <a:rPr lang="en-US" altLang="en-US" dirty="0"/>
              <a:t>P waves			</a:t>
            </a:r>
            <a:r>
              <a:rPr lang="en-US" altLang="en-US" dirty="0">
                <a:solidFill>
                  <a:srgbClr val="FF5050"/>
                </a:solidFill>
              </a:rPr>
              <a:t>normal</a:t>
            </a:r>
            <a:endParaRPr lang="en-US" altLang="en-US" dirty="0"/>
          </a:p>
          <a:p>
            <a:r>
              <a:rPr lang="en-US" altLang="en-US" dirty="0"/>
              <a:t>PR interval			</a:t>
            </a:r>
            <a:r>
              <a:rPr lang="en-US" altLang="en-US" dirty="0">
                <a:solidFill>
                  <a:srgbClr val="FF5050"/>
                </a:solidFill>
              </a:rPr>
              <a:t>0.12 - 0.20 s</a:t>
            </a:r>
            <a:endParaRPr lang="en-US" altLang="en-US" dirty="0"/>
          </a:p>
          <a:p>
            <a:r>
              <a:rPr lang="en-US" altLang="en-US" dirty="0"/>
              <a:t>QRS duration		</a:t>
            </a:r>
            <a:r>
              <a:rPr lang="en-US" altLang="en-US" dirty="0">
                <a:solidFill>
                  <a:srgbClr val="FF5050"/>
                </a:solidFill>
              </a:rPr>
              <a:t>0.04 - 0.12 s</a:t>
            </a:r>
          </a:p>
          <a:p>
            <a:pPr>
              <a:buFontTx/>
              <a:buNone/>
            </a:pPr>
            <a:r>
              <a:rPr lang="en-US" altLang="en-US" sz="3360" u="sng" dirty="0"/>
              <a:t>Any deviation from above is sinus tachycardia, sinus bradycardia or an arrhythmia</a:t>
            </a:r>
            <a:endParaRPr lang="en-US" altLang="en-US" dirty="0"/>
          </a:p>
        </p:txBody>
      </p:sp>
      <p:pic>
        <p:nvPicPr>
          <p:cNvPr id="7173" name="Picture 4" descr="nsr2-m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463040"/>
            <a:ext cx="9326880"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171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additive="base">
                                        <p:cTn id="13"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2" end="2"/>
                                            </p:txEl>
                                          </p:spTgt>
                                        </p:tgtEl>
                                        <p:attrNameLst>
                                          <p:attrName>style.visibility</p:attrName>
                                        </p:attrNameLst>
                                      </p:cBhvr>
                                      <p:to>
                                        <p:strVal val="visible"/>
                                      </p:to>
                                    </p:set>
                                    <p:anim calcmode="lin" valueType="num">
                                      <p:cBhvr additive="base">
                                        <p:cTn id="19"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3" end="3"/>
                                            </p:txEl>
                                          </p:spTgt>
                                        </p:tgtEl>
                                        <p:attrNameLst>
                                          <p:attrName>style.visibility</p:attrName>
                                        </p:attrNameLst>
                                      </p:cBhvr>
                                      <p:to>
                                        <p:strVal val="visible"/>
                                      </p:to>
                                    </p:set>
                                    <p:anim calcmode="lin" valueType="num">
                                      <p:cBhvr additive="base">
                                        <p:cTn id="25"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4" end="4"/>
                                            </p:txEl>
                                          </p:spTgt>
                                        </p:tgtEl>
                                        <p:attrNameLst>
                                          <p:attrName>style.visibility</p:attrName>
                                        </p:attrNameLst>
                                      </p:cBhvr>
                                      <p:to>
                                        <p:strVal val="visible"/>
                                      </p:to>
                                    </p:set>
                                    <p:anim calcmode="lin" valueType="num">
                                      <p:cBhvr additive="base">
                                        <p:cTn id="31" dur="500" fill="hold"/>
                                        <p:tgtEl>
                                          <p:spTgt spid="1136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5" end="5"/>
                                            </p:txEl>
                                          </p:spTgt>
                                        </p:tgtEl>
                                        <p:attrNameLst>
                                          <p:attrName>style.visibility</p:attrName>
                                        </p:attrNameLst>
                                      </p:cBhvr>
                                      <p:to>
                                        <p:strVal val="visible"/>
                                      </p:to>
                                    </p:set>
                                    <p:anim calcmode="lin" valueType="num">
                                      <p:cBhvr additive="base">
                                        <p:cTn id="37" dur="500" fill="hold"/>
                                        <p:tgtEl>
                                          <p:spTgt spid="11366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4630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peace-ppt-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1012" y="2084387"/>
            <a:ext cx="67183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57387" y="4529138"/>
            <a:ext cx="10715625" cy="3693319"/>
          </a:xfrm>
          <a:prstGeom prst="rect">
            <a:avLst/>
          </a:prstGeom>
          <a:noFill/>
        </p:spPr>
        <p:txBody>
          <a:bodyPr wrap="square" rtlCol="0">
            <a:spAutoFit/>
          </a:bodyPr>
          <a:lstStyle/>
          <a:p>
            <a:r>
              <a:rPr lang="en-US" dirty="0"/>
              <a:t>Jim Cole, LP, MAHE, NRP, FP-C, CEMSO, CMTE</a:t>
            </a:r>
          </a:p>
          <a:p>
            <a:r>
              <a:rPr lang="en-US" dirty="0"/>
              <a:t>EMS Coordinator</a:t>
            </a:r>
          </a:p>
          <a:p>
            <a:r>
              <a:rPr lang="en-US" dirty="0"/>
              <a:t>PeaceHealth Oregon Network</a:t>
            </a:r>
          </a:p>
          <a:p>
            <a:endParaRPr lang="en-US" dirty="0"/>
          </a:p>
          <a:p>
            <a:r>
              <a:rPr lang="en-US" dirty="0"/>
              <a:t>jcole3@peacehealth.org</a:t>
            </a:r>
          </a:p>
          <a:p>
            <a:r>
              <a:rPr lang="en-US" dirty="0"/>
              <a:t>541-222-1794</a:t>
            </a:r>
          </a:p>
          <a:p>
            <a:endParaRPr lang="en-US" dirty="0"/>
          </a:p>
          <a:p>
            <a:r>
              <a:rPr lang="en-US" dirty="0"/>
              <a:t>www.peacehealth.org/ems</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a:t>Arrhythmia Formation</a:t>
            </a:r>
          </a:p>
        </p:txBody>
      </p:sp>
      <p:sp>
        <p:nvSpPr>
          <p:cNvPr id="101379" name="Rectangle 3"/>
          <p:cNvSpPr>
            <a:spLocks noGrp="1" noChangeArrowheads="1"/>
          </p:cNvSpPr>
          <p:nvPr>
            <p:ph idx="1"/>
          </p:nvPr>
        </p:nvSpPr>
        <p:spPr>
          <a:xfrm>
            <a:off x="2926080" y="2468880"/>
            <a:ext cx="8961120" cy="4937760"/>
          </a:xfrm>
        </p:spPr>
        <p:txBody>
          <a:bodyPr/>
          <a:lstStyle/>
          <a:p>
            <a:pPr>
              <a:buFontTx/>
              <a:buNone/>
            </a:pPr>
            <a:r>
              <a:rPr lang="en-US" altLang="en-US"/>
              <a:t>Arrhythmias can arise from problems in the:</a:t>
            </a:r>
          </a:p>
          <a:p>
            <a:pPr lvl="1">
              <a:buFontTx/>
              <a:buChar char="•"/>
            </a:pPr>
            <a:r>
              <a:rPr lang="en-US" altLang="en-US" sz="3840"/>
              <a:t>Sinus node</a:t>
            </a:r>
          </a:p>
          <a:p>
            <a:pPr lvl="1">
              <a:buFontTx/>
              <a:buChar char="•"/>
            </a:pPr>
            <a:r>
              <a:rPr lang="en-US" altLang="en-US" sz="3840"/>
              <a:t>Atrial cells</a:t>
            </a:r>
          </a:p>
          <a:p>
            <a:pPr lvl="1">
              <a:buFontTx/>
              <a:buChar char="•"/>
            </a:pPr>
            <a:r>
              <a:rPr lang="en-US" altLang="en-US" sz="3840"/>
              <a:t>AV junction</a:t>
            </a:r>
          </a:p>
          <a:p>
            <a:pPr lvl="1">
              <a:buFontTx/>
              <a:buChar char="•"/>
            </a:pPr>
            <a:r>
              <a:rPr lang="en-US" altLang="en-US" sz="3840"/>
              <a:t>Ventricular cells</a:t>
            </a:r>
          </a:p>
          <a:p>
            <a:endParaRPr lang="en-US" altLang="en-US"/>
          </a:p>
        </p:txBody>
      </p:sp>
    </p:spTree>
    <p:extLst>
      <p:ext uri="{BB962C8B-B14F-4D97-AF65-F5344CB8AC3E}">
        <p14:creationId xmlns:p14="http://schemas.microsoft.com/office/powerpoint/2010/main" val="1577612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dissolve">
                                      <p:cBhvr>
                                        <p:cTn id="7" dur="500"/>
                                        <p:tgtEl>
                                          <p:spTgt spid="1013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1379">
                                            <p:txEl>
                                              <p:pRg st="1" end="1"/>
                                            </p:txEl>
                                          </p:spTgt>
                                        </p:tgtEl>
                                        <p:attrNameLst>
                                          <p:attrName>style.visibility</p:attrName>
                                        </p:attrNameLst>
                                      </p:cBhvr>
                                      <p:to>
                                        <p:strVal val="visible"/>
                                      </p:to>
                                    </p:set>
                                    <p:animEffect transition="in" filter="dissolve">
                                      <p:cBhvr>
                                        <p:cTn id="10" dur="500"/>
                                        <p:tgtEl>
                                          <p:spTgt spid="10137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1379">
                                            <p:txEl>
                                              <p:pRg st="2" end="2"/>
                                            </p:txEl>
                                          </p:spTgt>
                                        </p:tgtEl>
                                        <p:attrNameLst>
                                          <p:attrName>style.visibility</p:attrName>
                                        </p:attrNameLst>
                                      </p:cBhvr>
                                      <p:to>
                                        <p:strVal val="visible"/>
                                      </p:to>
                                    </p:set>
                                    <p:animEffect transition="in" filter="dissolve">
                                      <p:cBhvr>
                                        <p:cTn id="13" dur="500"/>
                                        <p:tgtEl>
                                          <p:spTgt spid="101379">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1379">
                                            <p:txEl>
                                              <p:pRg st="3" end="3"/>
                                            </p:txEl>
                                          </p:spTgt>
                                        </p:tgtEl>
                                        <p:attrNameLst>
                                          <p:attrName>style.visibility</p:attrName>
                                        </p:attrNameLst>
                                      </p:cBhvr>
                                      <p:to>
                                        <p:strVal val="visible"/>
                                      </p:to>
                                    </p:set>
                                    <p:animEffect transition="in" filter="dissolve">
                                      <p:cBhvr>
                                        <p:cTn id="16" dur="500"/>
                                        <p:tgtEl>
                                          <p:spTgt spid="101379">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1379">
                                            <p:txEl>
                                              <p:pRg st="4" end="4"/>
                                            </p:txEl>
                                          </p:spTgt>
                                        </p:tgtEl>
                                        <p:attrNameLst>
                                          <p:attrName>style.visibility</p:attrName>
                                        </p:attrNameLst>
                                      </p:cBhvr>
                                      <p:to>
                                        <p:strVal val="visible"/>
                                      </p:to>
                                    </p:set>
                                    <p:animEffect transition="in" filter="dissolve">
                                      <p:cBhvr>
                                        <p:cTn id="19" dur="500"/>
                                        <p:tgtEl>
                                          <p:spTgt spid="101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7" name="Picture 22" descr="conduction system best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0" y="2764156"/>
            <a:ext cx="5120640" cy="381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p:txBody>
          <a:bodyPr/>
          <a:lstStyle/>
          <a:p>
            <a:r>
              <a:rPr lang="en-US" altLang="en-US"/>
              <a:t>Teaching Moment</a:t>
            </a:r>
          </a:p>
        </p:txBody>
      </p:sp>
      <p:sp>
        <p:nvSpPr>
          <p:cNvPr id="109571" name="Rectangle 3"/>
          <p:cNvSpPr>
            <a:spLocks noGrp="1" noChangeArrowheads="1"/>
          </p:cNvSpPr>
          <p:nvPr>
            <p:ph type="body" sz="half" idx="1"/>
          </p:nvPr>
        </p:nvSpPr>
        <p:spPr>
          <a:xfrm>
            <a:off x="1200150" y="2468880"/>
            <a:ext cx="5840730" cy="4937760"/>
          </a:xfrm>
        </p:spPr>
        <p:txBody>
          <a:bodyPr/>
          <a:lstStyle/>
          <a:p>
            <a:r>
              <a:rPr lang="en-US" altLang="en-US" dirty="0"/>
              <a:t>A re-entrant pathway occurs when an impulse loops and results in self-perpetuating impulse formation.</a:t>
            </a:r>
          </a:p>
        </p:txBody>
      </p:sp>
      <p:sp>
        <p:nvSpPr>
          <p:cNvPr id="109578" name="AutoShape 10"/>
          <p:cNvSpPr>
            <a:spLocks noChangeArrowheads="1"/>
          </p:cNvSpPr>
          <p:nvPr/>
        </p:nvSpPr>
        <p:spPr bwMode="auto">
          <a:xfrm>
            <a:off x="10058400" y="3749040"/>
            <a:ext cx="274320" cy="457200"/>
          </a:xfrm>
          <a:prstGeom prst="curvedLeftArrow">
            <a:avLst>
              <a:gd name="adj1" fmla="val 33333"/>
              <a:gd name="adj2" fmla="val 66667"/>
              <a:gd name="adj3" fmla="val 33333"/>
            </a:avLst>
          </a:prstGeom>
          <a:solidFill>
            <a:schemeClr val="accent1"/>
          </a:solidFill>
          <a:ln w="57150">
            <a:solidFill>
              <a:srgbClr val="FF505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p>
        </p:txBody>
      </p:sp>
      <p:sp>
        <p:nvSpPr>
          <p:cNvPr id="109579" name="AutoShape 11"/>
          <p:cNvSpPr>
            <a:spLocks noChangeArrowheads="1"/>
          </p:cNvSpPr>
          <p:nvPr/>
        </p:nvSpPr>
        <p:spPr bwMode="auto">
          <a:xfrm rot="10414959">
            <a:off x="9692640" y="3749040"/>
            <a:ext cx="274320" cy="457200"/>
          </a:xfrm>
          <a:prstGeom prst="curvedLeftArrow">
            <a:avLst>
              <a:gd name="adj1" fmla="val 33333"/>
              <a:gd name="adj2" fmla="val 66667"/>
              <a:gd name="adj3" fmla="val 33333"/>
            </a:avLst>
          </a:prstGeom>
          <a:solidFill>
            <a:schemeClr val="accent1"/>
          </a:solidFill>
          <a:ln w="57150">
            <a:solidFill>
              <a:srgbClr val="FF505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p>
        </p:txBody>
      </p:sp>
      <p:sp>
        <p:nvSpPr>
          <p:cNvPr id="109581" name="Line 13"/>
          <p:cNvSpPr>
            <a:spLocks noChangeShapeType="1"/>
          </p:cNvSpPr>
          <p:nvPr/>
        </p:nvSpPr>
        <p:spPr bwMode="auto">
          <a:xfrm flipH="1">
            <a:off x="9144000" y="4206240"/>
            <a:ext cx="731520" cy="182880"/>
          </a:xfrm>
          <a:prstGeom prst="line">
            <a:avLst/>
          </a:prstGeom>
          <a:noFill/>
          <a:ln w="57150">
            <a:solidFill>
              <a:srgbClr val="FF505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9582" name="Line 14"/>
          <p:cNvSpPr>
            <a:spLocks noChangeShapeType="1"/>
          </p:cNvSpPr>
          <p:nvPr/>
        </p:nvSpPr>
        <p:spPr bwMode="auto">
          <a:xfrm flipH="1">
            <a:off x="9144000" y="4206240"/>
            <a:ext cx="731520" cy="182880"/>
          </a:xfrm>
          <a:prstGeom prst="line">
            <a:avLst/>
          </a:prstGeom>
          <a:noFill/>
          <a:ln w="57150">
            <a:solidFill>
              <a:srgbClr val="FF505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9583" name="Line 15"/>
          <p:cNvSpPr>
            <a:spLocks noChangeShapeType="1"/>
          </p:cNvSpPr>
          <p:nvPr/>
        </p:nvSpPr>
        <p:spPr bwMode="auto">
          <a:xfrm flipH="1">
            <a:off x="9144000" y="4206240"/>
            <a:ext cx="640080" cy="182880"/>
          </a:xfrm>
          <a:prstGeom prst="line">
            <a:avLst/>
          </a:prstGeom>
          <a:noFill/>
          <a:ln w="57150">
            <a:solidFill>
              <a:srgbClr val="FF505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9584" name="AutoShape 16"/>
          <p:cNvSpPr>
            <a:spLocks noChangeArrowheads="1"/>
          </p:cNvSpPr>
          <p:nvPr/>
        </p:nvSpPr>
        <p:spPr bwMode="auto">
          <a:xfrm rot="10414959">
            <a:off x="9692640" y="3749040"/>
            <a:ext cx="274320" cy="457200"/>
          </a:xfrm>
          <a:prstGeom prst="curvedLeftArrow">
            <a:avLst>
              <a:gd name="adj1" fmla="val 33333"/>
              <a:gd name="adj2" fmla="val 66667"/>
              <a:gd name="adj3" fmla="val 33333"/>
            </a:avLst>
          </a:prstGeom>
          <a:solidFill>
            <a:schemeClr val="accent1"/>
          </a:solidFill>
          <a:ln w="57150">
            <a:solidFill>
              <a:srgbClr val="FF505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p>
        </p:txBody>
      </p:sp>
      <p:sp>
        <p:nvSpPr>
          <p:cNvPr id="109585" name="AutoShape 17"/>
          <p:cNvSpPr>
            <a:spLocks noChangeArrowheads="1"/>
          </p:cNvSpPr>
          <p:nvPr/>
        </p:nvSpPr>
        <p:spPr bwMode="auto">
          <a:xfrm rot="10414959">
            <a:off x="9692640" y="3749040"/>
            <a:ext cx="274320" cy="457200"/>
          </a:xfrm>
          <a:prstGeom prst="curvedLeftArrow">
            <a:avLst>
              <a:gd name="adj1" fmla="val 33333"/>
              <a:gd name="adj2" fmla="val 66667"/>
              <a:gd name="adj3" fmla="val 33333"/>
            </a:avLst>
          </a:prstGeom>
          <a:solidFill>
            <a:schemeClr val="accent1"/>
          </a:solidFill>
          <a:ln w="57150">
            <a:solidFill>
              <a:srgbClr val="FF505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p>
        </p:txBody>
      </p:sp>
      <p:sp>
        <p:nvSpPr>
          <p:cNvPr id="109586" name="AutoShape 18"/>
          <p:cNvSpPr>
            <a:spLocks noChangeArrowheads="1"/>
          </p:cNvSpPr>
          <p:nvPr/>
        </p:nvSpPr>
        <p:spPr bwMode="auto">
          <a:xfrm>
            <a:off x="10058400" y="3749040"/>
            <a:ext cx="274320" cy="457200"/>
          </a:xfrm>
          <a:prstGeom prst="curvedLeftArrow">
            <a:avLst>
              <a:gd name="adj1" fmla="val 33333"/>
              <a:gd name="adj2" fmla="val 66667"/>
              <a:gd name="adj3" fmla="val 33333"/>
            </a:avLst>
          </a:prstGeom>
          <a:solidFill>
            <a:schemeClr val="accent1"/>
          </a:solidFill>
          <a:ln w="57150">
            <a:solidFill>
              <a:srgbClr val="FF505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p>
        </p:txBody>
      </p:sp>
      <p:sp>
        <p:nvSpPr>
          <p:cNvPr id="109587" name="AutoShape 19"/>
          <p:cNvSpPr>
            <a:spLocks noChangeArrowheads="1"/>
          </p:cNvSpPr>
          <p:nvPr/>
        </p:nvSpPr>
        <p:spPr bwMode="auto">
          <a:xfrm>
            <a:off x="10058400" y="3749040"/>
            <a:ext cx="274320" cy="457200"/>
          </a:xfrm>
          <a:prstGeom prst="curvedLeftArrow">
            <a:avLst>
              <a:gd name="adj1" fmla="val 33333"/>
              <a:gd name="adj2" fmla="val 66667"/>
              <a:gd name="adj3" fmla="val 33333"/>
            </a:avLst>
          </a:prstGeom>
          <a:solidFill>
            <a:schemeClr val="accent1"/>
          </a:solidFill>
          <a:ln w="57150">
            <a:solidFill>
              <a:srgbClr val="FF505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p>
        </p:txBody>
      </p:sp>
    </p:spTree>
    <p:extLst>
      <p:ext uri="{BB962C8B-B14F-4D97-AF65-F5344CB8AC3E}">
        <p14:creationId xmlns:p14="http://schemas.microsoft.com/office/powerpoint/2010/main" val="2415359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1" presetClass="entr" presetSubtype="0" fill="hold" grpId="0" nodeType="clickEffect">
                                  <p:stCondLst>
                                    <p:cond delay="0"/>
                                  </p:stCondLst>
                                  <p:childTnLst>
                                    <p:set>
                                      <p:cBhvr>
                                        <p:cTn id="11" dur="1000">
                                          <p:stCondLst>
                                            <p:cond delay="0"/>
                                          </p:stCondLst>
                                        </p:cTn>
                                        <p:tgtEl>
                                          <p:spTgt spid="109579"/>
                                        </p:tgtEl>
                                        <p:attrNameLst>
                                          <p:attrName>style.visibility</p:attrName>
                                        </p:attrNameLst>
                                      </p:cBhvr>
                                      <p:to>
                                        <p:strVal val="visible"/>
                                      </p:to>
                                    </p:set>
                                  </p:childTnLst>
                                </p:cTn>
                              </p:par>
                            </p:childTnLst>
                          </p:cTn>
                        </p:par>
                        <p:par>
                          <p:cTn id="12" fill="hold" nodeType="afterGroup">
                            <p:stCondLst>
                              <p:cond delay="1000"/>
                            </p:stCondLst>
                            <p:childTnLst>
                              <p:par>
                                <p:cTn id="13" presetID="11" presetClass="entr" presetSubtype="0" fill="hold" grpId="0" nodeType="afterEffect">
                                  <p:stCondLst>
                                    <p:cond delay="0"/>
                                  </p:stCondLst>
                                  <p:childTnLst>
                                    <p:set>
                                      <p:cBhvr>
                                        <p:cTn id="14" dur="1000">
                                          <p:stCondLst>
                                            <p:cond delay="0"/>
                                          </p:stCondLst>
                                        </p:cTn>
                                        <p:tgtEl>
                                          <p:spTgt spid="109578"/>
                                        </p:tgtEl>
                                        <p:attrNameLst>
                                          <p:attrName>style.visibility</p:attrName>
                                        </p:attrNameLst>
                                      </p:cBhvr>
                                      <p:to>
                                        <p:strVal val="visible"/>
                                      </p:to>
                                    </p:set>
                                  </p:childTnLst>
                                </p:cTn>
                              </p:par>
                            </p:childTnLst>
                          </p:cTn>
                        </p:par>
                        <p:par>
                          <p:cTn id="15" fill="hold" nodeType="afterGroup">
                            <p:stCondLst>
                              <p:cond delay="2000"/>
                            </p:stCondLst>
                            <p:childTnLst>
                              <p:par>
                                <p:cTn id="16" presetID="11" presetClass="entr" presetSubtype="0" fill="hold" grpId="0" nodeType="afterEffect">
                                  <p:stCondLst>
                                    <p:cond delay="0"/>
                                  </p:stCondLst>
                                  <p:childTnLst>
                                    <p:set>
                                      <p:cBhvr>
                                        <p:cTn id="17" dur="1000">
                                          <p:stCondLst>
                                            <p:cond delay="0"/>
                                          </p:stCondLst>
                                        </p:cTn>
                                        <p:tgtEl>
                                          <p:spTgt spid="109581"/>
                                        </p:tgtEl>
                                        <p:attrNameLst>
                                          <p:attrName>style.visibility</p:attrName>
                                        </p:attrNameLst>
                                      </p:cBhvr>
                                      <p:to>
                                        <p:strVal val="visible"/>
                                      </p:to>
                                    </p:set>
                                  </p:childTnLst>
                                </p:cTn>
                              </p:par>
                            </p:childTnLst>
                          </p:cTn>
                        </p:par>
                        <p:par>
                          <p:cTn id="18" fill="hold" nodeType="afterGroup">
                            <p:stCondLst>
                              <p:cond delay="3000"/>
                            </p:stCondLst>
                            <p:childTnLst>
                              <p:par>
                                <p:cTn id="19" presetID="11" presetClass="entr" presetSubtype="0" fill="hold" grpId="0" nodeType="afterEffect">
                                  <p:stCondLst>
                                    <p:cond delay="0"/>
                                  </p:stCondLst>
                                  <p:childTnLst>
                                    <p:set>
                                      <p:cBhvr>
                                        <p:cTn id="20" dur="1000">
                                          <p:stCondLst>
                                            <p:cond delay="0"/>
                                          </p:stCondLst>
                                        </p:cTn>
                                        <p:tgtEl>
                                          <p:spTgt spid="109584"/>
                                        </p:tgtEl>
                                        <p:attrNameLst>
                                          <p:attrName>style.visibility</p:attrName>
                                        </p:attrNameLst>
                                      </p:cBhvr>
                                      <p:to>
                                        <p:strVal val="visible"/>
                                      </p:to>
                                    </p:set>
                                  </p:childTnLst>
                                </p:cTn>
                              </p:par>
                            </p:childTnLst>
                          </p:cTn>
                        </p:par>
                        <p:par>
                          <p:cTn id="21" fill="hold" nodeType="afterGroup">
                            <p:stCondLst>
                              <p:cond delay="4000"/>
                            </p:stCondLst>
                            <p:childTnLst>
                              <p:par>
                                <p:cTn id="22" presetID="11" presetClass="entr" presetSubtype="0" fill="hold" grpId="0" nodeType="afterEffect">
                                  <p:stCondLst>
                                    <p:cond delay="0"/>
                                  </p:stCondLst>
                                  <p:childTnLst>
                                    <p:set>
                                      <p:cBhvr>
                                        <p:cTn id="23" dur="1000">
                                          <p:stCondLst>
                                            <p:cond delay="0"/>
                                          </p:stCondLst>
                                        </p:cTn>
                                        <p:tgtEl>
                                          <p:spTgt spid="109586"/>
                                        </p:tgtEl>
                                        <p:attrNameLst>
                                          <p:attrName>style.visibility</p:attrName>
                                        </p:attrNameLst>
                                      </p:cBhvr>
                                      <p:to>
                                        <p:strVal val="visible"/>
                                      </p:to>
                                    </p:set>
                                  </p:childTnLst>
                                </p:cTn>
                              </p:par>
                            </p:childTnLst>
                          </p:cTn>
                        </p:par>
                        <p:par>
                          <p:cTn id="24" fill="hold" nodeType="afterGroup">
                            <p:stCondLst>
                              <p:cond delay="5000"/>
                            </p:stCondLst>
                            <p:childTnLst>
                              <p:par>
                                <p:cTn id="25" presetID="11" presetClass="entr" presetSubtype="0" fill="hold" grpId="0" nodeType="afterEffect">
                                  <p:stCondLst>
                                    <p:cond delay="0"/>
                                  </p:stCondLst>
                                  <p:childTnLst>
                                    <p:set>
                                      <p:cBhvr>
                                        <p:cTn id="26" dur="1000">
                                          <p:stCondLst>
                                            <p:cond delay="0"/>
                                          </p:stCondLst>
                                        </p:cTn>
                                        <p:tgtEl>
                                          <p:spTgt spid="109582"/>
                                        </p:tgtEl>
                                        <p:attrNameLst>
                                          <p:attrName>style.visibility</p:attrName>
                                        </p:attrNameLst>
                                      </p:cBhvr>
                                      <p:to>
                                        <p:strVal val="visible"/>
                                      </p:to>
                                    </p:set>
                                  </p:childTnLst>
                                </p:cTn>
                              </p:par>
                            </p:childTnLst>
                          </p:cTn>
                        </p:par>
                        <p:par>
                          <p:cTn id="27" fill="hold" nodeType="afterGroup">
                            <p:stCondLst>
                              <p:cond delay="6000"/>
                            </p:stCondLst>
                            <p:childTnLst>
                              <p:par>
                                <p:cTn id="28" presetID="11" presetClass="entr" presetSubtype="0" fill="hold" grpId="0" nodeType="afterEffect">
                                  <p:stCondLst>
                                    <p:cond delay="0"/>
                                  </p:stCondLst>
                                  <p:childTnLst>
                                    <p:set>
                                      <p:cBhvr>
                                        <p:cTn id="29" dur="1000">
                                          <p:stCondLst>
                                            <p:cond delay="0"/>
                                          </p:stCondLst>
                                        </p:cTn>
                                        <p:tgtEl>
                                          <p:spTgt spid="109585"/>
                                        </p:tgtEl>
                                        <p:attrNameLst>
                                          <p:attrName>style.visibility</p:attrName>
                                        </p:attrNameLst>
                                      </p:cBhvr>
                                      <p:to>
                                        <p:strVal val="visible"/>
                                      </p:to>
                                    </p:set>
                                  </p:childTnLst>
                                </p:cTn>
                              </p:par>
                            </p:childTnLst>
                          </p:cTn>
                        </p:par>
                        <p:par>
                          <p:cTn id="30" fill="hold" nodeType="afterGroup">
                            <p:stCondLst>
                              <p:cond delay="7000"/>
                            </p:stCondLst>
                            <p:childTnLst>
                              <p:par>
                                <p:cTn id="31" presetID="11" presetClass="entr" presetSubtype="0" fill="hold" grpId="0" nodeType="afterEffect">
                                  <p:stCondLst>
                                    <p:cond delay="0"/>
                                  </p:stCondLst>
                                  <p:childTnLst>
                                    <p:set>
                                      <p:cBhvr>
                                        <p:cTn id="32" dur="1000">
                                          <p:stCondLst>
                                            <p:cond delay="0"/>
                                          </p:stCondLst>
                                        </p:cTn>
                                        <p:tgtEl>
                                          <p:spTgt spid="109587"/>
                                        </p:tgtEl>
                                        <p:attrNameLst>
                                          <p:attrName>style.visibility</p:attrName>
                                        </p:attrNameLst>
                                      </p:cBhvr>
                                      <p:to>
                                        <p:strVal val="visible"/>
                                      </p:to>
                                    </p:set>
                                  </p:childTnLst>
                                </p:cTn>
                              </p:par>
                            </p:childTnLst>
                          </p:cTn>
                        </p:par>
                        <p:par>
                          <p:cTn id="33" fill="hold" nodeType="afterGroup">
                            <p:stCondLst>
                              <p:cond delay="8000"/>
                            </p:stCondLst>
                            <p:childTnLst>
                              <p:par>
                                <p:cTn id="34" presetID="11" presetClass="entr" presetSubtype="0" fill="hold" grpId="0" nodeType="afterEffect">
                                  <p:stCondLst>
                                    <p:cond delay="0"/>
                                  </p:stCondLst>
                                  <p:childTnLst>
                                    <p:set>
                                      <p:cBhvr>
                                        <p:cTn id="35" dur="1000">
                                          <p:stCondLst>
                                            <p:cond delay="0"/>
                                          </p:stCondLst>
                                        </p:cTn>
                                        <p:tgtEl>
                                          <p:spTgt spid="109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P spid="109578" grpId="0" animBg="1"/>
      <p:bldP spid="109579" grpId="0" animBg="1"/>
      <p:bldP spid="109581" grpId="0" animBg="1"/>
      <p:bldP spid="109582" grpId="0" animBg="1"/>
      <p:bldP spid="109583" grpId="0" animBg="1"/>
      <p:bldP spid="109584" grpId="0" animBg="1"/>
      <p:bldP spid="109585" grpId="0" animBg="1"/>
      <p:bldP spid="109586" grpId="0" animBg="1"/>
      <p:bldP spid="10958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altLang="en-US"/>
              <a:t>Atrial Cell Problems</a:t>
            </a:r>
          </a:p>
        </p:txBody>
      </p:sp>
      <p:sp>
        <p:nvSpPr>
          <p:cNvPr id="12292" name="Text Box 3"/>
          <p:cNvSpPr txBox="1">
            <a:spLocks noChangeArrowheads="1"/>
          </p:cNvSpPr>
          <p:nvPr/>
        </p:nvSpPr>
        <p:spPr bwMode="auto">
          <a:xfrm>
            <a:off x="2651760" y="2377440"/>
            <a:ext cx="4572000" cy="481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840">
                <a:latin typeface="Arial" panose="020B0604020202020204" pitchFamily="34" charset="0"/>
              </a:rPr>
              <a:t>Atrial cells can also:</a:t>
            </a:r>
          </a:p>
          <a:p>
            <a:r>
              <a:rPr lang="en-US" altLang="en-US" sz="3840">
                <a:latin typeface="Arial" panose="020B0604020202020204" pitchFamily="34" charset="0"/>
              </a:rPr>
              <a:t>• fire continuously from multiple foci </a:t>
            </a:r>
          </a:p>
          <a:p>
            <a:r>
              <a:rPr lang="en-US" altLang="en-US" sz="3840">
                <a:latin typeface="Arial" panose="020B0604020202020204" pitchFamily="34" charset="0"/>
              </a:rPr>
              <a:t>or</a:t>
            </a:r>
          </a:p>
          <a:p>
            <a:r>
              <a:rPr lang="en-US" altLang="en-US" sz="3840">
                <a:latin typeface="Arial" panose="020B0604020202020204" pitchFamily="34" charset="0"/>
              </a:rPr>
              <a:t>fire continuously due to multiple micro re-entrant “wavelets”</a:t>
            </a:r>
            <a:endParaRPr lang="en-US" altLang="en-US" sz="3360"/>
          </a:p>
        </p:txBody>
      </p:sp>
      <p:sp>
        <p:nvSpPr>
          <p:cNvPr id="12293" name="Text Box 4"/>
          <p:cNvSpPr txBox="1">
            <a:spLocks noChangeArrowheads="1"/>
          </p:cNvSpPr>
          <p:nvPr/>
        </p:nvSpPr>
        <p:spPr bwMode="auto">
          <a:xfrm>
            <a:off x="8667751" y="2998471"/>
            <a:ext cx="18473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latin typeface="Times" pitchFamily="18" charset="0"/>
            </a:endParaRPr>
          </a:p>
        </p:txBody>
      </p:sp>
      <p:sp>
        <p:nvSpPr>
          <p:cNvPr id="110597" name="Rectangle 5"/>
          <p:cNvSpPr>
            <a:spLocks noChangeArrowheads="1"/>
          </p:cNvSpPr>
          <p:nvPr/>
        </p:nvSpPr>
        <p:spPr bwMode="auto">
          <a:xfrm>
            <a:off x="7399020" y="2468880"/>
            <a:ext cx="5394960"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490" tIns="55246" rIns="110490" bIns="55246"/>
          <a:lstStyle>
            <a:lvl1pPr marL="342900" indent="-3429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lr>
                <a:schemeClr val="tx2"/>
              </a:buClr>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endParaRPr lang="en-US" altLang="en-US" sz="2880" i="1">
              <a:solidFill>
                <a:srgbClr val="FF5050"/>
              </a:solidFill>
            </a:endParaRPr>
          </a:p>
          <a:p>
            <a:pPr>
              <a:buFontTx/>
              <a:buNone/>
            </a:pPr>
            <a:r>
              <a:rPr lang="en-US" altLang="en-US" sz="3840" i="1">
                <a:solidFill>
                  <a:srgbClr val="FF5050"/>
                </a:solidFill>
              </a:rPr>
              <a:t>Atrial Fibrillation</a:t>
            </a:r>
          </a:p>
          <a:p>
            <a:pPr>
              <a:buFontTx/>
              <a:buNone/>
            </a:pPr>
            <a:endParaRPr lang="en-US" altLang="en-US" sz="3840" i="1">
              <a:solidFill>
                <a:srgbClr val="FF5050"/>
              </a:solidFill>
            </a:endParaRPr>
          </a:p>
          <a:p>
            <a:pPr>
              <a:buFontTx/>
              <a:buNone/>
            </a:pPr>
            <a:endParaRPr lang="en-US" altLang="en-US" sz="1440" i="1">
              <a:solidFill>
                <a:srgbClr val="FF5050"/>
              </a:solidFill>
            </a:endParaRPr>
          </a:p>
          <a:p>
            <a:pPr>
              <a:buFontTx/>
              <a:buNone/>
            </a:pPr>
            <a:r>
              <a:rPr lang="en-US" altLang="en-US" sz="3840" i="1">
                <a:solidFill>
                  <a:srgbClr val="FF5050"/>
                </a:solidFill>
              </a:rPr>
              <a:t>Atrial Fibrillation</a:t>
            </a:r>
          </a:p>
        </p:txBody>
      </p:sp>
    </p:spTree>
    <p:extLst>
      <p:ext uri="{BB962C8B-B14F-4D97-AF65-F5344CB8AC3E}">
        <p14:creationId xmlns:p14="http://schemas.microsoft.com/office/powerpoint/2010/main" val="3415921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597">
                                            <p:txEl>
                                              <p:pRg st="1" end="1"/>
                                            </p:txEl>
                                          </p:spTgt>
                                        </p:tgtEl>
                                        <p:attrNameLst>
                                          <p:attrName>style.visibility</p:attrName>
                                        </p:attrNameLst>
                                      </p:cBhvr>
                                      <p:to>
                                        <p:strVal val="visible"/>
                                      </p:to>
                                    </p:set>
                                    <p:animEffect transition="in" filter="dissolve">
                                      <p:cBhvr>
                                        <p:cTn id="7" dur="500"/>
                                        <p:tgtEl>
                                          <p:spTgt spid="11059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0597">
                                            <p:txEl>
                                              <p:pRg st="4" end="4"/>
                                            </p:txEl>
                                          </p:spTgt>
                                        </p:tgtEl>
                                        <p:attrNameLst>
                                          <p:attrName>style.visibility</p:attrName>
                                        </p:attrNameLst>
                                      </p:cBhvr>
                                      <p:to>
                                        <p:strVal val="visible"/>
                                      </p:to>
                                    </p:set>
                                    <p:animEffect transition="in" filter="dissolve">
                                      <p:cBhvr>
                                        <p:cTn id="12" dur="500"/>
                                        <p:tgtEl>
                                          <p:spTgt spid="1105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altLang="en-US"/>
              <a:t>AV Junctional Problems</a:t>
            </a:r>
          </a:p>
        </p:txBody>
      </p:sp>
      <p:sp>
        <p:nvSpPr>
          <p:cNvPr id="14340" name="Rectangle 3"/>
          <p:cNvSpPr>
            <a:spLocks noGrp="1" noChangeArrowheads="1"/>
          </p:cNvSpPr>
          <p:nvPr>
            <p:ph sz="half" idx="1"/>
          </p:nvPr>
        </p:nvSpPr>
        <p:spPr>
          <a:xfrm>
            <a:off x="2468880" y="2468880"/>
            <a:ext cx="4754880" cy="4937760"/>
          </a:xfrm>
        </p:spPr>
        <p:txBody>
          <a:bodyPr/>
          <a:lstStyle/>
          <a:p>
            <a:pPr>
              <a:buFontTx/>
              <a:buNone/>
            </a:pPr>
            <a:r>
              <a:rPr lang="en-US" altLang="en-US"/>
              <a:t>The AV junction can:</a:t>
            </a:r>
          </a:p>
          <a:p>
            <a:r>
              <a:rPr lang="en-US" altLang="en-US"/>
              <a:t>fire continuously due to a looping re-entrant circuit </a:t>
            </a:r>
          </a:p>
          <a:p>
            <a:r>
              <a:rPr lang="en-US" altLang="en-US"/>
              <a:t>block impulses coming from the SA Node</a:t>
            </a:r>
          </a:p>
        </p:txBody>
      </p:sp>
      <p:sp>
        <p:nvSpPr>
          <p:cNvPr id="107524" name="Rectangle 4"/>
          <p:cNvSpPr>
            <a:spLocks noGrp="1" noChangeArrowheads="1"/>
          </p:cNvSpPr>
          <p:nvPr>
            <p:ph sz="half" idx="2"/>
          </p:nvPr>
        </p:nvSpPr>
        <p:spPr>
          <a:xfrm>
            <a:off x="7406640" y="2468880"/>
            <a:ext cx="4846320" cy="4937760"/>
          </a:xfrm>
        </p:spPr>
        <p:txBody>
          <a:bodyPr/>
          <a:lstStyle/>
          <a:p>
            <a:endParaRPr lang="en-US" altLang="en-US" i="1">
              <a:solidFill>
                <a:srgbClr val="FF5050"/>
              </a:solidFill>
            </a:endParaRPr>
          </a:p>
          <a:p>
            <a:pPr>
              <a:buFontTx/>
              <a:buNone/>
            </a:pPr>
            <a:r>
              <a:rPr lang="en-US" altLang="en-US" i="1">
                <a:solidFill>
                  <a:srgbClr val="FF5050"/>
                </a:solidFill>
              </a:rPr>
              <a:t>Paroxysmal     Supraventricular Tachycardia</a:t>
            </a:r>
          </a:p>
          <a:p>
            <a:pPr>
              <a:buFontTx/>
              <a:buNone/>
            </a:pPr>
            <a:r>
              <a:rPr lang="en-US" altLang="en-US" i="1">
                <a:solidFill>
                  <a:srgbClr val="FF5050"/>
                </a:solidFill>
              </a:rPr>
              <a:t>AV Junctional Blocks</a:t>
            </a:r>
          </a:p>
          <a:p>
            <a:endParaRPr lang="en-US" altLang="en-US" i="1">
              <a:solidFill>
                <a:srgbClr val="FF5050"/>
              </a:solidFill>
            </a:endParaRPr>
          </a:p>
        </p:txBody>
      </p:sp>
    </p:spTree>
    <p:extLst>
      <p:ext uri="{BB962C8B-B14F-4D97-AF65-F5344CB8AC3E}">
        <p14:creationId xmlns:p14="http://schemas.microsoft.com/office/powerpoint/2010/main" val="3607591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4">
                                            <p:txEl>
                                              <p:pRg st="1" end="1"/>
                                            </p:txEl>
                                          </p:spTgt>
                                        </p:tgtEl>
                                        <p:attrNameLst>
                                          <p:attrName>style.visibility</p:attrName>
                                        </p:attrNameLst>
                                      </p:cBhvr>
                                      <p:to>
                                        <p:strVal val="visible"/>
                                      </p:to>
                                    </p:set>
                                    <p:animEffect transition="in" filter="dissolve">
                                      <p:cBhvr>
                                        <p:cTn id="7" dur="500"/>
                                        <p:tgtEl>
                                          <p:spTgt spid="10752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7524">
                                            <p:txEl>
                                              <p:pRg st="2" end="2"/>
                                            </p:txEl>
                                          </p:spTgt>
                                        </p:tgtEl>
                                        <p:attrNameLst>
                                          <p:attrName>style.visibility</p:attrName>
                                        </p:attrNameLst>
                                      </p:cBhvr>
                                      <p:to>
                                        <p:strVal val="visible"/>
                                      </p:to>
                                    </p:set>
                                    <p:animEffect transition="in" filter="dissolve">
                                      <p:cBhvr>
                                        <p:cTn id="12" dur="500"/>
                                        <p:tgtEl>
                                          <p:spTgt spid="1075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altLang="en-US"/>
              <a:t>Ventricular Cell Problems</a:t>
            </a:r>
          </a:p>
        </p:txBody>
      </p:sp>
      <p:sp>
        <p:nvSpPr>
          <p:cNvPr id="15364" name="Rectangle 3"/>
          <p:cNvSpPr>
            <a:spLocks noGrp="1" noChangeArrowheads="1"/>
          </p:cNvSpPr>
          <p:nvPr>
            <p:ph sz="half" idx="1"/>
          </p:nvPr>
        </p:nvSpPr>
        <p:spPr>
          <a:xfrm>
            <a:off x="2468880" y="2468880"/>
            <a:ext cx="4754880" cy="4937760"/>
          </a:xfrm>
        </p:spPr>
        <p:txBody>
          <a:bodyPr/>
          <a:lstStyle/>
          <a:p>
            <a:pPr>
              <a:buFontTx/>
              <a:buNone/>
            </a:pPr>
            <a:r>
              <a:rPr lang="en-US" altLang="en-US"/>
              <a:t>Ventricular cells can:</a:t>
            </a:r>
          </a:p>
          <a:p>
            <a:r>
              <a:rPr lang="en-US" altLang="en-US"/>
              <a:t>fire occasionally from 1 or more foci</a:t>
            </a:r>
          </a:p>
          <a:p>
            <a:r>
              <a:rPr lang="en-US" altLang="en-US"/>
              <a:t>fire continuously from multiple foci</a:t>
            </a:r>
          </a:p>
          <a:p>
            <a:r>
              <a:rPr lang="en-US" altLang="en-US"/>
              <a:t>fire continuously due to a looping re-entrant circuit </a:t>
            </a:r>
          </a:p>
        </p:txBody>
      </p:sp>
      <p:sp>
        <p:nvSpPr>
          <p:cNvPr id="108548" name="Rectangle 4"/>
          <p:cNvSpPr>
            <a:spLocks noGrp="1" noChangeArrowheads="1"/>
          </p:cNvSpPr>
          <p:nvPr>
            <p:ph sz="half" idx="2"/>
          </p:nvPr>
        </p:nvSpPr>
        <p:spPr>
          <a:xfrm>
            <a:off x="7406640" y="2468880"/>
            <a:ext cx="5394960" cy="4937760"/>
          </a:xfrm>
        </p:spPr>
        <p:txBody>
          <a:bodyPr/>
          <a:lstStyle/>
          <a:p>
            <a:endParaRPr lang="en-US" altLang="en-US" i="1">
              <a:solidFill>
                <a:srgbClr val="FF5050"/>
              </a:solidFill>
            </a:endParaRPr>
          </a:p>
          <a:p>
            <a:pPr>
              <a:buFontTx/>
              <a:buNone/>
            </a:pPr>
            <a:r>
              <a:rPr lang="en-US" altLang="en-US" i="1">
                <a:solidFill>
                  <a:srgbClr val="FF5050"/>
                </a:solidFill>
              </a:rPr>
              <a:t>Premature Ventricular Contractions (PVCs)</a:t>
            </a:r>
          </a:p>
          <a:p>
            <a:pPr>
              <a:buFontTx/>
              <a:buNone/>
            </a:pPr>
            <a:r>
              <a:rPr lang="en-US" altLang="en-US" i="1">
                <a:solidFill>
                  <a:srgbClr val="FF5050"/>
                </a:solidFill>
              </a:rPr>
              <a:t>Ventricular Fibrillation</a:t>
            </a:r>
          </a:p>
          <a:p>
            <a:endParaRPr lang="en-US" altLang="en-US" i="1">
              <a:solidFill>
                <a:srgbClr val="FF5050"/>
              </a:solidFill>
            </a:endParaRPr>
          </a:p>
          <a:p>
            <a:pPr>
              <a:buFontTx/>
              <a:buNone/>
            </a:pPr>
            <a:r>
              <a:rPr lang="en-US" altLang="en-US" i="1">
                <a:solidFill>
                  <a:srgbClr val="FF5050"/>
                </a:solidFill>
              </a:rPr>
              <a:t>Ventricular Tachycardia</a:t>
            </a:r>
          </a:p>
        </p:txBody>
      </p:sp>
    </p:spTree>
    <p:extLst>
      <p:ext uri="{BB962C8B-B14F-4D97-AF65-F5344CB8AC3E}">
        <p14:creationId xmlns:p14="http://schemas.microsoft.com/office/powerpoint/2010/main" val="1630822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8">
                                            <p:txEl>
                                              <p:pRg st="1" end="1"/>
                                            </p:txEl>
                                          </p:spTgt>
                                        </p:tgtEl>
                                        <p:attrNameLst>
                                          <p:attrName>style.visibility</p:attrName>
                                        </p:attrNameLst>
                                      </p:cBhvr>
                                      <p:to>
                                        <p:strVal val="visible"/>
                                      </p:to>
                                    </p:set>
                                    <p:animEffect transition="in" filter="dissolve">
                                      <p:cBhvr>
                                        <p:cTn id="7" dur="500"/>
                                        <p:tgtEl>
                                          <p:spTgt spid="10854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48">
                                            <p:txEl>
                                              <p:pRg st="2" end="2"/>
                                            </p:txEl>
                                          </p:spTgt>
                                        </p:tgtEl>
                                        <p:attrNameLst>
                                          <p:attrName>style.visibility</p:attrName>
                                        </p:attrNameLst>
                                      </p:cBhvr>
                                      <p:to>
                                        <p:strVal val="visible"/>
                                      </p:to>
                                    </p:set>
                                    <p:animEffect transition="in" filter="dissolve">
                                      <p:cBhvr>
                                        <p:cTn id="12" dur="500"/>
                                        <p:tgtEl>
                                          <p:spTgt spid="10854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8548">
                                            <p:txEl>
                                              <p:pRg st="4" end="4"/>
                                            </p:txEl>
                                          </p:spTgt>
                                        </p:tgtEl>
                                        <p:attrNameLst>
                                          <p:attrName>style.visibility</p:attrName>
                                        </p:attrNameLst>
                                      </p:cBhvr>
                                      <p:to>
                                        <p:strVal val="visible"/>
                                      </p:to>
                                    </p:set>
                                    <p:animEffect transition="in" filter="dissolve">
                                      <p:cBhvr>
                                        <p:cTn id="17" dur="500"/>
                                        <p:tgtEl>
                                          <p:spTgt spid="1085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1026"/>
          <p:cNvSpPr>
            <a:spLocks noGrp="1" noChangeArrowheads="1"/>
          </p:cNvSpPr>
          <p:nvPr>
            <p:ph type="title"/>
          </p:nvPr>
        </p:nvSpPr>
        <p:spPr/>
        <p:txBody>
          <a:bodyPr/>
          <a:lstStyle/>
          <a:p>
            <a:r>
              <a:rPr lang="en-US" altLang="en-US"/>
              <a:t>Learning Modules</a:t>
            </a:r>
          </a:p>
        </p:txBody>
      </p:sp>
      <p:sp>
        <p:nvSpPr>
          <p:cNvPr id="47107" name="Rectangle 1027"/>
          <p:cNvSpPr>
            <a:spLocks noGrp="1" noChangeArrowheads="1"/>
          </p:cNvSpPr>
          <p:nvPr>
            <p:ph idx="1"/>
          </p:nvPr>
        </p:nvSpPr>
        <p:spPr/>
        <p:txBody>
          <a:bodyPr/>
          <a:lstStyle/>
          <a:p>
            <a:r>
              <a:rPr lang="en-US" altLang="en-US" sz="4320" dirty="0"/>
              <a:t>ECG Basics</a:t>
            </a:r>
          </a:p>
          <a:p>
            <a:r>
              <a:rPr lang="en-US" altLang="en-US" sz="4320" dirty="0"/>
              <a:t>How to Analyze a Rhythm</a:t>
            </a:r>
          </a:p>
          <a:p>
            <a:r>
              <a:rPr lang="en-US" altLang="en-US" sz="4320" dirty="0"/>
              <a:t>Normal Sinus Rhythm</a:t>
            </a:r>
          </a:p>
          <a:p>
            <a:r>
              <a:rPr lang="en-US" altLang="en-US" sz="4320" dirty="0">
                <a:solidFill>
                  <a:srgbClr val="FF5050"/>
                </a:solidFill>
              </a:rPr>
              <a:t>Heart Arrhythmias</a:t>
            </a:r>
            <a:endParaRPr lang="en-US" altLang="en-US" sz="4320" dirty="0"/>
          </a:p>
        </p:txBody>
      </p:sp>
    </p:spTree>
    <p:extLst>
      <p:ext uri="{BB962C8B-B14F-4D97-AF65-F5344CB8AC3E}">
        <p14:creationId xmlns:p14="http://schemas.microsoft.com/office/powerpoint/2010/main" val="305730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dissolv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dissolve">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dissolve">
                                      <p:cBhvr>
                                        <p:cTn id="17" dur="500"/>
                                        <p:tgtEl>
                                          <p:spTgt spid="471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dissolve">
                                      <p:cBhvr>
                                        <p:cTn id="22" dur="5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a:t>Arrhythmias</a:t>
            </a:r>
          </a:p>
        </p:txBody>
      </p:sp>
      <p:sp>
        <p:nvSpPr>
          <p:cNvPr id="45059" name="Rectangle 3"/>
          <p:cNvSpPr>
            <a:spLocks noGrp="1" noChangeArrowheads="1"/>
          </p:cNvSpPr>
          <p:nvPr>
            <p:ph idx="1"/>
          </p:nvPr>
        </p:nvSpPr>
        <p:spPr/>
        <p:txBody>
          <a:bodyPr/>
          <a:lstStyle/>
          <a:p>
            <a:r>
              <a:rPr lang="en-US" altLang="en-US" sz="4320">
                <a:solidFill>
                  <a:srgbClr val="FF5050"/>
                </a:solidFill>
              </a:rPr>
              <a:t>Sinus Rhythms</a:t>
            </a:r>
            <a:endParaRPr lang="en-US" altLang="en-US" sz="4320"/>
          </a:p>
          <a:p>
            <a:r>
              <a:rPr lang="en-US" altLang="en-US" sz="4320">
                <a:solidFill>
                  <a:srgbClr val="FF5050"/>
                </a:solidFill>
              </a:rPr>
              <a:t>Premature Beats</a:t>
            </a:r>
            <a:endParaRPr lang="en-US" altLang="en-US" sz="4320"/>
          </a:p>
          <a:p>
            <a:r>
              <a:rPr lang="en-US" altLang="en-US" sz="4320"/>
              <a:t>Supraventricular Arrhythmias</a:t>
            </a:r>
          </a:p>
          <a:p>
            <a:r>
              <a:rPr lang="en-US" altLang="en-US" sz="4320"/>
              <a:t>Ventricular Arrhythmias</a:t>
            </a:r>
          </a:p>
          <a:p>
            <a:r>
              <a:rPr lang="en-US" altLang="en-US" sz="4320"/>
              <a:t>AV Junctional Blocks</a:t>
            </a:r>
          </a:p>
          <a:p>
            <a:endParaRPr lang="en-US" altLang="en-US" sz="4320"/>
          </a:p>
        </p:txBody>
      </p:sp>
    </p:spTree>
    <p:extLst>
      <p:ext uri="{BB962C8B-B14F-4D97-AF65-F5344CB8AC3E}">
        <p14:creationId xmlns:p14="http://schemas.microsoft.com/office/powerpoint/2010/main" val="4232568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dissolve">
                                      <p:cBhvr>
                                        <p:cTn id="22" dur="500"/>
                                        <p:tgtEl>
                                          <p:spTgt spid="45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Effect transition="in" filter="dissolve">
                                      <p:cBhvr>
                                        <p:cTn id="27" dur="5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altLang="en-US"/>
              <a:t>Sinus Rhythms</a:t>
            </a:r>
          </a:p>
        </p:txBody>
      </p:sp>
      <p:sp>
        <p:nvSpPr>
          <p:cNvPr id="7172" name="Rectangle 3"/>
          <p:cNvSpPr>
            <a:spLocks noGrp="1" noChangeArrowheads="1"/>
          </p:cNvSpPr>
          <p:nvPr>
            <p:ph idx="1"/>
          </p:nvPr>
        </p:nvSpPr>
        <p:spPr/>
        <p:txBody>
          <a:bodyPr/>
          <a:lstStyle/>
          <a:p>
            <a:r>
              <a:rPr lang="en-US" altLang="en-US" sz="4320" i="1">
                <a:solidFill>
                  <a:srgbClr val="FF5050"/>
                </a:solidFill>
              </a:rPr>
              <a:t>Sinus Bradycardia</a:t>
            </a:r>
            <a:endParaRPr lang="en-US" altLang="en-US" sz="4320"/>
          </a:p>
          <a:p>
            <a:endParaRPr lang="en-US" altLang="en-US" sz="1440"/>
          </a:p>
          <a:p>
            <a:r>
              <a:rPr lang="en-US" altLang="en-US" sz="4320" i="1">
                <a:solidFill>
                  <a:srgbClr val="FF5050"/>
                </a:solidFill>
              </a:rPr>
              <a:t>Sinus Tachycardia</a:t>
            </a:r>
            <a:endParaRPr lang="en-US" altLang="en-US" sz="4320">
              <a:solidFill>
                <a:srgbClr val="FFFFFF"/>
              </a:solidFill>
            </a:endParaRPr>
          </a:p>
        </p:txBody>
      </p:sp>
    </p:spTree>
    <p:extLst>
      <p:ext uri="{BB962C8B-B14F-4D97-AF65-F5344CB8AC3E}">
        <p14:creationId xmlns:p14="http://schemas.microsoft.com/office/powerpoint/2010/main" val="269165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a:t>Rhythm #1</a:t>
            </a:r>
          </a:p>
        </p:txBody>
      </p:sp>
      <p:sp>
        <p:nvSpPr>
          <p:cNvPr id="100355" name="Text Box 3"/>
          <p:cNvSpPr txBox="1">
            <a:spLocks noChangeArrowheads="1"/>
          </p:cNvSpPr>
          <p:nvPr/>
        </p:nvSpPr>
        <p:spPr bwMode="auto">
          <a:xfrm>
            <a:off x="81381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30 bpm</a:t>
            </a:r>
            <a:endParaRPr lang="en-US" altLang="en-US" sz="2880">
              <a:solidFill>
                <a:srgbClr val="FF5050"/>
              </a:solidFill>
            </a:endParaRPr>
          </a:p>
        </p:txBody>
      </p:sp>
      <p:sp>
        <p:nvSpPr>
          <p:cNvPr id="100356" name="Text Box 4"/>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0357" name="Text Box 5"/>
          <p:cNvSpPr txBox="1">
            <a:spLocks noChangeArrowheads="1"/>
          </p:cNvSpPr>
          <p:nvPr/>
        </p:nvSpPr>
        <p:spPr bwMode="auto">
          <a:xfrm>
            <a:off x="2651760" y="3968116"/>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0358" name="Text Box 6"/>
          <p:cNvSpPr txBox="1">
            <a:spLocks noChangeArrowheads="1"/>
          </p:cNvSpPr>
          <p:nvPr/>
        </p:nvSpPr>
        <p:spPr bwMode="auto">
          <a:xfrm>
            <a:off x="8138160" y="4023360"/>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a:t>
            </a:r>
            <a:endParaRPr lang="en-US" altLang="en-US" sz="2880">
              <a:solidFill>
                <a:srgbClr val="FF5050"/>
              </a:solidFill>
            </a:endParaRPr>
          </a:p>
        </p:txBody>
      </p:sp>
      <p:sp>
        <p:nvSpPr>
          <p:cNvPr id="100359" name="Text Box 7"/>
          <p:cNvSpPr txBox="1">
            <a:spLocks noChangeArrowheads="1"/>
          </p:cNvSpPr>
          <p:nvPr/>
        </p:nvSpPr>
        <p:spPr bwMode="auto">
          <a:xfrm>
            <a:off x="8138160" y="4754880"/>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normal</a:t>
            </a:r>
            <a:endParaRPr lang="en-US" altLang="en-US" sz="2880">
              <a:solidFill>
                <a:srgbClr val="FF5050"/>
              </a:solidFill>
            </a:endParaRPr>
          </a:p>
        </p:txBody>
      </p:sp>
      <p:sp>
        <p:nvSpPr>
          <p:cNvPr id="100360" name="Text Box 8"/>
          <p:cNvSpPr txBox="1">
            <a:spLocks noChangeArrowheads="1"/>
          </p:cNvSpPr>
          <p:nvPr/>
        </p:nvSpPr>
        <p:spPr bwMode="auto">
          <a:xfrm>
            <a:off x="8138160" y="6162676"/>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0.10 s</a:t>
            </a:r>
            <a:endParaRPr lang="en-US" altLang="en-US" sz="2880">
              <a:solidFill>
                <a:srgbClr val="FF5050"/>
              </a:solidFill>
            </a:endParaRPr>
          </a:p>
        </p:txBody>
      </p:sp>
      <p:sp>
        <p:nvSpPr>
          <p:cNvPr id="100361" name="Text Box 9"/>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0362" name="Text Box 10"/>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0363" name="Text Box 11"/>
          <p:cNvSpPr txBox="1">
            <a:spLocks noChangeArrowheads="1"/>
          </p:cNvSpPr>
          <p:nvPr/>
        </p:nvSpPr>
        <p:spPr bwMode="auto">
          <a:xfrm>
            <a:off x="8138160" y="5486400"/>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0.12 s</a:t>
            </a:r>
            <a:endParaRPr lang="en-US" altLang="en-US" sz="2880">
              <a:solidFill>
                <a:srgbClr val="FF5050"/>
              </a:solidFill>
            </a:endParaRPr>
          </a:p>
        </p:txBody>
      </p:sp>
      <p:sp>
        <p:nvSpPr>
          <p:cNvPr id="100364" name="Text Box 12"/>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0365" name="Text Box 13"/>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0366" name="Text Box 14"/>
          <p:cNvSpPr txBox="1">
            <a:spLocks noChangeArrowheads="1"/>
          </p:cNvSpPr>
          <p:nvPr/>
        </p:nvSpPr>
        <p:spPr bwMode="auto">
          <a:xfrm>
            <a:off x="6126480" y="6985636"/>
            <a:ext cx="59436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Sinus Bradycardia</a:t>
            </a:r>
          </a:p>
        </p:txBody>
      </p:sp>
      <p:pic>
        <p:nvPicPr>
          <p:cNvPr id="8208" name="Picture 15" descr="sb-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41196"/>
            <a:ext cx="9326880" cy="116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453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dissolve">
                                      <p:cBhvr>
                                        <p:cTn id="7" dur="500"/>
                                        <p:tgtEl>
                                          <p:spTgt spid="100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355"/>
                                        </p:tgtEl>
                                        <p:attrNameLst>
                                          <p:attrName>style.visibility</p:attrName>
                                        </p:attrNameLst>
                                      </p:cBhvr>
                                      <p:to>
                                        <p:strVal val="visible"/>
                                      </p:to>
                                    </p:set>
                                    <p:animEffect transition="in" filter="dissolve">
                                      <p:cBhvr>
                                        <p:cTn id="12" dur="500"/>
                                        <p:tgtEl>
                                          <p:spTgt spid="1003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357"/>
                                        </p:tgtEl>
                                        <p:attrNameLst>
                                          <p:attrName>style.visibility</p:attrName>
                                        </p:attrNameLst>
                                      </p:cBhvr>
                                      <p:to>
                                        <p:strVal val="visible"/>
                                      </p:to>
                                    </p:set>
                                    <p:animEffect transition="in" filter="dissolve">
                                      <p:cBhvr>
                                        <p:cTn id="17" dur="500"/>
                                        <p:tgtEl>
                                          <p:spTgt spid="1003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0358"/>
                                        </p:tgtEl>
                                        <p:attrNameLst>
                                          <p:attrName>style.visibility</p:attrName>
                                        </p:attrNameLst>
                                      </p:cBhvr>
                                      <p:to>
                                        <p:strVal val="visible"/>
                                      </p:to>
                                    </p:set>
                                    <p:animEffect transition="in" filter="dissolve">
                                      <p:cBhvr>
                                        <p:cTn id="22" dur="500"/>
                                        <p:tgtEl>
                                          <p:spTgt spid="1003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0361"/>
                                        </p:tgtEl>
                                        <p:attrNameLst>
                                          <p:attrName>style.visibility</p:attrName>
                                        </p:attrNameLst>
                                      </p:cBhvr>
                                      <p:to>
                                        <p:strVal val="visible"/>
                                      </p:to>
                                    </p:set>
                                    <p:animEffect transition="in" filter="dissolve">
                                      <p:cBhvr>
                                        <p:cTn id="27" dur="500"/>
                                        <p:tgtEl>
                                          <p:spTgt spid="1003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0359"/>
                                        </p:tgtEl>
                                        <p:attrNameLst>
                                          <p:attrName>style.visibility</p:attrName>
                                        </p:attrNameLst>
                                      </p:cBhvr>
                                      <p:to>
                                        <p:strVal val="visible"/>
                                      </p:to>
                                    </p:set>
                                    <p:animEffect transition="in" filter="dissolve">
                                      <p:cBhvr>
                                        <p:cTn id="32" dur="500"/>
                                        <p:tgtEl>
                                          <p:spTgt spid="1003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0362"/>
                                        </p:tgtEl>
                                        <p:attrNameLst>
                                          <p:attrName>style.visibility</p:attrName>
                                        </p:attrNameLst>
                                      </p:cBhvr>
                                      <p:to>
                                        <p:strVal val="visible"/>
                                      </p:to>
                                    </p:set>
                                    <p:animEffect transition="in" filter="dissolve">
                                      <p:cBhvr>
                                        <p:cTn id="37" dur="500"/>
                                        <p:tgtEl>
                                          <p:spTgt spid="1003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0363"/>
                                        </p:tgtEl>
                                        <p:attrNameLst>
                                          <p:attrName>style.visibility</p:attrName>
                                        </p:attrNameLst>
                                      </p:cBhvr>
                                      <p:to>
                                        <p:strVal val="visible"/>
                                      </p:to>
                                    </p:set>
                                    <p:animEffect transition="in" filter="dissolve">
                                      <p:cBhvr>
                                        <p:cTn id="42" dur="500"/>
                                        <p:tgtEl>
                                          <p:spTgt spid="10036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0364"/>
                                        </p:tgtEl>
                                        <p:attrNameLst>
                                          <p:attrName>style.visibility</p:attrName>
                                        </p:attrNameLst>
                                      </p:cBhvr>
                                      <p:to>
                                        <p:strVal val="visible"/>
                                      </p:to>
                                    </p:set>
                                    <p:animEffect transition="in" filter="dissolve">
                                      <p:cBhvr>
                                        <p:cTn id="47" dur="500"/>
                                        <p:tgtEl>
                                          <p:spTgt spid="1003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0360"/>
                                        </p:tgtEl>
                                        <p:attrNameLst>
                                          <p:attrName>style.visibility</p:attrName>
                                        </p:attrNameLst>
                                      </p:cBhvr>
                                      <p:to>
                                        <p:strVal val="visible"/>
                                      </p:to>
                                    </p:set>
                                    <p:animEffect transition="in" filter="dissolve">
                                      <p:cBhvr>
                                        <p:cTn id="52" dur="500"/>
                                        <p:tgtEl>
                                          <p:spTgt spid="100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0365"/>
                                        </p:tgtEl>
                                        <p:attrNameLst>
                                          <p:attrName>style.visibility</p:attrName>
                                        </p:attrNameLst>
                                      </p:cBhvr>
                                      <p:to>
                                        <p:strVal val="visible"/>
                                      </p:to>
                                    </p:set>
                                    <p:animEffect transition="in" filter="dissolve">
                                      <p:cBhvr>
                                        <p:cTn id="57" dur="500"/>
                                        <p:tgtEl>
                                          <p:spTgt spid="10036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0366"/>
                                        </p:tgtEl>
                                        <p:attrNameLst>
                                          <p:attrName>style.visibility</p:attrName>
                                        </p:attrNameLst>
                                      </p:cBhvr>
                                      <p:to>
                                        <p:strVal val="visible"/>
                                      </p:to>
                                    </p:set>
                                    <p:animEffect transition="in" filter="dissolve">
                                      <p:cBhvr>
                                        <p:cTn id="62" dur="500"/>
                                        <p:tgtEl>
                                          <p:spTgt spid="100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P spid="100356" grpId="0" autoUpdateAnimBg="0"/>
      <p:bldP spid="100357" grpId="0" autoUpdateAnimBg="0"/>
      <p:bldP spid="100358" grpId="0" autoUpdateAnimBg="0"/>
      <p:bldP spid="100359" grpId="0" autoUpdateAnimBg="0"/>
      <p:bldP spid="100360" grpId="0" autoUpdateAnimBg="0"/>
      <p:bldP spid="100361" grpId="0" autoUpdateAnimBg="0"/>
      <p:bldP spid="100362" grpId="0" autoUpdateAnimBg="0"/>
      <p:bldP spid="100363" grpId="0" autoUpdateAnimBg="0"/>
      <p:bldP spid="100364" grpId="0" autoUpdateAnimBg="0"/>
      <p:bldP spid="100365" grpId="0" autoUpdateAnimBg="0"/>
      <p:bldP spid="10036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en-US"/>
              <a:t>Sinus Bradycardia</a:t>
            </a:r>
          </a:p>
        </p:txBody>
      </p:sp>
      <p:sp>
        <p:nvSpPr>
          <p:cNvPr id="101379" name="Rectangle 3"/>
          <p:cNvSpPr>
            <a:spLocks noGrp="1" noChangeArrowheads="1"/>
          </p:cNvSpPr>
          <p:nvPr>
            <p:ph idx="1"/>
          </p:nvPr>
        </p:nvSpPr>
        <p:spPr/>
        <p:txBody>
          <a:bodyPr/>
          <a:lstStyle/>
          <a:p>
            <a:endParaRPr lang="en-US" altLang="en-US" dirty="0"/>
          </a:p>
          <a:p>
            <a:endParaRPr lang="en-US" altLang="en-US" dirty="0"/>
          </a:p>
          <a:p>
            <a:r>
              <a:rPr lang="en-US" altLang="en-US" sz="4320" dirty="0">
                <a:solidFill>
                  <a:srgbClr val="FF5050"/>
                </a:solidFill>
              </a:rPr>
              <a:t>Deviation from NSR</a:t>
            </a:r>
            <a:endParaRPr lang="en-US" altLang="en-US" dirty="0">
              <a:solidFill>
                <a:srgbClr val="FF5050"/>
              </a:solidFill>
            </a:endParaRPr>
          </a:p>
          <a:p>
            <a:pPr>
              <a:buFontTx/>
              <a:buNone/>
            </a:pPr>
            <a:r>
              <a:rPr lang="en-US" altLang="en-US" sz="4320" dirty="0"/>
              <a:t>		- Rate			</a:t>
            </a:r>
            <a:r>
              <a:rPr lang="en-US" altLang="en-US" sz="4320" dirty="0">
                <a:solidFill>
                  <a:srgbClr val="FF5050"/>
                </a:solidFill>
              </a:rPr>
              <a:t>&lt; 60 bpm</a:t>
            </a:r>
            <a:r>
              <a:rPr lang="en-US" altLang="en-US" dirty="0"/>
              <a:t>	</a:t>
            </a:r>
          </a:p>
          <a:p>
            <a:pPr lvl="1"/>
            <a:endParaRPr lang="en-US" altLang="en-US" dirty="0"/>
          </a:p>
        </p:txBody>
      </p:sp>
      <p:sp>
        <p:nvSpPr>
          <p:cNvPr id="9221" name="Text Box 4"/>
          <p:cNvSpPr txBox="1">
            <a:spLocks noChangeArrowheads="1"/>
          </p:cNvSpPr>
          <p:nvPr/>
        </p:nvSpPr>
        <p:spPr bwMode="auto">
          <a:xfrm>
            <a:off x="6473191" y="2266951"/>
            <a:ext cx="18473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latin typeface="Times" pitchFamily="18" charset="0"/>
            </a:endParaRPr>
          </a:p>
        </p:txBody>
      </p:sp>
      <p:pic>
        <p:nvPicPr>
          <p:cNvPr id="9222" name="Picture 5" descr="sb-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41196"/>
            <a:ext cx="9326880" cy="116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4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79">
                                            <p:txEl>
                                              <p:pRg st="2" end="2"/>
                                            </p:txEl>
                                          </p:spTgt>
                                        </p:tgtEl>
                                        <p:attrNameLst>
                                          <p:attrName>style.visibility</p:attrName>
                                        </p:attrNameLst>
                                      </p:cBhvr>
                                      <p:to>
                                        <p:strVal val="visible"/>
                                      </p:to>
                                    </p:set>
                                    <p:animEffect transition="in" filter="dissolve">
                                      <p:cBhvr>
                                        <p:cTn id="7" dur="500"/>
                                        <p:tgtEl>
                                          <p:spTgt spid="10137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1379">
                                            <p:txEl>
                                              <p:pRg st="3" end="3"/>
                                            </p:txEl>
                                          </p:spTgt>
                                        </p:tgtEl>
                                        <p:attrNameLst>
                                          <p:attrName>style.visibility</p:attrName>
                                        </p:attrNameLst>
                                      </p:cBhvr>
                                      <p:to>
                                        <p:strVal val="visible"/>
                                      </p:to>
                                    </p:set>
                                    <p:animEffect transition="in" filter="dissolve">
                                      <p:cBhvr>
                                        <p:cTn id="12" dur="500"/>
                                        <p:tgtEl>
                                          <p:spTgt spid="1013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a:t>Course Objectives</a:t>
            </a:r>
          </a:p>
        </p:txBody>
      </p:sp>
      <p:sp>
        <p:nvSpPr>
          <p:cNvPr id="25603" name="Rectangle 3"/>
          <p:cNvSpPr>
            <a:spLocks noGrp="1" noChangeArrowheads="1"/>
          </p:cNvSpPr>
          <p:nvPr>
            <p:ph idx="1"/>
          </p:nvPr>
        </p:nvSpPr>
        <p:spPr/>
        <p:txBody>
          <a:bodyPr/>
          <a:lstStyle/>
          <a:p>
            <a:r>
              <a:rPr lang="en-US" altLang="en-US" sz="4800" dirty="0"/>
              <a:t>To recognize the normal rhythm of the heart - “Normal Sinus Rhythm.”</a:t>
            </a:r>
          </a:p>
          <a:p>
            <a:r>
              <a:rPr lang="en-US" altLang="en-US" sz="4800" dirty="0"/>
              <a:t>To recognize the common rhythm disturbances.</a:t>
            </a:r>
          </a:p>
          <a:p>
            <a:r>
              <a:rPr lang="en-US" altLang="en-US" sz="4800" dirty="0"/>
              <a:t>Practice this new knowledge</a:t>
            </a:r>
          </a:p>
        </p:txBody>
      </p:sp>
    </p:spTree>
    <p:extLst>
      <p:ext uri="{BB962C8B-B14F-4D97-AF65-F5344CB8AC3E}">
        <p14:creationId xmlns:p14="http://schemas.microsoft.com/office/powerpoint/2010/main" val="4230003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dissolve">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dissolve">
                                      <p:cBhvr>
                                        <p:cTn id="1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050"/>
          <p:cNvSpPr>
            <a:spLocks noGrp="1" noChangeArrowheads="1"/>
          </p:cNvSpPr>
          <p:nvPr>
            <p:ph type="title"/>
          </p:nvPr>
        </p:nvSpPr>
        <p:spPr/>
        <p:txBody>
          <a:bodyPr/>
          <a:lstStyle/>
          <a:p>
            <a:r>
              <a:rPr lang="en-US" altLang="en-US"/>
              <a:t>Sinus Bradycardia</a:t>
            </a:r>
          </a:p>
        </p:txBody>
      </p:sp>
      <p:sp>
        <p:nvSpPr>
          <p:cNvPr id="41987" name="Rectangle 2051"/>
          <p:cNvSpPr>
            <a:spLocks noGrp="1" noChangeArrowheads="1"/>
          </p:cNvSpPr>
          <p:nvPr>
            <p:ph idx="1"/>
          </p:nvPr>
        </p:nvSpPr>
        <p:spPr/>
        <p:txBody>
          <a:bodyPr/>
          <a:lstStyle/>
          <a:p>
            <a:endParaRPr lang="en-US" altLang="en-US" dirty="0"/>
          </a:p>
          <a:p>
            <a:endParaRPr lang="en-US" altLang="en-US" dirty="0"/>
          </a:p>
          <a:p>
            <a:r>
              <a:rPr lang="en-US" altLang="en-US" dirty="0">
                <a:solidFill>
                  <a:srgbClr val="FF5050"/>
                </a:solidFill>
              </a:rPr>
              <a:t>Etiology:</a:t>
            </a:r>
            <a:r>
              <a:rPr lang="en-US" altLang="en-US" dirty="0"/>
              <a:t> SA node is depolarizing slower than normal, impulse is conducted normally (i.e. normal PR and QRS interval).</a:t>
            </a:r>
          </a:p>
          <a:p>
            <a:endParaRPr lang="en-US" altLang="en-US" dirty="0"/>
          </a:p>
          <a:p>
            <a:pPr algn="ctr">
              <a:buFontTx/>
              <a:buNone/>
            </a:pPr>
            <a:endParaRPr lang="en-US" altLang="en-US" dirty="0"/>
          </a:p>
        </p:txBody>
      </p:sp>
      <p:sp>
        <p:nvSpPr>
          <p:cNvPr id="10245" name="Text Box 2054"/>
          <p:cNvSpPr txBox="1">
            <a:spLocks noChangeArrowheads="1"/>
          </p:cNvSpPr>
          <p:nvPr/>
        </p:nvSpPr>
        <p:spPr bwMode="auto">
          <a:xfrm>
            <a:off x="6930391" y="2084071"/>
            <a:ext cx="18473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latin typeface="Times" pitchFamily="18" charset="0"/>
            </a:endParaRPr>
          </a:p>
        </p:txBody>
      </p:sp>
      <p:pic>
        <p:nvPicPr>
          <p:cNvPr id="10246" name="Picture 2056" descr="sb-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41196"/>
            <a:ext cx="9326880" cy="116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3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animEffect transition="in" filter="dissolve">
                                      <p:cBhvr>
                                        <p:cTn id="7" dur="5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ltLang="en-US"/>
              <a:t>Rhythm #2</a:t>
            </a:r>
          </a:p>
        </p:txBody>
      </p:sp>
      <p:sp>
        <p:nvSpPr>
          <p:cNvPr id="27652" name="Text Box 4"/>
          <p:cNvSpPr txBox="1">
            <a:spLocks noChangeArrowheads="1"/>
          </p:cNvSpPr>
          <p:nvPr/>
        </p:nvSpPr>
        <p:spPr bwMode="auto">
          <a:xfrm>
            <a:off x="8138160" y="3291841"/>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130 bpm</a:t>
            </a:r>
            <a:endParaRPr lang="en-US" altLang="en-US" sz="2880">
              <a:solidFill>
                <a:srgbClr val="FF5050"/>
              </a:solidFill>
            </a:endParaRPr>
          </a:p>
        </p:txBody>
      </p:sp>
      <p:sp>
        <p:nvSpPr>
          <p:cNvPr id="27653" name="Text Box 5"/>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27654" name="Text Box 6"/>
          <p:cNvSpPr txBox="1">
            <a:spLocks noChangeArrowheads="1"/>
          </p:cNvSpPr>
          <p:nvPr/>
        </p:nvSpPr>
        <p:spPr bwMode="auto">
          <a:xfrm>
            <a:off x="2651760" y="3968116"/>
            <a:ext cx="4389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27655" name="Text Box 7"/>
          <p:cNvSpPr txBox="1">
            <a:spLocks noChangeArrowheads="1"/>
          </p:cNvSpPr>
          <p:nvPr/>
        </p:nvSpPr>
        <p:spPr bwMode="auto">
          <a:xfrm>
            <a:off x="8138160" y="4023360"/>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a:t>
            </a:r>
            <a:endParaRPr lang="en-US" altLang="en-US" sz="2880">
              <a:solidFill>
                <a:srgbClr val="FF5050"/>
              </a:solidFill>
            </a:endParaRPr>
          </a:p>
        </p:txBody>
      </p:sp>
      <p:sp>
        <p:nvSpPr>
          <p:cNvPr id="27656" name="Text Box 8"/>
          <p:cNvSpPr txBox="1">
            <a:spLocks noChangeArrowheads="1"/>
          </p:cNvSpPr>
          <p:nvPr/>
        </p:nvSpPr>
        <p:spPr bwMode="auto">
          <a:xfrm>
            <a:off x="8138160" y="4754880"/>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normal</a:t>
            </a:r>
            <a:endParaRPr lang="en-US" altLang="en-US" sz="2880">
              <a:solidFill>
                <a:srgbClr val="FF5050"/>
              </a:solidFill>
            </a:endParaRPr>
          </a:p>
        </p:txBody>
      </p:sp>
      <p:sp>
        <p:nvSpPr>
          <p:cNvPr id="27657" name="Text Box 9"/>
          <p:cNvSpPr txBox="1">
            <a:spLocks noChangeArrowheads="1"/>
          </p:cNvSpPr>
          <p:nvPr/>
        </p:nvSpPr>
        <p:spPr bwMode="auto">
          <a:xfrm>
            <a:off x="8138160" y="6162676"/>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0.08 s</a:t>
            </a:r>
            <a:endParaRPr lang="en-US" altLang="en-US" sz="2880">
              <a:solidFill>
                <a:srgbClr val="FF5050"/>
              </a:solidFill>
            </a:endParaRPr>
          </a:p>
        </p:txBody>
      </p:sp>
      <p:sp>
        <p:nvSpPr>
          <p:cNvPr id="27658" name="Text Box 10"/>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27659" name="Text Box 11"/>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27660" name="Text Box 12"/>
          <p:cNvSpPr txBox="1">
            <a:spLocks noChangeArrowheads="1"/>
          </p:cNvSpPr>
          <p:nvPr/>
        </p:nvSpPr>
        <p:spPr bwMode="auto">
          <a:xfrm>
            <a:off x="8138160" y="5486400"/>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0.16 s</a:t>
            </a:r>
            <a:endParaRPr lang="en-US" altLang="en-US" sz="2880">
              <a:solidFill>
                <a:srgbClr val="FF5050"/>
              </a:solidFill>
            </a:endParaRPr>
          </a:p>
        </p:txBody>
      </p:sp>
      <p:sp>
        <p:nvSpPr>
          <p:cNvPr id="27661" name="Text Box 13"/>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27662" name="Text Box 14"/>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27663" name="Text Box 15"/>
          <p:cNvSpPr txBox="1">
            <a:spLocks noChangeArrowheads="1"/>
          </p:cNvSpPr>
          <p:nvPr/>
        </p:nvSpPr>
        <p:spPr bwMode="auto">
          <a:xfrm>
            <a:off x="6126480" y="6985636"/>
            <a:ext cx="59436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Sinus Tachycardia</a:t>
            </a:r>
          </a:p>
        </p:txBody>
      </p:sp>
      <p:pic>
        <p:nvPicPr>
          <p:cNvPr id="11280" name="Picture 16" descr="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011681"/>
            <a:ext cx="9326880" cy="10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033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dissolve">
                                      <p:cBhvr>
                                        <p:cTn id="7" dur="500"/>
                                        <p:tgtEl>
                                          <p:spTgt spid="27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dissolve">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654"/>
                                        </p:tgtEl>
                                        <p:attrNameLst>
                                          <p:attrName>style.visibility</p:attrName>
                                        </p:attrNameLst>
                                      </p:cBhvr>
                                      <p:to>
                                        <p:strVal val="visible"/>
                                      </p:to>
                                    </p:set>
                                    <p:animEffect transition="in" filter="dissolve">
                                      <p:cBhvr>
                                        <p:cTn id="17" dur="500"/>
                                        <p:tgtEl>
                                          <p:spTgt spid="276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655"/>
                                        </p:tgtEl>
                                        <p:attrNameLst>
                                          <p:attrName>style.visibility</p:attrName>
                                        </p:attrNameLst>
                                      </p:cBhvr>
                                      <p:to>
                                        <p:strVal val="visible"/>
                                      </p:to>
                                    </p:set>
                                    <p:animEffect transition="in" filter="dissolve">
                                      <p:cBhvr>
                                        <p:cTn id="22" dur="500"/>
                                        <p:tgtEl>
                                          <p:spTgt spid="2765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658"/>
                                        </p:tgtEl>
                                        <p:attrNameLst>
                                          <p:attrName>style.visibility</p:attrName>
                                        </p:attrNameLst>
                                      </p:cBhvr>
                                      <p:to>
                                        <p:strVal val="visible"/>
                                      </p:to>
                                    </p:set>
                                    <p:animEffect transition="in" filter="dissolve">
                                      <p:cBhvr>
                                        <p:cTn id="27" dur="500"/>
                                        <p:tgtEl>
                                          <p:spTgt spid="2765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656"/>
                                        </p:tgtEl>
                                        <p:attrNameLst>
                                          <p:attrName>style.visibility</p:attrName>
                                        </p:attrNameLst>
                                      </p:cBhvr>
                                      <p:to>
                                        <p:strVal val="visible"/>
                                      </p:to>
                                    </p:set>
                                    <p:animEffect transition="in" filter="dissolve">
                                      <p:cBhvr>
                                        <p:cTn id="32" dur="500"/>
                                        <p:tgtEl>
                                          <p:spTgt spid="276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7659"/>
                                        </p:tgtEl>
                                        <p:attrNameLst>
                                          <p:attrName>style.visibility</p:attrName>
                                        </p:attrNameLst>
                                      </p:cBhvr>
                                      <p:to>
                                        <p:strVal val="visible"/>
                                      </p:to>
                                    </p:set>
                                    <p:animEffect transition="in" filter="dissolve">
                                      <p:cBhvr>
                                        <p:cTn id="37" dur="500"/>
                                        <p:tgtEl>
                                          <p:spTgt spid="276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660"/>
                                        </p:tgtEl>
                                        <p:attrNameLst>
                                          <p:attrName>style.visibility</p:attrName>
                                        </p:attrNameLst>
                                      </p:cBhvr>
                                      <p:to>
                                        <p:strVal val="visible"/>
                                      </p:to>
                                    </p:set>
                                    <p:animEffect transition="in" filter="dissolve">
                                      <p:cBhvr>
                                        <p:cTn id="42" dur="500"/>
                                        <p:tgtEl>
                                          <p:spTgt spid="2766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dissolve">
                                      <p:cBhvr>
                                        <p:cTn id="47" dur="500"/>
                                        <p:tgtEl>
                                          <p:spTgt spid="2766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7657"/>
                                        </p:tgtEl>
                                        <p:attrNameLst>
                                          <p:attrName>style.visibility</p:attrName>
                                        </p:attrNameLst>
                                      </p:cBhvr>
                                      <p:to>
                                        <p:strVal val="visible"/>
                                      </p:to>
                                    </p:set>
                                    <p:animEffect transition="in" filter="dissolve">
                                      <p:cBhvr>
                                        <p:cTn id="52" dur="500"/>
                                        <p:tgtEl>
                                          <p:spTgt spid="2765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662"/>
                                        </p:tgtEl>
                                        <p:attrNameLst>
                                          <p:attrName>style.visibility</p:attrName>
                                        </p:attrNameLst>
                                      </p:cBhvr>
                                      <p:to>
                                        <p:strVal val="visible"/>
                                      </p:to>
                                    </p:set>
                                    <p:animEffect transition="in" filter="dissolve">
                                      <p:cBhvr>
                                        <p:cTn id="57" dur="500"/>
                                        <p:tgtEl>
                                          <p:spTgt spid="2766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7663"/>
                                        </p:tgtEl>
                                        <p:attrNameLst>
                                          <p:attrName>style.visibility</p:attrName>
                                        </p:attrNameLst>
                                      </p:cBhvr>
                                      <p:to>
                                        <p:strVal val="visible"/>
                                      </p:to>
                                    </p:set>
                                    <p:animEffect transition="in" filter="dissolve">
                                      <p:cBhvr>
                                        <p:cTn id="62" dur="500"/>
                                        <p:tgtEl>
                                          <p:spTgt spid="27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utoUpdateAnimBg="0"/>
      <p:bldP spid="27653" grpId="0" autoUpdateAnimBg="0"/>
      <p:bldP spid="27654" grpId="0" autoUpdateAnimBg="0"/>
      <p:bldP spid="27655" grpId="0" autoUpdateAnimBg="0"/>
      <p:bldP spid="27656" grpId="0" autoUpdateAnimBg="0"/>
      <p:bldP spid="27657" grpId="0" autoUpdateAnimBg="0"/>
      <p:bldP spid="27658" grpId="0" autoUpdateAnimBg="0"/>
      <p:bldP spid="27659" grpId="0" autoUpdateAnimBg="0"/>
      <p:bldP spid="27660" grpId="0" autoUpdateAnimBg="0"/>
      <p:bldP spid="27661" grpId="0" autoUpdateAnimBg="0"/>
      <p:bldP spid="27662" grpId="0" autoUpdateAnimBg="0"/>
      <p:bldP spid="2766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1026"/>
          <p:cNvSpPr>
            <a:spLocks noGrp="1" noChangeArrowheads="1"/>
          </p:cNvSpPr>
          <p:nvPr>
            <p:ph type="title"/>
          </p:nvPr>
        </p:nvSpPr>
        <p:spPr/>
        <p:txBody>
          <a:bodyPr/>
          <a:lstStyle/>
          <a:p>
            <a:r>
              <a:rPr lang="en-US" altLang="en-US"/>
              <a:t>Sinus Tachycardia</a:t>
            </a:r>
          </a:p>
        </p:txBody>
      </p:sp>
      <p:sp>
        <p:nvSpPr>
          <p:cNvPr id="56323" name="Rectangle 1027"/>
          <p:cNvSpPr>
            <a:spLocks noGrp="1" noChangeArrowheads="1"/>
          </p:cNvSpPr>
          <p:nvPr>
            <p:ph idx="1"/>
          </p:nvPr>
        </p:nvSpPr>
        <p:spPr/>
        <p:txBody>
          <a:bodyPr/>
          <a:lstStyle/>
          <a:p>
            <a:endParaRPr lang="en-US" altLang="en-US" dirty="0"/>
          </a:p>
          <a:p>
            <a:endParaRPr lang="en-US" altLang="en-US" dirty="0"/>
          </a:p>
          <a:p>
            <a:r>
              <a:rPr lang="en-US" altLang="en-US" sz="4320" dirty="0">
                <a:solidFill>
                  <a:srgbClr val="FF5050"/>
                </a:solidFill>
              </a:rPr>
              <a:t>Deviation from NSR</a:t>
            </a:r>
            <a:endParaRPr lang="en-US" altLang="en-US" dirty="0"/>
          </a:p>
          <a:p>
            <a:pPr>
              <a:buFontTx/>
              <a:buNone/>
            </a:pPr>
            <a:r>
              <a:rPr lang="en-US" altLang="en-US" sz="4320" dirty="0"/>
              <a:t>		- Rate			</a:t>
            </a:r>
            <a:r>
              <a:rPr lang="en-US" altLang="en-US" sz="4320" dirty="0">
                <a:solidFill>
                  <a:srgbClr val="FF5050"/>
                </a:solidFill>
              </a:rPr>
              <a:t>&gt; 100 bpm</a:t>
            </a:r>
            <a:r>
              <a:rPr lang="en-US" altLang="en-US" dirty="0"/>
              <a:t>	</a:t>
            </a:r>
          </a:p>
          <a:p>
            <a:pPr lvl="1"/>
            <a:endParaRPr lang="en-US" altLang="en-US" dirty="0"/>
          </a:p>
          <a:p>
            <a:pPr algn="ctr">
              <a:buFontTx/>
              <a:buNone/>
            </a:pPr>
            <a:endParaRPr lang="en-US" altLang="en-US" dirty="0"/>
          </a:p>
        </p:txBody>
      </p:sp>
      <p:pic>
        <p:nvPicPr>
          <p:cNvPr id="12293" name="Picture 1029" descr="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011681"/>
            <a:ext cx="9326880" cy="10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22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323">
                                            <p:txEl>
                                              <p:pRg st="2" end="2"/>
                                            </p:txEl>
                                          </p:spTgt>
                                        </p:tgtEl>
                                        <p:attrNameLst>
                                          <p:attrName>style.visibility</p:attrName>
                                        </p:attrNameLst>
                                      </p:cBhvr>
                                      <p:to>
                                        <p:strVal val="visible"/>
                                      </p:to>
                                    </p:set>
                                    <p:animEffect transition="in" filter="dissolve">
                                      <p:cBhvr>
                                        <p:cTn id="7" dur="500"/>
                                        <p:tgtEl>
                                          <p:spTgt spid="5632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323">
                                            <p:txEl>
                                              <p:pRg st="3" end="3"/>
                                            </p:txEl>
                                          </p:spTgt>
                                        </p:tgtEl>
                                        <p:attrNameLst>
                                          <p:attrName>style.visibility</p:attrName>
                                        </p:attrNameLst>
                                      </p:cBhvr>
                                      <p:to>
                                        <p:strVal val="visible"/>
                                      </p:to>
                                    </p:set>
                                    <p:animEffect transition="in" filter="dissolve">
                                      <p:cBhvr>
                                        <p:cTn id="12" dur="500"/>
                                        <p:tgtEl>
                                          <p:spTgt spid="563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ltLang="en-US"/>
              <a:t>Sinus Tachycardia</a:t>
            </a:r>
          </a:p>
        </p:txBody>
      </p:sp>
      <p:sp>
        <p:nvSpPr>
          <p:cNvPr id="43011" name="Rectangle 3"/>
          <p:cNvSpPr>
            <a:spLocks noGrp="1" noChangeArrowheads="1"/>
          </p:cNvSpPr>
          <p:nvPr>
            <p:ph idx="1"/>
          </p:nvPr>
        </p:nvSpPr>
        <p:spPr/>
        <p:txBody>
          <a:bodyPr/>
          <a:lstStyle/>
          <a:p>
            <a:endParaRPr lang="en-US" altLang="en-US" dirty="0"/>
          </a:p>
          <a:p>
            <a:endParaRPr lang="en-US" altLang="en-US" dirty="0"/>
          </a:p>
          <a:p>
            <a:r>
              <a:rPr lang="en-US" altLang="en-US" dirty="0">
                <a:solidFill>
                  <a:srgbClr val="FF5050"/>
                </a:solidFill>
              </a:rPr>
              <a:t>Etiology:</a:t>
            </a:r>
            <a:r>
              <a:rPr lang="en-US" altLang="en-US" dirty="0"/>
              <a:t> SA node is depolarizing faster than normal, impulse is conducted normally.</a:t>
            </a:r>
          </a:p>
          <a:p>
            <a:r>
              <a:rPr lang="en-US" altLang="en-US" dirty="0"/>
              <a:t>Remember: sinus tachycardia is a response to physical or psychological stress, not a primary arrhythmia.</a:t>
            </a:r>
          </a:p>
          <a:p>
            <a:pPr algn="ctr">
              <a:buFontTx/>
              <a:buNone/>
            </a:pPr>
            <a:endParaRPr lang="en-US" altLang="en-US" dirty="0"/>
          </a:p>
        </p:txBody>
      </p:sp>
      <p:pic>
        <p:nvPicPr>
          <p:cNvPr id="13317" name="Picture 5" descr="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011681"/>
            <a:ext cx="9326880" cy="10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67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1">
                                            <p:txEl>
                                              <p:pRg st="2" end="2"/>
                                            </p:txEl>
                                          </p:spTgt>
                                        </p:tgtEl>
                                        <p:attrNameLst>
                                          <p:attrName>style.visibility</p:attrName>
                                        </p:attrNameLst>
                                      </p:cBhvr>
                                      <p:to>
                                        <p:strVal val="visible"/>
                                      </p:to>
                                    </p:set>
                                    <p:animEffect transition="in" filter="dissolve">
                                      <p:cBhvr>
                                        <p:cTn id="7" dur="500"/>
                                        <p:tgtEl>
                                          <p:spTgt spid="4301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011">
                                            <p:txEl>
                                              <p:pRg st="3" end="3"/>
                                            </p:txEl>
                                          </p:spTgt>
                                        </p:tgtEl>
                                        <p:attrNameLst>
                                          <p:attrName>style.visibility</p:attrName>
                                        </p:attrNameLst>
                                      </p:cBhvr>
                                      <p:to>
                                        <p:strVal val="visible"/>
                                      </p:to>
                                    </p:set>
                                    <p:animEffect transition="in" filter="dissolve">
                                      <p:cBhvr>
                                        <p:cTn id="12" dur="5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altLang="en-US"/>
              <a:t>Premature Beats</a:t>
            </a:r>
          </a:p>
        </p:txBody>
      </p:sp>
      <p:sp>
        <p:nvSpPr>
          <p:cNvPr id="14340" name="Rectangle 3"/>
          <p:cNvSpPr>
            <a:spLocks noGrp="1" noChangeArrowheads="1"/>
          </p:cNvSpPr>
          <p:nvPr>
            <p:ph idx="1"/>
          </p:nvPr>
        </p:nvSpPr>
        <p:spPr/>
        <p:txBody>
          <a:bodyPr/>
          <a:lstStyle/>
          <a:p>
            <a:r>
              <a:rPr lang="en-US" altLang="en-US" sz="4320" i="1">
                <a:solidFill>
                  <a:srgbClr val="FF5050"/>
                </a:solidFill>
              </a:rPr>
              <a:t>Premature Atrial Contractions</a:t>
            </a:r>
            <a:r>
              <a:rPr lang="en-US" altLang="en-US" sz="4320"/>
              <a:t>  	 	</a:t>
            </a:r>
            <a:r>
              <a:rPr lang="en-US" altLang="en-US" sz="4320" i="1"/>
              <a:t>(PACs)</a:t>
            </a:r>
            <a:endParaRPr lang="en-US" altLang="en-US" sz="4320"/>
          </a:p>
          <a:p>
            <a:endParaRPr lang="en-US" altLang="en-US" sz="1440"/>
          </a:p>
          <a:p>
            <a:r>
              <a:rPr lang="en-US" altLang="en-US" sz="4320" i="1">
                <a:solidFill>
                  <a:srgbClr val="FF5050"/>
                </a:solidFill>
              </a:rPr>
              <a:t>Premature Ventricular Contractions</a:t>
            </a:r>
            <a:r>
              <a:rPr lang="en-US" altLang="en-US" sz="4320"/>
              <a:t> 	</a:t>
            </a:r>
            <a:r>
              <a:rPr lang="en-US" altLang="en-US" sz="4320" i="1"/>
              <a:t>(PVCs)</a:t>
            </a:r>
            <a:endParaRPr lang="en-US" altLang="en-US" i="1">
              <a:solidFill>
                <a:srgbClr val="FFFFFF"/>
              </a:solidFill>
            </a:endParaRPr>
          </a:p>
        </p:txBody>
      </p:sp>
    </p:spTree>
    <p:extLst>
      <p:ext uri="{BB962C8B-B14F-4D97-AF65-F5344CB8AC3E}">
        <p14:creationId xmlns:p14="http://schemas.microsoft.com/office/powerpoint/2010/main" val="1471275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pac-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0"/>
            <a:ext cx="9326880" cy="113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3"/>
          <p:cNvSpPr>
            <a:spLocks noGrp="1" noChangeArrowheads="1"/>
          </p:cNvSpPr>
          <p:nvPr>
            <p:ph type="title"/>
          </p:nvPr>
        </p:nvSpPr>
        <p:spPr/>
        <p:txBody>
          <a:bodyPr/>
          <a:lstStyle/>
          <a:p>
            <a:r>
              <a:rPr lang="en-US" altLang="en-US"/>
              <a:t>Rhythm #3</a:t>
            </a:r>
          </a:p>
        </p:txBody>
      </p:sp>
      <p:sp>
        <p:nvSpPr>
          <p:cNvPr id="102404" name="Text Box 4"/>
          <p:cNvSpPr txBox="1">
            <a:spLocks noChangeArrowheads="1"/>
          </p:cNvSpPr>
          <p:nvPr/>
        </p:nvSpPr>
        <p:spPr bwMode="auto">
          <a:xfrm>
            <a:off x="8138160" y="3291840"/>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70 bpm</a:t>
            </a:r>
            <a:endParaRPr lang="en-US" altLang="en-US" sz="2880">
              <a:solidFill>
                <a:srgbClr val="FF5050"/>
              </a:solidFill>
            </a:endParaRPr>
          </a:p>
        </p:txBody>
      </p:sp>
      <p:sp>
        <p:nvSpPr>
          <p:cNvPr id="102405" name="Text Box 5"/>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2406" name="Text Box 6"/>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2407" name="Text Box 7"/>
          <p:cNvSpPr txBox="1">
            <a:spLocks noChangeArrowheads="1"/>
          </p:cNvSpPr>
          <p:nvPr/>
        </p:nvSpPr>
        <p:spPr bwMode="auto">
          <a:xfrm>
            <a:off x="8138160" y="4023361"/>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occasionally irreg.</a:t>
            </a:r>
            <a:endParaRPr lang="en-US" altLang="en-US" sz="2880">
              <a:solidFill>
                <a:srgbClr val="FF5050"/>
              </a:solidFill>
            </a:endParaRPr>
          </a:p>
        </p:txBody>
      </p:sp>
      <p:sp>
        <p:nvSpPr>
          <p:cNvPr id="102408" name="Text Box 8"/>
          <p:cNvSpPr txBox="1">
            <a:spLocks noChangeArrowheads="1"/>
          </p:cNvSpPr>
          <p:nvPr/>
        </p:nvSpPr>
        <p:spPr bwMode="auto">
          <a:xfrm>
            <a:off x="8138160" y="4754881"/>
            <a:ext cx="46634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2/7 different contour</a:t>
            </a:r>
            <a:endParaRPr lang="en-US" altLang="en-US" sz="2880">
              <a:solidFill>
                <a:srgbClr val="FF5050"/>
              </a:solidFill>
            </a:endParaRPr>
          </a:p>
        </p:txBody>
      </p:sp>
      <p:sp>
        <p:nvSpPr>
          <p:cNvPr id="102409" name="Text Box 9"/>
          <p:cNvSpPr txBox="1">
            <a:spLocks noChangeArrowheads="1"/>
          </p:cNvSpPr>
          <p:nvPr/>
        </p:nvSpPr>
        <p:spPr bwMode="auto">
          <a:xfrm>
            <a:off x="8138160" y="6162676"/>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0.08 s</a:t>
            </a:r>
            <a:endParaRPr lang="en-US" altLang="en-US" sz="2880">
              <a:solidFill>
                <a:srgbClr val="FF5050"/>
              </a:solidFill>
            </a:endParaRPr>
          </a:p>
        </p:txBody>
      </p:sp>
      <p:sp>
        <p:nvSpPr>
          <p:cNvPr id="102410" name="Text Box 10"/>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2411" name="Text Box 11"/>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2412" name="Text Box 12"/>
          <p:cNvSpPr txBox="1">
            <a:spLocks noChangeArrowheads="1"/>
          </p:cNvSpPr>
          <p:nvPr/>
        </p:nvSpPr>
        <p:spPr bwMode="auto">
          <a:xfrm>
            <a:off x="8138160" y="5486401"/>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0.14 s (except 2/7)</a:t>
            </a:r>
            <a:endParaRPr lang="en-US" altLang="en-US" sz="2880">
              <a:solidFill>
                <a:srgbClr val="FF5050"/>
              </a:solidFill>
            </a:endParaRPr>
          </a:p>
        </p:txBody>
      </p:sp>
      <p:sp>
        <p:nvSpPr>
          <p:cNvPr id="102413" name="Text Box 13"/>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2414" name="Text Box 14"/>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2415" name="Text Box 15"/>
          <p:cNvSpPr txBox="1">
            <a:spLocks noChangeArrowheads="1"/>
          </p:cNvSpPr>
          <p:nvPr/>
        </p:nvSpPr>
        <p:spPr bwMode="auto">
          <a:xfrm>
            <a:off x="6126480" y="6949441"/>
            <a:ext cx="621792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dirty="0">
                <a:solidFill>
                  <a:srgbClr val="FF5050"/>
                </a:solidFill>
                <a:latin typeface="Arial" panose="020B0604020202020204" pitchFamily="34" charset="0"/>
              </a:rPr>
              <a:t>NSR with Premature Atrial Contractions</a:t>
            </a:r>
          </a:p>
        </p:txBody>
      </p:sp>
      <p:sp>
        <p:nvSpPr>
          <p:cNvPr id="102416" name="Line 16"/>
          <p:cNvSpPr>
            <a:spLocks noChangeShapeType="1"/>
          </p:cNvSpPr>
          <p:nvPr/>
        </p:nvSpPr>
        <p:spPr bwMode="auto">
          <a:xfrm>
            <a:off x="10698480" y="20116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02417" name="Line 17"/>
          <p:cNvSpPr>
            <a:spLocks noChangeShapeType="1"/>
          </p:cNvSpPr>
          <p:nvPr/>
        </p:nvSpPr>
        <p:spPr bwMode="auto">
          <a:xfrm>
            <a:off x="4114800" y="2011680"/>
            <a:ext cx="0" cy="457200"/>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2716541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dissolve">
                                      <p:cBhvr>
                                        <p:cTn id="7" dur="500"/>
                                        <p:tgtEl>
                                          <p:spTgt spid="1024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04"/>
                                        </p:tgtEl>
                                        <p:attrNameLst>
                                          <p:attrName>style.visibility</p:attrName>
                                        </p:attrNameLst>
                                      </p:cBhvr>
                                      <p:to>
                                        <p:strVal val="visible"/>
                                      </p:to>
                                    </p:set>
                                    <p:animEffect transition="in" filter="dissolve">
                                      <p:cBhvr>
                                        <p:cTn id="12" dur="500"/>
                                        <p:tgtEl>
                                          <p:spTgt spid="1024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06"/>
                                        </p:tgtEl>
                                        <p:attrNameLst>
                                          <p:attrName>style.visibility</p:attrName>
                                        </p:attrNameLst>
                                      </p:cBhvr>
                                      <p:to>
                                        <p:strVal val="visible"/>
                                      </p:to>
                                    </p:set>
                                    <p:animEffect transition="in" filter="dissolve">
                                      <p:cBhvr>
                                        <p:cTn id="17" dur="500"/>
                                        <p:tgtEl>
                                          <p:spTgt spid="1024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07"/>
                                        </p:tgtEl>
                                        <p:attrNameLst>
                                          <p:attrName>style.visibility</p:attrName>
                                        </p:attrNameLst>
                                      </p:cBhvr>
                                      <p:to>
                                        <p:strVal val="visible"/>
                                      </p:to>
                                    </p:set>
                                    <p:animEffect transition="in" filter="dissolve">
                                      <p:cBhvr>
                                        <p:cTn id="22" dur="500"/>
                                        <p:tgtEl>
                                          <p:spTgt spid="1024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410"/>
                                        </p:tgtEl>
                                        <p:attrNameLst>
                                          <p:attrName>style.visibility</p:attrName>
                                        </p:attrNameLst>
                                      </p:cBhvr>
                                      <p:to>
                                        <p:strVal val="visible"/>
                                      </p:to>
                                    </p:set>
                                    <p:animEffect transition="in" filter="dissolve">
                                      <p:cBhvr>
                                        <p:cTn id="27" dur="500"/>
                                        <p:tgtEl>
                                          <p:spTgt spid="1024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408"/>
                                        </p:tgtEl>
                                        <p:attrNameLst>
                                          <p:attrName>style.visibility</p:attrName>
                                        </p:attrNameLst>
                                      </p:cBhvr>
                                      <p:to>
                                        <p:strVal val="visible"/>
                                      </p:to>
                                    </p:set>
                                    <p:animEffect transition="in" filter="dissolve">
                                      <p:cBhvr>
                                        <p:cTn id="32" dur="500"/>
                                        <p:tgtEl>
                                          <p:spTgt spid="1024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2417"/>
                                        </p:tgtEl>
                                        <p:attrNameLst>
                                          <p:attrName>style.visibility</p:attrName>
                                        </p:attrNameLst>
                                      </p:cBhvr>
                                      <p:to>
                                        <p:strVal val="visible"/>
                                      </p:to>
                                    </p:set>
                                    <p:animEffect transition="in" filter="dissolve">
                                      <p:cBhvr>
                                        <p:cTn id="37" dur="500"/>
                                        <p:tgtEl>
                                          <p:spTgt spid="102417"/>
                                        </p:tgtEl>
                                      </p:cBhvr>
                                    </p:animEffect>
                                  </p:childTnLst>
                                </p:cTn>
                              </p:par>
                            </p:childTnLst>
                          </p:cTn>
                        </p:par>
                        <p:par>
                          <p:cTn id="38" fill="hold" nodeType="afterGroup">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102416"/>
                                        </p:tgtEl>
                                        <p:attrNameLst>
                                          <p:attrName>style.visibility</p:attrName>
                                        </p:attrNameLst>
                                      </p:cBhvr>
                                      <p:to>
                                        <p:strVal val="visible"/>
                                      </p:to>
                                    </p:set>
                                    <p:animEffect transition="in" filter="dissolve">
                                      <p:cBhvr>
                                        <p:cTn id="41" dur="500"/>
                                        <p:tgtEl>
                                          <p:spTgt spid="10241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2411"/>
                                        </p:tgtEl>
                                        <p:attrNameLst>
                                          <p:attrName>style.visibility</p:attrName>
                                        </p:attrNameLst>
                                      </p:cBhvr>
                                      <p:to>
                                        <p:strVal val="visible"/>
                                      </p:to>
                                    </p:set>
                                    <p:animEffect transition="in" filter="dissolve">
                                      <p:cBhvr>
                                        <p:cTn id="46" dur="500"/>
                                        <p:tgtEl>
                                          <p:spTgt spid="1024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2412"/>
                                        </p:tgtEl>
                                        <p:attrNameLst>
                                          <p:attrName>style.visibility</p:attrName>
                                        </p:attrNameLst>
                                      </p:cBhvr>
                                      <p:to>
                                        <p:strVal val="visible"/>
                                      </p:to>
                                    </p:set>
                                    <p:animEffect transition="in" filter="dissolve">
                                      <p:cBhvr>
                                        <p:cTn id="51" dur="500"/>
                                        <p:tgtEl>
                                          <p:spTgt spid="1024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2413"/>
                                        </p:tgtEl>
                                        <p:attrNameLst>
                                          <p:attrName>style.visibility</p:attrName>
                                        </p:attrNameLst>
                                      </p:cBhvr>
                                      <p:to>
                                        <p:strVal val="visible"/>
                                      </p:to>
                                    </p:set>
                                    <p:animEffect transition="in" filter="dissolve">
                                      <p:cBhvr>
                                        <p:cTn id="56" dur="500"/>
                                        <p:tgtEl>
                                          <p:spTgt spid="1024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2409"/>
                                        </p:tgtEl>
                                        <p:attrNameLst>
                                          <p:attrName>style.visibility</p:attrName>
                                        </p:attrNameLst>
                                      </p:cBhvr>
                                      <p:to>
                                        <p:strVal val="visible"/>
                                      </p:to>
                                    </p:set>
                                    <p:animEffect transition="in" filter="dissolve">
                                      <p:cBhvr>
                                        <p:cTn id="61" dur="500"/>
                                        <p:tgtEl>
                                          <p:spTgt spid="10240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02414"/>
                                        </p:tgtEl>
                                        <p:attrNameLst>
                                          <p:attrName>style.visibility</p:attrName>
                                        </p:attrNameLst>
                                      </p:cBhvr>
                                      <p:to>
                                        <p:strVal val="visible"/>
                                      </p:to>
                                    </p:set>
                                    <p:animEffect transition="in" filter="dissolve">
                                      <p:cBhvr>
                                        <p:cTn id="66" dur="500"/>
                                        <p:tgtEl>
                                          <p:spTgt spid="10241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02415"/>
                                        </p:tgtEl>
                                        <p:attrNameLst>
                                          <p:attrName>style.visibility</p:attrName>
                                        </p:attrNameLst>
                                      </p:cBhvr>
                                      <p:to>
                                        <p:strVal val="visible"/>
                                      </p:to>
                                    </p:set>
                                    <p:animEffect transition="in" filter="dissolve">
                                      <p:cBhvr>
                                        <p:cTn id="71" dur="500"/>
                                        <p:tgtEl>
                                          <p:spTgt spid="10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utoUpdateAnimBg="0"/>
      <p:bldP spid="102405" grpId="0" autoUpdateAnimBg="0"/>
      <p:bldP spid="102406" grpId="0" autoUpdateAnimBg="0"/>
      <p:bldP spid="102407" grpId="0" autoUpdateAnimBg="0"/>
      <p:bldP spid="102408" grpId="0" autoUpdateAnimBg="0"/>
      <p:bldP spid="102409" grpId="0" autoUpdateAnimBg="0"/>
      <p:bldP spid="102410" grpId="0" autoUpdateAnimBg="0"/>
      <p:bldP spid="102411" grpId="0" autoUpdateAnimBg="0"/>
      <p:bldP spid="102412" grpId="0" autoUpdateAnimBg="0"/>
      <p:bldP spid="102413" grpId="0" autoUpdateAnimBg="0"/>
      <p:bldP spid="102414" grpId="0" autoUpdateAnimBg="0"/>
      <p:bldP spid="102415" grpId="0" autoUpdateAnimBg="0"/>
      <p:bldP spid="102416" grpId="0" animBg="1"/>
      <p:bldP spid="10241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7" name="Picture 2" descr="pac-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71676"/>
            <a:ext cx="9326880" cy="113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p:cNvSpPr>
            <a:spLocks noGrp="1" noChangeArrowheads="1"/>
          </p:cNvSpPr>
          <p:nvPr>
            <p:ph type="title"/>
          </p:nvPr>
        </p:nvSpPr>
        <p:spPr/>
        <p:txBody>
          <a:bodyPr/>
          <a:lstStyle/>
          <a:p>
            <a:r>
              <a:rPr lang="en-US" altLang="en-US"/>
              <a:t>Premature Atrial Contractions</a:t>
            </a:r>
          </a:p>
        </p:txBody>
      </p:sp>
      <p:sp>
        <p:nvSpPr>
          <p:cNvPr id="103428" name="Rectangle 4"/>
          <p:cNvSpPr>
            <a:spLocks noGrp="1" noChangeArrowheads="1"/>
          </p:cNvSpPr>
          <p:nvPr>
            <p:ph idx="1"/>
          </p:nvPr>
        </p:nvSpPr>
        <p:spPr/>
        <p:txBody>
          <a:bodyPr>
            <a:normAutofit lnSpcReduction="10000"/>
          </a:bodyPr>
          <a:lstStyle/>
          <a:p>
            <a:endParaRPr lang="en-US" altLang="en-US" dirty="0"/>
          </a:p>
          <a:p>
            <a:endParaRPr lang="en-US" altLang="en-US" dirty="0"/>
          </a:p>
          <a:p>
            <a:r>
              <a:rPr lang="en-US" altLang="en-US" sz="4320" dirty="0">
                <a:solidFill>
                  <a:srgbClr val="FF5050"/>
                </a:solidFill>
              </a:rPr>
              <a:t>Deviation from NSR</a:t>
            </a:r>
            <a:endParaRPr lang="en-US" altLang="en-US" dirty="0">
              <a:solidFill>
                <a:srgbClr val="FF5050"/>
              </a:solidFill>
            </a:endParaRPr>
          </a:p>
          <a:p>
            <a:pPr lvl="1"/>
            <a:r>
              <a:rPr lang="en-US" altLang="en-US" sz="3840" dirty="0"/>
              <a:t>These ectopic beats originate in the atria (but not in the SA node), therefore the contour of the P wave, the PR interval, and the timing are different than a normally generated pulse from the SA node</a:t>
            </a:r>
            <a:endParaRPr lang="en-US" altLang="en-US" dirty="0"/>
          </a:p>
        </p:txBody>
      </p:sp>
      <p:sp>
        <p:nvSpPr>
          <p:cNvPr id="16390" name="Freeform 5"/>
          <p:cNvSpPr>
            <a:spLocks/>
          </p:cNvSpPr>
          <p:nvPr/>
        </p:nvSpPr>
        <p:spPr bwMode="auto">
          <a:xfrm>
            <a:off x="10515600" y="1813560"/>
            <a:ext cx="1005840" cy="1295400"/>
          </a:xfrm>
          <a:custGeom>
            <a:avLst/>
            <a:gdLst>
              <a:gd name="T0" fmla="*/ 308811 w 608"/>
              <a:gd name="T1" fmla="*/ 149766 h 728"/>
              <a:gd name="T2" fmla="*/ 219200 w 608"/>
              <a:gd name="T3" fmla="*/ 169043 h 728"/>
              <a:gd name="T4" fmla="*/ 38601 w 608"/>
              <a:gd name="T5" fmla="*/ 401847 h 728"/>
              <a:gd name="T6" fmla="*/ 2757 w 608"/>
              <a:gd name="T7" fmla="*/ 517508 h 728"/>
              <a:gd name="T8" fmla="*/ 74445 w 608"/>
              <a:gd name="T9" fmla="*/ 943080 h 728"/>
              <a:gd name="T10" fmla="*/ 165434 w 608"/>
              <a:gd name="T11" fmla="*/ 1039464 h 728"/>
              <a:gd name="T12" fmla="*/ 272966 w 608"/>
              <a:gd name="T13" fmla="*/ 1079500 h 728"/>
              <a:gd name="T14" fmla="*/ 541797 w 608"/>
              <a:gd name="T15" fmla="*/ 1039464 h 728"/>
              <a:gd name="T16" fmla="*/ 650708 w 608"/>
              <a:gd name="T17" fmla="*/ 1000910 h 728"/>
              <a:gd name="T18" fmla="*/ 704474 w 608"/>
              <a:gd name="T19" fmla="*/ 981633 h 728"/>
              <a:gd name="T20" fmla="*/ 632786 w 608"/>
              <a:gd name="T21" fmla="*/ 440400 h 728"/>
              <a:gd name="T22" fmla="*/ 614864 w 608"/>
              <a:gd name="T23" fmla="*/ 266909 h 728"/>
              <a:gd name="T24" fmla="*/ 596942 w 608"/>
              <a:gd name="T25" fmla="*/ 207596 h 728"/>
              <a:gd name="T26" fmla="*/ 488031 w 608"/>
              <a:gd name="T27" fmla="*/ 130489 h 728"/>
              <a:gd name="T28" fmla="*/ 308811 w 608"/>
              <a:gd name="T29" fmla="*/ 91935 h 728"/>
              <a:gd name="T30" fmla="*/ 255044 w 608"/>
              <a:gd name="T31" fmla="*/ 247633 h 7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8" h="728">
                <a:moveTo>
                  <a:pt x="224" y="101"/>
                </a:moveTo>
                <a:cubicBezTo>
                  <a:pt x="202" y="105"/>
                  <a:pt x="180" y="106"/>
                  <a:pt x="159" y="114"/>
                </a:cubicBezTo>
                <a:cubicBezTo>
                  <a:pt x="99" y="136"/>
                  <a:pt x="66" y="221"/>
                  <a:pt x="28" y="271"/>
                </a:cubicBezTo>
                <a:cubicBezTo>
                  <a:pt x="19" y="297"/>
                  <a:pt x="0" y="322"/>
                  <a:pt x="2" y="349"/>
                </a:cubicBezTo>
                <a:cubicBezTo>
                  <a:pt x="10" y="440"/>
                  <a:pt x="11" y="550"/>
                  <a:pt x="54" y="636"/>
                </a:cubicBezTo>
                <a:cubicBezTo>
                  <a:pt x="71" y="670"/>
                  <a:pt x="85" y="685"/>
                  <a:pt x="120" y="701"/>
                </a:cubicBezTo>
                <a:cubicBezTo>
                  <a:pt x="145" y="712"/>
                  <a:pt x="198" y="728"/>
                  <a:pt x="198" y="728"/>
                </a:cubicBezTo>
                <a:cubicBezTo>
                  <a:pt x="296" y="718"/>
                  <a:pt x="318" y="723"/>
                  <a:pt x="393" y="701"/>
                </a:cubicBezTo>
                <a:cubicBezTo>
                  <a:pt x="420" y="693"/>
                  <a:pt x="446" y="684"/>
                  <a:pt x="472" y="675"/>
                </a:cubicBezTo>
                <a:cubicBezTo>
                  <a:pt x="485" y="671"/>
                  <a:pt x="511" y="662"/>
                  <a:pt x="511" y="662"/>
                </a:cubicBezTo>
                <a:cubicBezTo>
                  <a:pt x="608" y="517"/>
                  <a:pt x="503" y="428"/>
                  <a:pt x="459" y="297"/>
                </a:cubicBezTo>
                <a:cubicBezTo>
                  <a:pt x="455" y="258"/>
                  <a:pt x="452" y="219"/>
                  <a:pt x="446" y="180"/>
                </a:cubicBezTo>
                <a:cubicBezTo>
                  <a:pt x="444" y="166"/>
                  <a:pt x="443" y="150"/>
                  <a:pt x="433" y="140"/>
                </a:cubicBezTo>
                <a:cubicBezTo>
                  <a:pt x="411" y="118"/>
                  <a:pt x="354" y="88"/>
                  <a:pt x="354" y="88"/>
                </a:cubicBezTo>
                <a:cubicBezTo>
                  <a:pt x="323" y="41"/>
                  <a:pt x="312" y="0"/>
                  <a:pt x="224" y="62"/>
                </a:cubicBezTo>
                <a:cubicBezTo>
                  <a:pt x="193" y="83"/>
                  <a:pt x="201" y="133"/>
                  <a:pt x="185" y="167"/>
                </a:cubicBezTo>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6391" name="Freeform 6"/>
          <p:cNvSpPr>
            <a:spLocks/>
          </p:cNvSpPr>
          <p:nvPr/>
        </p:nvSpPr>
        <p:spPr bwMode="auto">
          <a:xfrm>
            <a:off x="3840480" y="1828800"/>
            <a:ext cx="1005840" cy="1295400"/>
          </a:xfrm>
          <a:custGeom>
            <a:avLst/>
            <a:gdLst>
              <a:gd name="T0" fmla="*/ 308811 w 608"/>
              <a:gd name="T1" fmla="*/ 149766 h 728"/>
              <a:gd name="T2" fmla="*/ 219200 w 608"/>
              <a:gd name="T3" fmla="*/ 169043 h 728"/>
              <a:gd name="T4" fmla="*/ 38601 w 608"/>
              <a:gd name="T5" fmla="*/ 401847 h 728"/>
              <a:gd name="T6" fmla="*/ 2757 w 608"/>
              <a:gd name="T7" fmla="*/ 517508 h 728"/>
              <a:gd name="T8" fmla="*/ 74445 w 608"/>
              <a:gd name="T9" fmla="*/ 943080 h 728"/>
              <a:gd name="T10" fmla="*/ 165434 w 608"/>
              <a:gd name="T11" fmla="*/ 1039464 h 728"/>
              <a:gd name="T12" fmla="*/ 272966 w 608"/>
              <a:gd name="T13" fmla="*/ 1079500 h 728"/>
              <a:gd name="T14" fmla="*/ 541797 w 608"/>
              <a:gd name="T15" fmla="*/ 1039464 h 728"/>
              <a:gd name="T16" fmla="*/ 650708 w 608"/>
              <a:gd name="T17" fmla="*/ 1000910 h 728"/>
              <a:gd name="T18" fmla="*/ 704474 w 608"/>
              <a:gd name="T19" fmla="*/ 981633 h 728"/>
              <a:gd name="T20" fmla="*/ 632786 w 608"/>
              <a:gd name="T21" fmla="*/ 440400 h 728"/>
              <a:gd name="T22" fmla="*/ 614864 w 608"/>
              <a:gd name="T23" fmla="*/ 266909 h 728"/>
              <a:gd name="T24" fmla="*/ 596942 w 608"/>
              <a:gd name="T25" fmla="*/ 207596 h 728"/>
              <a:gd name="T26" fmla="*/ 488031 w 608"/>
              <a:gd name="T27" fmla="*/ 130489 h 728"/>
              <a:gd name="T28" fmla="*/ 308811 w 608"/>
              <a:gd name="T29" fmla="*/ 91935 h 728"/>
              <a:gd name="T30" fmla="*/ 255044 w 608"/>
              <a:gd name="T31" fmla="*/ 247633 h 7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8" h="728">
                <a:moveTo>
                  <a:pt x="224" y="101"/>
                </a:moveTo>
                <a:cubicBezTo>
                  <a:pt x="202" y="105"/>
                  <a:pt x="180" y="106"/>
                  <a:pt x="159" y="114"/>
                </a:cubicBezTo>
                <a:cubicBezTo>
                  <a:pt x="99" y="136"/>
                  <a:pt x="66" y="221"/>
                  <a:pt x="28" y="271"/>
                </a:cubicBezTo>
                <a:cubicBezTo>
                  <a:pt x="19" y="297"/>
                  <a:pt x="0" y="322"/>
                  <a:pt x="2" y="349"/>
                </a:cubicBezTo>
                <a:cubicBezTo>
                  <a:pt x="10" y="440"/>
                  <a:pt x="11" y="550"/>
                  <a:pt x="54" y="636"/>
                </a:cubicBezTo>
                <a:cubicBezTo>
                  <a:pt x="71" y="670"/>
                  <a:pt x="85" y="685"/>
                  <a:pt x="120" y="701"/>
                </a:cubicBezTo>
                <a:cubicBezTo>
                  <a:pt x="145" y="712"/>
                  <a:pt x="198" y="728"/>
                  <a:pt x="198" y="728"/>
                </a:cubicBezTo>
                <a:cubicBezTo>
                  <a:pt x="296" y="718"/>
                  <a:pt x="318" y="723"/>
                  <a:pt x="393" y="701"/>
                </a:cubicBezTo>
                <a:cubicBezTo>
                  <a:pt x="420" y="693"/>
                  <a:pt x="446" y="684"/>
                  <a:pt x="472" y="675"/>
                </a:cubicBezTo>
                <a:cubicBezTo>
                  <a:pt x="485" y="671"/>
                  <a:pt x="511" y="662"/>
                  <a:pt x="511" y="662"/>
                </a:cubicBezTo>
                <a:cubicBezTo>
                  <a:pt x="608" y="517"/>
                  <a:pt x="503" y="428"/>
                  <a:pt x="459" y="297"/>
                </a:cubicBezTo>
                <a:cubicBezTo>
                  <a:pt x="455" y="258"/>
                  <a:pt x="452" y="219"/>
                  <a:pt x="446" y="180"/>
                </a:cubicBezTo>
                <a:cubicBezTo>
                  <a:pt x="444" y="166"/>
                  <a:pt x="443" y="150"/>
                  <a:pt x="433" y="140"/>
                </a:cubicBezTo>
                <a:cubicBezTo>
                  <a:pt x="411" y="118"/>
                  <a:pt x="354" y="88"/>
                  <a:pt x="354" y="88"/>
                </a:cubicBezTo>
                <a:cubicBezTo>
                  <a:pt x="323" y="41"/>
                  <a:pt x="312" y="0"/>
                  <a:pt x="224" y="62"/>
                </a:cubicBezTo>
                <a:cubicBezTo>
                  <a:pt x="193" y="83"/>
                  <a:pt x="201" y="133"/>
                  <a:pt x="185" y="167"/>
                </a:cubicBezTo>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372430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428">
                                            <p:txEl>
                                              <p:pRg st="2" end="2"/>
                                            </p:txEl>
                                          </p:spTgt>
                                        </p:tgtEl>
                                        <p:attrNameLst>
                                          <p:attrName>style.visibility</p:attrName>
                                        </p:attrNameLst>
                                      </p:cBhvr>
                                      <p:to>
                                        <p:strVal val="visible"/>
                                      </p:to>
                                    </p:set>
                                    <p:animEffect transition="in" filter="dissolve">
                                      <p:cBhvr>
                                        <p:cTn id="7" dur="500"/>
                                        <p:tgtEl>
                                          <p:spTgt spid="103428">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428">
                                            <p:txEl>
                                              <p:pRg st="3" end="3"/>
                                            </p:txEl>
                                          </p:spTgt>
                                        </p:tgtEl>
                                        <p:attrNameLst>
                                          <p:attrName>style.visibility</p:attrName>
                                        </p:attrNameLst>
                                      </p:cBhvr>
                                      <p:to>
                                        <p:strVal val="visible"/>
                                      </p:to>
                                    </p:set>
                                    <p:animEffect transition="in" filter="dissolve">
                                      <p:cBhvr>
                                        <p:cTn id="10" dur="500"/>
                                        <p:tgtEl>
                                          <p:spTgt spid="1034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altLang="en-US"/>
              <a:t>Premature Atrial Contractions</a:t>
            </a:r>
          </a:p>
        </p:txBody>
      </p:sp>
      <p:sp>
        <p:nvSpPr>
          <p:cNvPr id="104451" name="Rectangle 3"/>
          <p:cNvSpPr>
            <a:spLocks noGrp="1" noChangeArrowheads="1"/>
          </p:cNvSpPr>
          <p:nvPr>
            <p:ph idx="1"/>
          </p:nvPr>
        </p:nvSpPr>
        <p:spPr/>
        <p:txBody>
          <a:bodyPr/>
          <a:lstStyle/>
          <a:p>
            <a:endParaRPr lang="en-US" altLang="en-US" dirty="0"/>
          </a:p>
          <a:p>
            <a:endParaRPr lang="en-US" altLang="en-US" dirty="0"/>
          </a:p>
          <a:p>
            <a:r>
              <a:rPr lang="en-US" altLang="en-US" dirty="0">
                <a:solidFill>
                  <a:srgbClr val="FF5050"/>
                </a:solidFill>
              </a:rPr>
              <a:t>Etiology:</a:t>
            </a:r>
            <a:r>
              <a:rPr lang="en-US" altLang="en-US" dirty="0"/>
              <a:t> Excitation of an atrial cell forms an impulse that is then conducted normally through the AV node and ventricles.</a:t>
            </a:r>
          </a:p>
          <a:p>
            <a:endParaRPr lang="en-US" altLang="en-US" dirty="0"/>
          </a:p>
          <a:p>
            <a:pPr algn="ctr">
              <a:buFontTx/>
              <a:buNone/>
            </a:pPr>
            <a:endParaRPr lang="en-US" altLang="en-US" dirty="0"/>
          </a:p>
        </p:txBody>
      </p:sp>
      <p:pic>
        <p:nvPicPr>
          <p:cNvPr id="17413" name="Picture 4" descr="pac-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71676"/>
            <a:ext cx="9326880" cy="113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31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1">
                                            <p:txEl>
                                              <p:pRg st="2" end="2"/>
                                            </p:txEl>
                                          </p:spTgt>
                                        </p:tgtEl>
                                        <p:attrNameLst>
                                          <p:attrName>style.visibility</p:attrName>
                                        </p:attrNameLst>
                                      </p:cBhvr>
                                      <p:to>
                                        <p:strVal val="visible"/>
                                      </p:to>
                                    </p:set>
                                    <p:animEffect transition="in" filter="dissolve">
                                      <p:cBhvr>
                                        <p:cTn id="7" dur="500"/>
                                        <p:tgtEl>
                                          <p:spTgt spid="1044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pac-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5903596"/>
            <a:ext cx="9326880" cy="113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a:spLocks noGrp="1" noChangeArrowheads="1"/>
          </p:cNvSpPr>
          <p:nvPr>
            <p:ph type="title"/>
          </p:nvPr>
        </p:nvSpPr>
        <p:spPr/>
        <p:txBody>
          <a:bodyPr/>
          <a:lstStyle/>
          <a:p>
            <a:r>
              <a:rPr lang="en-US" altLang="en-US"/>
              <a:t>Teaching Moment</a:t>
            </a:r>
          </a:p>
        </p:txBody>
      </p:sp>
      <p:sp>
        <p:nvSpPr>
          <p:cNvPr id="18437" name="Rectangle 4"/>
          <p:cNvSpPr>
            <a:spLocks noGrp="1" noChangeArrowheads="1"/>
          </p:cNvSpPr>
          <p:nvPr>
            <p:ph idx="1"/>
          </p:nvPr>
        </p:nvSpPr>
        <p:spPr>
          <a:xfrm>
            <a:off x="731838" y="2043114"/>
            <a:ext cx="12526962" cy="2043112"/>
          </a:xfrm>
        </p:spPr>
        <p:txBody>
          <a:bodyPr/>
          <a:lstStyle/>
          <a:p>
            <a:r>
              <a:rPr lang="en-US" altLang="en-US" dirty="0"/>
              <a:t>When an impulse originates anywhere in the atria (SA node, atrial cells, AV node, Bundle of His) and then is conducted normally through the ventricles, the QRS will be narrow (0.04 - 0.12 s).</a:t>
            </a:r>
          </a:p>
        </p:txBody>
      </p:sp>
      <p:sp>
        <p:nvSpPr>
          <p:cNvPr id="18438" name="Freeform 5"/>
          <p:cNvSpPr>
            <a:spLocks/>
          </p:cNvSpPr>
          <p:nvPr/>
        </p:nvSpPr>
        <p:spPr bwMode="auto">
          <a:xfrm>
            <a:off x="3840480" y="5808346"/>
            <a:ext cx="1005840" cy="1232534"/>
          </a:xfrm>
          <a:custGeom>
            <a:avLst/>
            <a:gdLst>
              <a:gd name="T0" fmla="*/ 419100 w 576"/>
              <a:gd name="T1" fmla="*/ 25052 h 697"/>
              <a:gd name="T2" fmla="*/ 343429 w 576"/>
              <a:gd name="T3" fmla="*/ 44209 h 697"/>
              <a:gd name="T4" fmla="*/ 77126 w 576"/>
              <a:gd name="T5" fmla="*/ 389035 h 697"/>
              <a:gd name="T6" fmla="*/ 1455 w 576"/>
              <a:gd name="T7" fmla="*/ 562922 h 697"/>
              <a:gd name="T8" fmla="*/ 20373 w 576"/>
              <a:gd name="T9" fmla="*/ 792807 h 697"/>
              <a:gd name="T10" fmla="*/ 77126 w 576"/>
              <a:gd name="T11" fmla="*/ 831121 h 697"/>
              <a:gd name="T12" fmla="*/ 114961 w 576"/>
              <a:gd name="T13" fmla="*/ 890065 h 697"/>
              <a:gd name="T14" fmla="*/ 381265 w 576"/>
              <a:gd name="T15" fmla="*/ 1024165 h 697"/>
              <a:gd name="T16" fmla="*/ 665030 w 576"/>
              <a:gd name="T17" fmla="*/ 1005008 h 697"/>
              <a:gd name="T18" fmla="*/ 761074 w 576"/>
              <a:gd name="T19" fmla="*/ 831121 h 697"/>
              <a:gd name="T20" fmla="*/ 779992 w 576"/>
              <a:gd name="T21" fmla="*/ 735336 h 697"/>
              <a:gd name="T22" fmla="*/ 817827 w 576"/>
              <a:gd name="T23" fmla="*/ 620393 h 697"/>
              <a:gd name="T24" fmla="*/ 761074 w 576"/>
              <a:gd name="T25" fmla="*/ 369878 h 697"/>
              <a:gd name="T26" fmla="*/ 740701 w 576"/>
              <a:gd name="T27" fmla="*/ 312407 h 697"/>
              <a:gd name="T28" fmla="*/ 683948 w 576"/>
              <a:gd name="T29" fmla="*/ 274093 h 697"/>
              <a:gd name="T30" fmla="*/ 627195 w 576"/>
              <a:gd name="T31" fmla="*/ 216622 h 697"/>
              <a:gd name="T32" fmla="*/ 513689 w 576"/>
              <a:gd name="T33" fmla="*/ 44209 h 697"/>
              <a:gd name="T34" fmla="*/ 475853 w 576"/>
              <a:gd name="T35" fmla="*/ 4421 h 697"/>
              <a:gd name="T36" fmla="*/ 419100 w 576"/>
              <a:gd name="T37" fmla="*/ 25052 h 6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6" h="697">
                <a:moveTo>
                  <a:pt x="288" y="17"/>
                </a:moveTo>
                <a:cubicBezTo>
                  <a:pt x="271" y="21"/>
                  <a:pt x="252" y="21"/>
                  <a:pt x="236" y="30"/>
                </a:cubicBezTo>
                <a:cubicBezTo>
                  <a:pt x="163" y="71"/>
                  <a:pt x="99" y="195"/>
                  <a:pt x="53" y="264"/>
                </a:cubicBezTo>
                <a:cubicBezTo>
                  <a:pt x="22" y="358"/>
                  <a:pt x="42" y="320"/>
                  <a:pt x="1" y="382"/>
                </a:cubicBezTo>
                <a:cubicBezTo>
                  <a:pt x="5" y="434"/>
                  <a:pt x="0" y="488"/>
                  <a:pt x="14" y="538"/>
                </a:cubicBezTo>
                <a:cubicBezTo>
                  <a:pt x="18" y="553"/>
                  <a:pt x="42" y="553"/>
                  <a:pt x="53" y="564"/>
                </a:cubicBezTo>
                <a:cubicBezTo>
                  <a:pt x="64" y="575"/>
                  <a:pt x="67" y="593"/>
                  <a:pt x="79" y="604"/>
                </a:cubicBezTo>
                <a:cubicBezTo>
                  <a:pt x="140" y="658"/>
                  <a:pt x="187" y="680"/>
                  <a:pt x="262" y="695"/>
                </a:cubicBezTo>
                <a:cubicBezTo>
                  <a:pt x="327" y="691"/>
                  <a:pt x="394" y="697"/>
                  <a:pt x="457" y="682"/>
                </a:cubicBezTo>
                <a:cubicBezTo>
                  <a:pt x="463" y="681"/>
                  <a:pt x="515" y="576"/>
                  <a:pt x="523" y="564"/>
                </a:cubicBezTo>
                <a:cubicBezTo>
                  <a:pt x="527" y="542"/>
                  <a:pt x="530" y="520"/>
                  <a:pt x="536" y="499"/>
                </a:cubicBezTo>
                <a:cubicBezTo>
                  <a:pt x="543" y="473"/>
                  <a:pt x="562" y="421"/>
                  <a:pt x="562" y="421"/>
                </a:cubicBezTo>
                <a:cubicBezTo>
                  <a:pt x="540" y="196"/>
                  <a:pt x="576" y="355"/>
                  <a:pt x="523" y="251"/>
                </a:cubicBezTo>
                <a:cubicBezTo>
                  <a:pt x="517" y="239"/>
                  <a:pt x="518" y="223"/>
                  <a:pt x="509" y="212"/>
                </a:cubicBezTo>
                <a:cubicBezTo>
                  <a:pt x="499" y="200"/>
                  <a:pt x="482" y="196"/>
                  <a:pt x="470" y="186"/>
                </a:cubicBezTo>
                <a:cubicBezTo>
                  <a:pt x="456" y="174"/>
                  <a:pt x="442" y="162"/>
                  <a:pt x="431" y="147"/>
                </a:cubicBezTo>
                <a:cubicBezTo>
                  <a:pt x="402" y="110"/>
                  <a:pt x="386" y="64"/>
                  <a:pt x="353" y="30"/>
                </a:cubicBezTo>
                <a:cubicBezTo>
                  <a:pt x="344" y="21"/>
                  <a:pt x="339" y="5"/>
                  <a:pt x="327" y="3"/>
                </a:cubicBezTo>
                <a:cubicBezTo>
                  <a:pt x="313" y="0"/>
                  <a:pt x="301" y="12"/>
                  <a:pt x="288" y="17"/>
                </a:cubicBezTo>
                <a:close/>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8439" name="Freeform 6"/>
          <p:cNvSpPr>
            <a:spLocks/>
          </p:cNvSpPr>
          <p:nvPr/>
        </p:nvSpPr>
        <p:spPr bwMode="auto">
          <a:xfrm>
            <a:off x="8119111" y="5911216"/>
            <a:ext cx="1116330" cy="1221104"/>
          </a:xfrm>
          <a:custGeom>
            <a:avLst/>
            <a:gdLst>
              <a:gd name="T0" fmla="*/ 474663 w 586"/>
              <a:gd name="T1" fmla="*/ 3175 h 641"/>
              <a:gd name="T2" fmla="*/ 142875 w 586"/>
              <a:gd name="T3" fmla="*/ 23812 h 641"/>
              <a:gd name="T4" fmla="*/ 39688 w 586"/>
              <a:gd name="T5" fmla="*/ 230187 h 641"/>
              <a:gd name="T6" fmla="*/ 39688 w 586"/>
              <a:gd name="T7" fmla="*/ 685800 h 641"/>
              <a:gd name="T8" fmla="*/ 80963 w 586"/>
              <a:gd name="T9" fmla="*/ 809625 h 641"/>
              <a:gd name="T10" fmla="*/ 350838 w 586"/>
              <a:gd name="T11" fmla="*/ 976312 h 641"/>
              <a:gd name="T12" fmla="*/ 474663 w 586"/>
              <a:gd name="T13" fmla="*/ 1017587 h 641"/>
              <a:gd name="T14" fmla="*/ 701675 w 586"/>
              <a:gd name="T15" fmla="*/ 935037 h 641"/>
              <a:gd name="T16" fmla="*/ 827088 w 586"/>
              <a:gd name="T17" fmla="*/ 850900 h 641"/>
              <a:gd name="T18" fmla="*/ 930275 w 586"/>
              <a:gd name="T19" fmla="*/ 665162 h 641"/>
              <a:gd name="T20" fmla="*/ 744538 w 586"/>
              <a:gd name="T21" fmla="*/ 127000 h 641"/>
              <a:gd name="T22" fmla="*/ 454025 w 586"/>
              <a:gd name="T23" fmla="*/ 23812 h 641"/>
              <a:gd name="T24" fmla="*/ 474663 w 586"/>
              <a:gd name="T25" fmla="*/ 3175 h 6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6" h="641">
                <a:moveTo>
                  <a:pt x="299" y="2"/>
                </a:moveTo>
                <a:cubicBezTo>
                  <a:pt x="229" y="6"/>
                  <a:pt x="158" y="0"/>
                  <a:pt x="90" y="15"/>
                </a:cubicBezTo>
                <a:cubicBezTo>
                  <a:pt x="78" y="18"/>
                  <a:pt x="30" y="134"/>
                  <a:pt x="25" y="145"/>
                </a:cubicBezTo>
                <a:cubicBezTo>
                  <a:pt x="1" y="267"/>
                  <a:pt x="0" y="241"/>
                  <a:pt x="25" y="432"/>
                </a:cubicBezTo>
                <a:cubicBezTo>
                  <a:pt x="29" y="459"/>
                  <a:pt x="32" y="490"/>
                  <a:pt x="51" y="510"/>
                </a:cubicBezTo>
                <a:cubicBezTo>
                  <a:pt x="95" y="555"/>
                  <a:pt x="162" y="589"/>
                  <a:pt x="221" y="615"/>
                </a:cubicBezTo>
                <a:cubicBezTo>
                  <a:pt x="246" y="626"/>
                  <a:pt x="299" y="641"/>
                  <a:pt x="299" y="641"/>
                </a:cubicBezTo>
                <a:cubicBezTo>
                  <a:pt x="366" y="622"/>
                  <a:pt x="388" y="622"/>
                  <a:pt x="442" y="589"/>
                </a:cubicBezTo>
                <a:cubicBezTo>
                  <a:pt x="469" y="573"/>
                  <a:pt x="521" y="536"/>
                  <a:pt x="521" y="536"/>
                </a:cubicBezTo>
                <a:cubicBezTo>
                  <a:pt x="547" y="497"/>
                  <a:pt x="560" y="458"/>
                  <a:pt x="586" y="419"/>
                </a:cubicBezTo>
                <a:cubicBezTo>
                  <a:pt x="572" y="322"/>
                  <a:pt x="535" y="161"/>
                  <a:pt x="469" y="80"/>
                </a:cubicBezTo>
                <a:cubicBezTo>
                  <a:pt x="413" y="12"/>
                  <a:pt x="373" y="37"/>
                  <a:pt x="286" y="15"/>
                </a:cubicBezTo>
                <a:cubicBezTo>
                  <a:pt x="280" y="14"/>
                  <a:pt x="295" y="6"/>
                  <a:pt x="299" y="2"/>
                </a:cubicBezTo>
                <a:close/>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2940295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pvc-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71651"/>
            <a:ext cx="8412480" cy="152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Grp="1" noChangeArrowheads="1"/>
          </p:cNvSpPr>
          <p:nvPr>
            <p:ph type="title"/>
          </p:nvPr>
        </p:nvSpPr>
        <p:spPr/>
        <p:txBody>
          <a:bodyPr/>
          <a:lstStyle/>
          <a:p>
            <a:r>
              <a:rPr lang="en-US" altLang="en-US"/>
              <a:t>Rhythm #4</a:t>
            </a:r>
          </a:p>
        </p:txBody>
      </p:sp>
      <p:sp>
        <p:nvSpPr>
          <p:cNvPr id="106500" name="Text Box 4"/>
          <p:cNvSpPr txBox="1">
            <a:spLocks noChangeArrowheads="1"/>
          </p:cNvSpPr>
          <p:nvPr/>
        </p:nvSpPr>
        <p:spPr bwMode="auto">
          <a:xfrm>
            <a:off x="8138160" y="3291840"/>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60 bpm</a:t>
            </a:r>
            <a:endParaRPr lang="en-US" altLang="en-US" sz="2880">
              <a:solidFill>
                <a:srgbClr val="FF5050"/>
              </a:solidFill>
            </a:endParaRPr>
          </a:p>
        </p:txBody>
      </p:sp>
      <p:sp>
        <p:nvSpPr>
          <p:cNvPr id="106501" name="Text Box 5"/>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6502" name="Text Box 6"/>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6503" name="Text Box 7"/>
          <p:cNvSpPr txBox="1">
            <a:spLocks noChangeArrowheads="1"/>
          </p:cNvSpPr>
          <p:nvPr/>
        </p:nvSpPr>
        <p:spPr bwMode="auto">
          <a:xfrm>
            <a:off x="8138160" y="4023361"/>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occasionally irreg.</a:t>
            </a:r>
            <a:endParaRPr lang="en-US" altLang="en-US" sz="2880">
              <a:solidFill>
                <a:srgbClr val="FF5050"/>
              </a:solidFill>
            </a:endParaRPr>
          </a:p>
        </p:txBody>
      </p:sp>
      <p:sp>
        <p:nvSpPr>
          <p:cNvPr id="106504" name="Text Box 8"/>
          <p:cNvSpPr txBox="1">
            <a:spLocks noChangeArrowheads="1"/>
          </p:cNvSpPr>
          <p:nvPr/>
        </p:nvSpPr>
        <p:spPr bwMode="auto">
          <a:xfrm>
            <a:off x="8138160" y="4754881"/>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 for 7</a:t>
            </a:r>
            <a:r>
              <a:rPr lang="en-US" altLang="en-US" sz="2880">
                <a:solidFill>
                  <a:srgbClr val="FF5050"/>
                </a:solidFill>
                <a:latin typeface="Arial" panose="020B0604020202020204" pitchFamily="34" charset="0"/>
              </a:rPr>
              <a:t>th</a:t>
            </a:r>
            <a:r>
              <a:rPr lang="en-US" altLang="en-US" sz="3840">
                <a:solidFill>
                  <a:srgbClr val="FF5050"/>
                </a:solidFill>
                <a:latin typeface="Arial" panose="020B0604020202020204" pitchFamily="34" charset="0"/>
              </a:rPr>
              <a:t> QRS</a:t>
            </a:r>
            <a:endParaRPr lang="en-US" altLang="en-US" sz="2880">
              <a:solidFill>
                <a:srgbClr val="FF5050"/>
              </a:solidFill>
            </a:endParaRPr>
          </a:p>
        </p:txBody>
      </p:sp>
      <p:sp>
        <p:nvSpPr>
          <p:cNvPr id="106505" name="Text Box 9"/>
          <p:cNvSpPr txBox="1">
            <a:spLocks noChangeArrowheads="1"/>
          </p:cNvSpPr>
          <p:nvPr/>
        </p:nvSpPr>
        <p:spPr bwMode="auto">
          <a:xfrm>
            <a:off x="8138160" y="616267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0.08 s (7th wide)</a:t>
            </a:r>
            <a:endParaRPr lang="en-US" altLang="en-US" sz="2880">
              <a:solidFill>
                <a:srgbClr val="FF5050"/>
              </a:solidFill>
            </a:endParaRPr>
          </a:p>
        </p:txBody>
      </p:sp>
      <p:sp>
        <p:nvSpPr>
          <p:cNvPr id="106506" name="Text Box 10"/>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6507" name="Text Box 11"/>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6508" name="Text Box 12"/>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0.14 s</a:t>
            </a:r>
            <a:endParaRPr lang="en-US" altLang="en-US" sz="2880">
              <a:solidFill>
                <a:srgbClr val="FF5050"/>
              </a:solidFill>
            </a:endParaRPr>
          </a:p>
        </p:txBody>
      </p:sp>
      <p:sp>
        <p:nvSpPr>
          <p:cNvPr id="106509" name="Text Box 13"/>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6510" name="Text Box 14"/>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6511" name="Text Box 15"/>
          <p:cNvSpPr txBox="1">
            <a:spLocks noChangeArrowheads="1"/>
          </p:cNvSpPr>
          <p:nvPr/>
        </p:nvSpPr>
        <p:spPr bwMode="auto">
          <a:xfrm>
            <a:off x="6126480" y="6985636"/>
            <a:ext cx="63093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Sinus Rhythm with 1 PVC</a:t>
            </a:r>
          </a:p>
        </p:txBody>
      </p:sp>
      <p:sp>
        <p:nvSpPr>
          <p:cNvPr id="106512" name="Line 16"/>
          <p:cNvSpPr>
            <a:spLocks noChangeShapeType="1"/>
          </p:cNvSpPr>
          <p:nvPr/>
        </p:nvSpPr>
        <p:spPr bwMode="auto">
          <a:xfrm>
            <a:off x="10515600" y="1645920"/>
            <a:ext cx="0" cy="36576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2571482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dissolve">
                                      <p:cBhvr>
                                        <p:cTn id="7" dur="500"/>
                                        <p:tgtEl>
                                          <p:spTgt spid="1065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500"/>
                                        </p:tgtEl>
                                        <p:attrNameLst>
                                          <p:attrName>style.visibility</p:attrName>
                                        </p:attrNameLst>
                                      </p:cBhvr>
                                      <p:to>
                                        <p:strVal val="visible"/>
                                      </p:to>
                                    </p:set>
                                    <p:animEffect transition="in" filter="dissolve">
                                      <p:cBhvr>
                                        <p:cTn id="12" dur="500"/>
                                        <p:tgtEl>
                                          <p:spTgt spid="1065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502"/>
                                        </p:tgtEl>
                                        <p:attrNameLst>
                                          <p:attrName>style.visibility</p:attrName>
                                        </p:attrNameLst>
                                      </p:cBhvr>
                                      <p:to>
                                        <p:strVal val="visible"/>
                                      </p:to>
                                    </p:set>
                                    <p:animEffect transition="in" filter="dissolve">
                                      <p:cBhvr>
                                        <p:cTn id="17" dur="500"/>
                                        <p:tgtEl>
                                          <p:spTgt spid="1065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503"/>
                                        </p:tgtEl>
                                        <p:attrNameLst>
                                          <p:attrName>style.visibility</p:attrName>
                                        </p:attrNameLst>
                                      </p:cBhvr>
                                      <p:to>
                                        <p:strVal val="visible"/>
                                      </p:to>
                                    </p:set>
                                    <p:animEffect transition="in" filter="dissolve">
                                      <p:cBhvr>
                                        <p:cTn id="22" dur="500"/>
                                        <p:tgtEl>
                                          <p:spTgt spid="1065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506"/>
                                        </p:tgtEl>
                                        <p:attrNameLst>
                                          <p:attrName>style.visibility</p:attrName>
                                        </p:attrNameLst>
                                      </p:cBhvr>
                                      <p:to>
                                        <p:strVal val="visible"/>
                                      </p:to>
                                    </p:set>
                                    <p:animEffect transition="in" filter="dissolve">
                                      <p:cBhvr>
                                        <p:cTn id="27" dur="500"/>
                                        <p:tgtEl>
                                          <p:spTgt spid="10650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504"/>
                                        </p:tgtEl>
                                        <p:attrNameLst>
                                          <p:attrName>style.visibility</p:attrName>
                                        </p:attrNameLst>
                                      </p:cBhvr>
                                      <p:to>
                                        <p:strVal val="visible"/>
                                      </p:to>
                                    </p:set>
                                    <p:animEffect transition="in" filter="dissolve">
                                      <p:cBhvr>
                                        <p:cTn id="32" dur="500"/>
                                        <p:tgtEl>
                                          <p:spTgt spid="106504"/>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06512"/>
                                        </p:tgtEl>
                                        <p:attrNameLst>
                                          <p:attrName>style.visibility</p:attrName>
                                        </p:attrNameLst>
                                      </p:cBhvr>
                                      <p:to>
                                        <p:strVal val="visible"/>
                                      </p:to>
                                    </p:set>
                                    <p:animEffect transition="in" filter="dissolve">
                                      <p:cBhvr>
                                        <p:cTn id="36" dur="500"/>
                                        <p:tgtEl>
                                          <p:spTgt spid="10651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6507"/>
                                        </p:tgtEl>
                                        <p:attrNameLst>
                                          <p:attrName>style.visibility</p:attrName>
                                        </p:attrNameLst>
                                      </p:cBhvr>
                                      <p:to>
                                        <p:strVal val="visible"/>
                                      </p:to>
                                    </p:set>
                                    <p:animEffect transition="in" filter="dissolve">
                                      <p:cBhvr>
                                        <p:cTn id="41" dur="500"/>
                                        <p:tgtEl>
                                          <p:spTgt spid="10650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6508"/>
                                        </p:tgtEl>
                                        <p:attrNameLst>
                                          <p:attrName>style.visibility</p:attrName>
                                        </p:attrNameLst>
                                      </p:cBhvr>
                                      <p:to>
                                        <p:strVal val="visible"/>
                                      </p:to>
                                    </p:set>
                                    <p:animEffect transition="in" filter="dissolve">
                                      <p:cBhvr>
                                        <p:cTn id="46" dur="500"/>
                                        <p:tgtEl>
                                          <p:spTgt spid="10650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6509"/>
                                        </p:tgtEl>
                                        <p:attrNameLst>
                                          <p:attrName>style.visibility</p:attrName>
                                        </p:attrNameLst>
                                      </p:cBhvr>
                                      <p:to>
                                        <p:strVal val="visible"/>
                                      </p:to>
                                    </p:set>
                                    <p:animEffect transition="in" filter="dissolve">
                                      <p:cBhvr>
                                        <p:cTn id="51" dur="500"/>
                                        <p:tgtEl>
                                          <p:spTgt spid="10650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6505"/>
                                        </p:tgtEl>
                                        <p:attrNameLst>
                                          <p:attrName>style.visibility</p:attrName>
                                        </p:attrNameLst>
                                      </p:cBhvr>
                                      <p:to>
                                        <p:strVal val="visible"/>
                                      </p:to>
                                    </p:set>
                                    <p:animEffect transition="in" filter="dissolve">
                                      <p:cBhvr>
                                        <p:cTn id="56" dur="500"/>
                                        <p:tgtEl>
                                          <p:spTgt spid="10650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6510"/>
                                        </p:tgtEl>
                                        <p:attrNameLst>
                                          <p:attrName>style.visibility</p:attrName>
                                        </p:attrNameLst>
                                      </p:cBhvr>
                                      <p:to>
                                        <p:strVal val="visible"/>
                                      </p:to>
                                    </p:set>
                                    <p:animEffect transition="in" filter="dissolve">
                                      <p:cBhvr>
                                        <p:cTn id="61" dur="500"/>
                                        <p:tgtEl>
                                          <p:spTgt spid="10651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06511"/>
                                        </p:tgtEl>
                                        <p:attrNameLst>
                                          <p:attrName>style.visibility</p:attrName>
                                        </p:attrNameLst>
                                      </p:cBhvr>
                                      <p:to>
                                        <p:strVal val="visible"/>
                                      </p:to>
                                    </p:set>
                                    <p:animEffect transition="in" filter="dissolve">
                                      <p:cBhvr>
                                        <p:cTn id="66" dur="500"/>
                                        <p:tgtEl>
                                          <p:spTgt spid="106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utoUpdateAnimBg="0"/>
      <p:bldP spid="106501" grpId="0" autoUpdateAnimBg="0"/>
      <p:bldP spid="106502" grpId="0" autoUpdateAnimBg="0"/>
      <p:bldP spid="106503" grpId="0" autoUpdateAnimBg="0"/>
      <p:bldP spid="106504" grpId="0" autoUpdateAnimBg="0"/>
      <p:bldP spid="106505" grpId="0" autoUpdateAnimBg="0"/>
      <p:bldP spid="106506" grpId="0" autoUpdateAnimBg="0"/>
      <p:bldP spid="106507" grpId="0" autoUpdateAnimBg="0"/>
      <p:bldP spid="106508" grpId="0" autoUpdateAnimBg="0"/>
      <p:bldP spid="106509" grpId="0" autoUpdateAnimBg="0"/>
      <p:bldP spid="106510" grpId="0" autoUpdateAnimBg="0"/>
      <p:bldP spid="106511" grpId="0" autoUpdateAnimBg="0"/>
      <p:bldP spid="10651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a:t>Learning Modules</a:t>
            </a:r>
          </a:p>
        </p:txBody>
      </p:sp>
      <p:sp>
        <p:nvSpPr>
          <p:cNvPr id="47107" name="Rectangle 3"/>
          <p:cNvSpPr>
            <a:spLocks noGrp="1" noChangeArrowheads="1"/>
          </p:cNvSpPr>
          <p:nvPr>
            <p:ph idx="1"/>
          </p:nvPr>
        </p:nvSpPr>
        <p:spPr/>
        <p:txBody>
          <a:bodyPr/>
          <a:lstStyle/>
          <a:p>
            <a:r>
              <a:rPr lang="en-US" altLang="en-US" sz="4320" dirty="0">
                <a:solidFill>
                  <a:srgbClr val="FF5050"/>
                </a:solidFill>
              </a:rPr>
              <a:t>ECG Basics</a:t>
            </a:r>
            <a:endParaRPr lang="en-US" altLang="en-US" sz="4320" dirty="0"/>
          </a:p>
          <a:p>
            <a:r>
              <a:rPr lang="en-US" altLang="en-US" sz="4320" dirty="0"/>
              <a:t>How to Analyze a Rhythm</a:t>
            </a:r>
          </a:p>
          <a:p>
            <a:r>
              <a:rPr lang="en-US" altLang="en-US" sz="4320" dirty="0"/>
              <a:t>Normal Sinus Rhythm</a:t>
            </a:r>
          </a:p>
          <a:p>
            <a:r>
              <a:rPr lang="en-US" altLang="en-US" sz="4320" dirty="0"/>
              <a:t>Heart Arrhythmias</a:t>
            </a:r>
          </a:p>
        </p:txBody>
      </p:sp>
    </p:spTree>
    <p:extLst>
      <p:ext uri="{BB962C8B-B14F-4D97-AF65-F5344CB8AC3E}">
        <p14:creationId xmlns:p14="http://schemas.microsoft.com/office/powerpoint/2010/main" val="1670376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dissolv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dissolve">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dissolve">
                                      <p:cBhvr>
                                        <p:cTn id="17" dur="500"/>
                                        <p:tgtEl>
                                          <p:spTgt spid="471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dissolve">
                                      <p:cBhvr>
                                        <p:cTn id="22" dur="5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altLang="en-US"/>
              <a:t>PVCs</a:t>
            </a:r>
          </a:p>
        </p:txBody>
      </p:sp>
      <p:sp>
        <p:nvSpPr>
          <p:cNvPr id="107523" name="Rectangle 3"/>
          <p:cNvSpPr>
            <a:spLocks noGrp="1" noChangeArrowheads="1"/>
          </p:cNvSpPr>
          <p:nvPr>
            <p:ph idx="1"/>
          </p:nvPr>
        </p:nvSpPr>
        <p:spPr>
          <a:xfrm>
            <a:off x="2651760" y="2743200"/>
            <a:ext cx="9601200" cy="4846320"/>
          </a:xfrm>
        </p:spPr>
        <p:txBody>
          <a:bodyPr/>
          <a:lstStyle/>
          <a:p>
            <a:pPr>
              <a:lnSpc>
                <a:spcPct val="90000"/>
              </a:lnSpc>
            </a:pPr>
            <a:endParaRPr lang="en-US" altLang="en-US" sz="3360"/>
          </a:p>
          <a:p>
            <a:pPr>
              <a:lnSpc>
                <a:spcPct val="90000"/>
              </a:lnSpc>
            </a:pPr>
            <a:r>
              <a:rPr lang="en-US" altLang="en-US">
                <a:solidFill>
                  <a:srgbClr val="FF5050"/>
                </a:solidFill>
              </a:rPr>
              <a:t>Deviation from NSR</a:t>
            </a:r>
            <a:endParaRPr lang="en-US" altLang="en-US" sz="3360"/>
          </a:p>
          <a:p>
            <a:pPr lvl="1">
              <a:lnSpc>
                <a:spcPct val="90000"/>
              </a:lnSpc>
            </a:pPr>
            <a:r>
              <a:rPr lang="en-US" altLang="en-US"/>
              <a:t>Ectopic beats originate in the ventricles resulting in wide and bizarre QRS complexes.</a:t>
            </a:r>
            <a:endParaRPr lang="en-US" altLang="en-US" sz="2880"/>
          </a:p>
          <a:p>
            <a:pPr lvl="1">
              <a:lnSpc>
                <a:spcPct val="90000"/>
              </a:lnSpc>
            </a:pPr>
            <a:r>
              <a:rPr lang="en-US" altLang="en-US"/>
              <a:t>When there are more than 1 premature beats and look alike, they are called “uniform”. When they look different, they are called “multiform”.</a:t>
            </a:r>
          </a:p>
          <a:p>
            <a:pPr algn="ctr">
              <a:lnSpc>
                <a:spcPct val="90000"/>
              </a:lnSpc>
              <a:buFontTx/>
              <a:buNone/>
            </a:pPr>
            <a:endParaRPr lang="en-US" altLang="en-US" sz="3360"/>
          </a:p>
        </p:txBody>
      </p:sp>
      <p:pic>
        <p:nvPicPr>
          <p:cNvPr id="20485" name="Picture 4" descr="pvc-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960" y="1737361"/>
            <a:ext cx="8412480" cy="152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034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3">
                                            <p:txEl>
                                              <p:pRg st="1" end="1"/>
                                            </p:txEl>
                                          </p:spTgt>
                                        </p:tgtEl>
                                        <p:attrNameLst>
                                          <p:attrName>style.visibility</p:attrName>
                                        </p:attrNameLst>
                                      </p:cBhvr>
                                      <p:to>
                                        <p:strVal val="visible"/>
                                      </p:to>
                                    </p:set>
                                    <p:animEffect transition="in" filter="dissolve">
                                      <p:cBhvr>
                                        <p:cTn id="7" dur="500"/>
                                        <p:tgtEl>
                                          <p:spTgt spid="10752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7523">
                                            <p:txEl>
                                              <p:pRg st="2" end="2"/>
                                            </p:txEl>
                                          </p:spTgt>
                                        </p:tgtEl>
                                        <p:attrNameLst>
                                          <p:attrName>style.visibility</p:attrName>
                                        </p:attrNameLst>
                                      </p:cBhvr>
                                      <p:to>
                                        <p:strVal val="visible"/>
                                      </p:to>
                                    </p:set>
                                    <p:animEffect transition="in" filter="dissolve">
                                      <p:cBhvr>
                                        <p:cTn id="10" dur="500"/>
                                        <p:tgtEl>
                                          <p:spTgt spid="10752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7523">
                                            <p:txEl>
                                              <p:pRg st="3" end="3"/>
                                            </p:txEl>
                                          </p:spTgt>
                                        </p:tgtEl>
                                        <p:attrNameLst>
                                          <p:attrName>style.visibility</p:attrName>
                                        </p:attrNameLst>
                                      </p:cBhvr>
                                      <p:to>
                                        <p:strVal val="visible"/>
                                      </p:to>
                                    </p:set>
                                    <p:animEffect transition="in" filter="dissolve">
                                      <p:cBhvr>
                                        <p:cTn id="13" dur="500"/>
                                        <p:tgtEl>
                                          <p:spTgt spid="1075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altLang="en-US"/>
              <a:t>PVCs</a:t>
            </a:r>
          </a:p>
        </p:txBody>
      </p:sp>
      <p:sp>
        <p:nvSpPr>
          <p:cNvPr id="108547" name="Rectangle 3"/>
          <p:cNvSpPr>
            <a:spLocks noGrp="1" noChangeArrowheads="1"/>
          </p:cNvSpPr>
          <p:nvPr>
            <p:ph idx="1"/>
          </p:nvPr>
        </p:nvSpPr>
        <p:spPr>
          <a:xfrm>
            <a:off x="2651760" y="2651760"/>
            <a:ext cx="9326880" cy="4754880"/>
          </a:xfrm>
        </p:spPr>
        <p:txBody>
          <a:bodyPr/>
          <a:lstStyle/>
          <a:p>
            <a:endParaRPr lang="en-US" altLang="en-US"/>
          </a:p>
          <a:p>
            <a:r>
              <a:rPr lang="en-US" altLang="en-US">
                <a:solidFill>
                  <a:srgbClr val="FF5050"/>
                </a:solidFill>
              </a:rPr>
              <a:t>Etiology:</a:t>
            </a:r>
            <a:r>
              <a:rPr lang="en-US" altLang="en-US"/>
              <a:t> One or more ventricular cells are depolarizing and the impulses are abnormally conducting through the ventricles.</a:t>
            </a:r>
          </a:p>
          <a:p>
            <a:endParaRPr lang="en-US" altLang="en-US"/>
          </a:p>
          <a:p>
            <a:pPr algn="ctr">
              <a:buFontTx/>
              <a:buNone/>
            </a:pPr>
            <a:endParaRPr lang="en-US" altLang="en-US"/>
          </a:p>
        </p:txBody>
      </p:sp>
      <p:pic>
        <p:nvPicPr>
          <p:cNvPr id="21509" name="Picture 4" descr="pvc-mf3-m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43076"/>
            <a:ext cx="8138160" cy="154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072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animEffect transition="in" filter="dissolve">
                                      <p:cBhvr>
                                        <p:cTn id="7" dur="500"/>
                                        <p:tgtEl>
                                          <p:spTgt spid="1085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descr="pvc-mf3-m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5309236"/>
            <a:ext cx="9326880" cy="17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
          <p:cNvSpPr>
            <a:spLocks noGrp="1" noChangeArrowheads="1"/>
          </p:cNvSpPr>
          <p:nvPr>
            <p:ph type="title"/>
          </p:nvPr>
        </p:nvSpPr>
        <p:spPr/>
        <p:txBody>
          <a:bodyPr/>
          <a:lstStyle/>
          <a:p>
            <a:r>
              <a:rPr lang="en-US" altLang="en-US"/>
              <a:t>Teaching Moment</a:t>
            </a:r>
          </a:p>
        </p:txBody>
      </p:sp>
      <p:sp>
        <p:nvSpPr>
          <p:cNvPr id="22533" name="Rectangle 4"/>
          <p:cNvSpPr>
            <a:spLocks noGrp="1" noChangeArrowheads="1"/>
          </p:cNvSpPr>
          <p:nvPr>
            <p:ph idx="1"/>
          </p:nvPr>
        </p:nvSpPr>
        <p:spPr/>
        <p:txBody>
          <a:bodyPr/>
          <a:lstStyle/>
          <a:p>
            <a:r>
              <a:rPr lang="en-US" altLang="en-US"/>
              <a:t>When an impulse originates in a ventricle, conduction through the ventricles will be inefficient and the QRS will be wide and bizarre.</a:t>
            </a:r>
          </a:p>
        </p:txBody>
      </p:sp>
      <p:sp>
        <p:nvSpPr>
          <p:cNvPr id="22534" name="Freeform 5"/>
          <p:cNvSpPr>
            <a:spLocks/>
          </p:cNvSpPr>
          <p:nvPr/>
        </p:nvSpPr>
        <p:spPr bwMode="auto">
          <a:xfrm>
            <a:off x="7797166" y="5370196"/>
            <a:ext cx="1346834" cy="1762124"/>
          </a:xfrm>
          <a:custGeom>
            <a:avLst/>
            <a:gdLst>
              <a:gd name="T0" fmla="*/ 419100 w 707"/>
              <a:gd name="T1" fmla="*/ 247650 h 925"/>
              <a:gd name="T2" fmla="*/ 128587 w 707"/>
              <a:gd name="T3" fmla="*/ 392112 h 925"/>
              <a:gd name="T4" fmla="*/ 46037 w 707"/>
              <a:gd name="T5" fmla="*/ 847725 h 925"/>
              <a:gd name="T6" fmla="*/ 150812 w 707"/>
              <a:gd name="T7" fmla="*/ 1303337 h 925"/>
              <a:gd name="T8" fmla="*/ 192087 w 707"/>
              <a:gd name="T9" fmla="*/ 1365250 h 925"/>
              <a:gd name="T10" fmla="*/ 377825 w 707"/>
              <a:gd name="T11" fmla="*/ 1447800 h 925"/>
              <a:gd name="T12" fmla="*/ 439737 w 707"/>
              <a:gd name="T13" fmla="*/ 1468437 h 925"/>
              <a:gd name="T14" fmla="*/ 709612 w 707"/>
              <a:gd name="T15" fmla="*/ 1447800 h 925"/>
              <a:gd name="T16" fmla="*/ 957262 w 707"/>
              <a:gd name="T17" fmla="*/ 1241425 h 925"/>
              <a:gd name="T18" fmla="*/ 1122362 w 707"/>
              <a:gd name="T19" fmla="*/ 703262 h 925"/>
              <a:gd name="T20" fmla="*/ 874712 w 707"/>
              <a:gd name="T21" fmla="*/ 123825 h 925"/>
              <a:gd name="T22" fmla="*/ 439737 w 707"/>
              <a:gd name="T23" fmla="*/ 80962 h 925"/>
              <a:gd name="T24" fmla="*/ 377825 w 707"/>
              <a:gd name="T25" fmla="*/ 206375 h 925"/>
              <a:gd name="T26" fmla="*/ 336550 w 707"/>
              <a:gd name="T27" fmla="*/ 268287 h 925"/>
              <a:gd name="T28" fmla="*/ 315912 w 707"/>
              <a:gd name="T29" fmla="*/ 330200 h 9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7" h="925">
                <a:moveTo>
                  <a:pt x="264" y="156"/>
                </a:moveTo>
                <a:cubicBezTo>
                  <a:pt x="133" y="171"/>
                  <a:pt x="147" y="152"/>
                  <a:pt x="81" y="247"/>
                </a:cubicBezTo>
                <a:cubicBezTo>
                  <a:pt x="50" y="340"/>
                  <a:pt x="60" y="440"/>
                  <a:pt x="29" y="534"/>
                </a:cubicBezTo>
                <a:cubicBezTo>
                  <a:pt x="44" y="787"/>
                  <a:pt x="0" y="705"/>
                  <a:pt x="95" y="821"/>
                </a:cubicBezTo>
                <a:cubicBezTo>
                  <a:pt x="105" y="833"/>
                  <a:pt x="110" y="849"/>
                  <a:pt x="121" y="860"/>
                </a:cubicBezTo>
                <a:cubicBezTo>
                  <a:pt x="152" y="891"/>
                  <a:pt x="199" y="899"/>
                  <a:pt x="238" y="912"/>
                </a:cubicBezTo>
                <a:cubicBezTo>
                  <a:pt x="251" y="916"/>
                  <a:pt x="277" y="925"/>
                  <a:pt x="277" y="925"/>
                </a:cubicBezTo>
                <a:cubicBezTo>
                  <a:pt x="334" y="921"/>
                  <a:pt x="391" y="922"/>
                  <a:pt x="447" y="912"/>
                </a:cubicBezTo>
                <a:cubicBezTo>
                  <a:pt x="495" y="903"/>
                  <a:pt x="552" y="816"/>
                  <a:pt x="603" y="782"/>
                </a:cubicBezTo>
                <a:cubicBezTo>
                  <a:pt x="677" y="672"/>
                  <a:pt x="667" y="563"/>
                  <a:pt x="707" y="443"/>
                </a:cubicBezTo>
                <a:cubicBezTo>
                  <a:pt x="696" y="305"/>
                  <a:pt x="705" y="129"/>
                  <a:pt x="551" y="78"/>
                </a:cubicBezTo>
                <a:cubicBezTo>
                  <a:pt x="476" y="0"/>
                  <a:pt x="393" y="44"/>
                  <a:pt x="277" y="51"/>
                </a:cubicBezTo>
                <a:cubicBezTo>
                  <a:pt x="198" y="172"/>
                  <a:pt x="295" y="16"/>
                  <a:pt x="238" y="130"/>
                </a:cubicBezTo>
                <a:cubicBezTo>
                  <a:pt x="231" y="144"/>
                  <a:pt x="219" y="155"/>
                  <a:pt x="212" y="169"/>
                </a:cubicBezTo>
                <a:cubicBezTo>
                  <a:pt x="206" y="181"/>
                  <a:pt x="199" y="208"/>
                  <a:pt x="199" y="208"/>
                </a:cubicBezTo>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2535" name="Freeform 6"/>
          <p:cNvSpPr>
            <a:spLocks/>
          </p:cNvSpPr>
          <p:nvPr/>
        </p:nvSpPr>
        <p:spPr bwMode="auto">
          <a:xfrm>
            <a:off x="10332720" y="5095876"/>
            <a:ext cx="1554480" cy="1853564"/>
          </a:xfrm>
          <a:custGeom>
            <a:avLst/>
            <a:gdLst>
              <a:gd name="T0" fmla="*/ 483714 w 707"/>
              <a:gd name="T1" fmla="*/ 260501 h 925"/>
              <a:gd name="T2" fmla="*/ 148412 w 707"/>
              <a:gd name="T3" fmla="*/ 412460 h 925"/>
              <a:gd name="T4" fmla="*/ 53135 w 707"/>
              <a:gd name="T5" fmla="*/ 891715 h 925"/>
              <a:gd name="T6" fmla="*/ 174064 w 707"/>
              <a:gd name="T7" fmla="*/ 1370970 h 925"/>
              <a:gd name="T8" fmla="*/ 221702 w 707"/>
              <a:gd name="T9" fmla="*/ 1436095 h 925"/>
              <a:gd name="T10" fmla="*/ 436075 w 707"/>
              <a:gd name="T11" fmla="*/ 1522929 h 925"/>
              <a:gd name="T12" fmla="*/ 507533 w 707"/>
              <a:gd name="T13" fmla="*/ 1544637 h 925"/>
              <a:gd name="T14" fmla="*/ 819015 w 707"/>
              <a:gd name="T15" fmla="*/ 1522929 h 925"/>
              <a:gd name="T16" fmla="*/ 1104846 w 707"/>
              <a:gd name="T17" fmla="*/ 1305844 h 925"/>
              <a:gd name="T18" fmla="*/ 1295400 w 707"/>
              <a:gd name="T19" fmla="*/ 739756 h 925"/>
              <a:gd name="T20" fmla="*/ 1009569 w 707"/>
              <a:gd name="T21" fmla="*/ 130250 h 925"/>
              <a:gd name="T22" fmla="*/ 507533 w 707"/>
              <a:gd name="T23" fmla="*/ 85164 h 925"/>
              <a:gd name="T24" fmla="*/ 436075 w 707"/>
              <a:gd name="T25" fmla="*/ 217084 h 925"/>
              <a:gd name="T26" fmla="*/ 388437 w 707"/>
              <a:gd name="T27" fmla="*/ 282209 h 925"/>
              <a:gd name="T28" fmla="*/ 364618 w 707"/>
              <a:gd name="T29" fmla="*/ 347335 h 9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7" h="925">
                <a:moveTo>
                  <a:pt x="264" y="156"/>
                </a:moveTo>
                <a:cubicBezTo>
                  <a:pt x="133" y="171"/>
                  <a:pt x="147" y="152"/>
                  <a:pt x="81" y="247"/>
                </a:cubicBezTo>
                <a:cubicBezTo>
                  <a:pt x="50" y="340"/>
                  <a:pt x="60" y="440"/>
                  <a:pt x="29" y="534"/>
                </a:cubicBezTo>
                <a:cubicBezTo>
                  <a:pt x="44" y="787"/>
                  <a:pt x="0" y="705"/>
                  <a:pt x="95" y="821"/>
                </a:cubicBezTo>
                <a:cubicBezTo>
                  <a:pt x="105" y="833"/>
                  <a:pt x="110" y="849"/>
                  <a:pt x="121" y="860"/>
                </a:cubicBezTo>
                <a:cubicBezTo>
                  <a:pt x="152" y="891"/>
                  <a:pt x="199" y="899"/>
                  <a:pt x="238" y="912"/>
                </a:cubicBezTo>
                <a:cubicBezTo>
                  <a:pt x="251" y="916"/>
                  <a:pt x="277" y="925"/>
                  <a:pt x="277" y="925"/>
                </a:cubicBezTo>
                <a:cubicBezTo>
                  <a:pt x="334" y="921"/>
                  <a:pt x="391" y="922"/>
                  <a:pt x="447" y="912"/>
                </a:cubicBezTo>
                <a:cubicBezTo>
                  <a:pt x="495" y="903"/>
                  <a:pt x="552" y="816"/>
                  <a:pt x="603" y="782"/>
                </a:cubicBezTo>
                <a:cubicBezTo>
                  <a:pt x="677" y="672"/>
                  <a:pt x="667" y="563"/>
                  <a:pt x="707" y="443"/>
                </a:cubicBezTo>
                <a:cubicBezTo>
                  <a:pt x="696" y="305"/>
                  <a:pt x="705" y="129"/>
                  <a:pt x="551" y="78"/>
                </a:cubicBezTo>
                <a:cubicBezTo>
                  <a:pt x="476" y="0"/>
                  <a:pt x="393" y="44"/>
                  <a:pt x="277" y="51"/>
                </a:cubicBezTo>
                <a:cubicBezTo>
                  <a:pt x="198" y="172"/>
                  <a:pt x="295" y="16"/>
                  <a:pt x="238" y="130"/>
                </a:cubicBezTo>
                <a:cubicBezTo>
                  <a:pt x="231" y="144"/>
                  <a:pt x="219" y="155"/>
                  <a:pt x="212" y="169"/>
                </a:cubicBezTo>
                <a:cubicBezTo>
                  <a:pt x="206" y="181"/>
                  <a:pt x="199" y="208"/>
                  <a:pt x="199" y="208"/>
                </a:cubicBezTo>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4259810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1026"/>
          <p:cNvSpPr>
            <a:spLocks noGrp="1" noChangeArrowheads="1"/>
          </p:cNvSpPr>
          <p:nvPr>
            <p:ph type="title"/>
          </p:nvPr>
        </p:nvSpPr>
        <p:spPr/>
        <p:txBody>
          <a:bodyPr/>
          <a:lstStyle/>
          <a:p>
            <a:r>
              <a:rPr lang="en-US" altLang="en-US"/>
              <a:t>Arrhythmias</a:t>
            </a:r>
          </a:p>
        </p:txBody>
      </p:sp>
      <p:sp>
        <p:nvSpPr>
          <p:cNvPr id="45059" name="Rectangle 1027"/>
          <p:cNvSpPr>
            <a:spLocks noGrp="1" noChangeArrowheads="1"/>
          </p:cNvSpPr>
          <p:nvPr>
            <p:ph idx="1"/>
          </p:nvPr>
        </p:nvSpPr>
        <p:spPr/>
        <p:txBody>
          <a:bodyPr/>
          <a:lstStyle/>
          <a:p>
            <a:r>
              <a:rPr lang="en-US" altLang="en-US" sz="4320"/>
              <a:t>Sinus Rhythms</a:t>
            </a:r>
          </a:p>
          <a:p>
            <a:r>
              <a:rPr lang="en-US" altLang="en-US" sz="4320"/>
              <a:t>Premature Beats</a:t>
            </a:r>
          </a:p>
          <a:p>
            <a:r>
              <a:rPr lang="en-US" altLang="en-US" sz="4320">
                <a:solidFill>
                  <a:srgbClr val="FF5050"/>
                </a:solidFill>
              </a:rPr>
              <a:t>Supraventricular Arrhythmias</a:t>
            </a:r>
          </a:p>
          <a:p>
            <a:r>
              <a:rPr lang="en-US" altLang="en-US" sz="4320">
                <a:solidFill>
                  <a:srgbClr val="FF5050"/>
                </a:solidFill>
              </a:rPr>
              <a:t>Ventricular Arrhythmias</a:t>
            </a:r>
            <a:endParaRPr lang="en-US" altLang="en-US" sz="4320"/>
          </a:p>
          <a:p>
            <a:r>
              <a:rPr lang="en-US" altLang="en-US" sz="4320"/>
              <a:t>AV Junctional Blocks</a:t>
            </a:r>
          </a:p>
          <a:p>
            <a:endParaRPr lang="en-US" altLang="en-US" sz="4320"/>
          </a:p>
        </p:txBody>
      </p:sp>
    </p:spTree>
    <p:extLst>
      <p:ext uri="{BB962C8B-B14F-4D97-AF65-F5344CB8AC3E}">
        <p14:creationId xmlns:p14="http://schemas.microsoft.com/office/powerpoint/2010/main" val="2354056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dissolve">
                                      <p:cBhvr>
                                        <p:cTn id="22" dur="500"/>
                                        <p:tgtEl>
                                          <p:spTgt spid="45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Effect transition="in" filter="dissolve">
                                      <p:cBhvr>
                                        <p:cTn id="27" dur="5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a:t>Supraventricular Arrhythmias</a:t>
            </a:r>
          </a:p>
        </p:txBody>
      </p:sp>
      <p:sp>
        <p:nvSpPr>
          <p:cNvPr id="8196" name="Rectangle 3"/>
          <p:cNvSpPr>
            <a:spLocks noGrp="1" noChangeArrowheads="1"/>
          </p:cNvSpPr>
          <p:nvPr>
            <p:ph idx="1"/>
          </p:nvPr>
        </p:nvSpPr>
        <p:spPr/>
        <p:txBody>
          <a:bodyPr/>
          <a:lstStyle/>
          <a:p>
            <a:r>
              <a:rPr lang="en-US" altLang="en-US" sz="4320" i="1">
                <a:solidFill>
                  <a:srgbClr val="FF5050"/>
                </a:solidFill>
              </a:rPr>
              <a:t>Atrial Fibrillation</a:t>
            </a:r>
          </a:p>
          <a:p>
            <a:endParaRPr lang="en-US" altLang="en-US" sz="1440" i="1">
              <a:solidFill>
                <a:srgbClr val="FF5050"/>
              </a:solidFill>
            </a:endParaRPr>
          </a:p>
          <a:p>
            <a:r>
              <a:rPr lang="en-US" altLang="en-US" sz="4320" i="1">
                <a:solidFill>
                  <a:srgbClr val="FF5050"/>
                </a:solidFill>
              </a:rPr>
              <a:t>Atrial Flutter</a:t>
            </a:r>
          </a:p>
          <a:p>
            <a:endParaRPr lang="en-US" altLang="en-US" sz="1440" i="1">
              <a:solidFill>
                <a:srgbClr val="FF5050"/>
              </a:solidFill>
            </a:endParaRPr>
          </a:p>
          <a:p>
            <a:r>
              <a:rPr lang="en-US" altLang="en-US" sz="4320" i="1">
                <a:solidFill>
                  <a:srgbClr val="FF5050"/>
                </a:solidFill>
              </a:rPr>
              <a:t>Paroxysmal Supraventricular Tachycardia</a:t>
            </a:r>
            <a:endParaRPr lang="en-US" altLang="en-US" sz="4320"/>
          </a:p>
        </p:txBody>
      </p:sp>
    </p:spTree>
    <p:extLst>
      <p:ext uri="{BB962C8B-B14F-4D97-AF65-F5344CB8AC3E}">
        <p14:creationId xmlns:p14="http://schemas.microsoft.com/office/powerpoint/2010/main" val="3276507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en-US"/>
              <a:t>Rhythm #5</a:t>
            </a:r>
          </a:p>
        </p:txBody>
      </p:sp>
      <p:sp>
        <p:nvSpPr>
          <p:cNvPr id="100355" name="Text Box 3"/>
          <p:cNvSpPr txBox="1">
            <a:spLocks noChangeArrowheads="1"/>
          </p:cNvSpPr>
          <p:nvPr/>
        </p:nvSpPr>
        <p:spPr bwMode="auto">
          <a:xfrm>
            <a:off x="8138160" y="3291841"/>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100 bpm</a:t>
            </a:r>
            <a:endParaRPr lang="en-US" altLang="en-US" sz="2880">
              <a:solidFill>
                <a:srgbClr val="FF5050"/>
              </a:solidFill>
            </a:endParaRPr>
          </a:p>
        </p:txBody>
      </p:sp>
      <p:sp>
        <p:nvSpPr>
          <p:cNvPr id="100356" name="Text Box 4"/>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0357" name="Text Box 5"/>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0358" name="Text Box 6"/>
          <p:cNvSpPr txBox="1">
            <a:spLocks noChangeArrowheads="1"/>
          </p:cNvSpPr>
          <p:nvPr/>
        </p:nvSpPr>
        <p:spPr bwMode="auto">
          <a:xfrm>
            <a:off x="8138160" y="4023361"/>
            <a:ext cx="46634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irregularly irregular</a:t>
            </a:r>
            <a:endParaRPr lang="en-US" altLang="en-US" sz="2880">
              <a:solidFill>
                <a:srgbClr val="FF5050"/>
              </a:solidFill>
            </a:endParaRPr>
          </a:p>
        </p:txBody>
      </p:sp>
      <p:sp>
        <p:nvSpPr>
          <p:cNvPr id="100359" name="Text Box 7"/>
          <p:cNvSpPr txBox="1">
            <a:spLocks noChangeArrowheads="1"/>
          </p:cNvSpPr>
          <p:nvPr/>
        </p:nvSpPr>
        <p:spPr bwMode="auto">
          <a:xfrm>
            <a:off x="8138160" y="475488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endParaRPr lang="en-US" altLang="en-US" sz="2880">
              <a:solidFill>
                <a:srgbClr val="FF5050"/>
              </a:solidFill>
            </a:endParaRPr>
          </a:p>
        </p:txBody>
      </p:sp>
      <p:sp>
        <p:nvSpPr>
          <p:cNvPr id="100360" name="Text Box 8"/>
          <p:cNvSpPr txBox="1">
            <a:spLocks noChangeArrowheads="1"/>
          </p:cNvSpPr>
          <p:nvPr/>
        </p:nvSpPr>
        <p:spPr bwMode="auto">
          <a:xfrm>
            <a:off x="8138160" y="6162676"/>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0.06 s</a:t>
            </a:r>
            <a:endParaRPr lang="en-US" altLang="en-US" sz="2880">
              <a:solidFill>
                <a:srgbClr val="FF5050"/>
              </a:solidFill>
            </a:endParaRPr>
          </a:p>
        </p:txBody>
      </p:sp>
      <p:sp>
        <p:nvSpPr>
          <p:cNvPr id="100361" name="Text Box 9"/>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0362" name="Text Box 10"/>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0363" name="Text Box 11"/>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p>
        </p:txBody>
      </p:sp>
      <p:sp>
        <p:nvSpPr>
          <p:cNvPr id="100364" name="Text Box 12"/>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0365" name="Text Box 13"/>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0366" name="Text Box 14"/>
          <p:cNvSpPr txBox="1">
            <a:spLocks noChangeArrowheads="1"/>
          </p:cNvSpPr>
          <p:nvPr/>
        </p:nvSpPr>
        <p:spPr bwMode="auto">
          <a:xfrm>
            <a:off x="6126480" y="6985636"/>
            <a:ext cx="59436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Atrial Fibrillation</a:t>
            </a:r>
          </a:p>
        </p:txBody>
      </p:sp>
      <p:pic>
        <p:nvPicPr>
          <p:cNvPr id="9232" name="Picture 15" descr="af-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1"/>
            <a:ext cx="9326880" cy="109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667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dissolve">
                                      <p:cBhvr>
                                        <p:cTn id="7" dur="500"/>
                                        <p:tgtEl>
                                          <p:spTgt spid="100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355"/>
                                        </p:tgtEl>
                                        <p:attrNameLst>
                                          <p:attrName>style.visibility</p:attrName>
                                        </p:attrNameLst>
                                      </p:cBhvr>
                                      <p:to>
                                        <p:strVal val="visible"/>
                                      </p:to>
                                    </p:set>
                                    <p:animEffect transition="in" filter="dissolve">
                                      <p:cBhvr>
                                        <p:cTn id="12" dur="500"/>
                                        <p:tgtEl>
                                          <p:spTgt spid="1003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357"/>
                                        </p:tgtEl>
                                        <p:attrNameLst>
                                          <p:attrName>style.visibility</p:attrName>
                                        </p:attrNameLst>
                                      </p:cBhvr>
                                      <p:to>
                                        <p:strVal val="visible"/>
                                      </p:to>
                                    </p:set>
                                    <p:animEffect transition="in" filter="dissolve">
                                      <p:cBhvr>
                                        <p:cTn id="17" dur="500"/>
                                        <p:tgtEl>
                                          <p:spTgt spid="1003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0358"/>
                                        </p:tgtEl>
                                        <p:attrNameLst>
                                          <p:attrName>style.visibility</p:attrName>
                                        </p:attrNameLst>
                                      </p:cBhvr>
                                      <p:to>
                                        <p:strVal val="visible"/>
                                      </p:to>
                                    </p:set>
                                    <p:animEffect transition="in" filter="dissolve">
                                      <p:cBhvr>
                                        <p:cTn id="22" dur="500"/>
                                        <p:tgtEl>
                                          <p:spTgt spid="1003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0361"/>
                                        </p:tgtEl>
                                        <p:attrNameLst>
                                          <p:attrName>style.visibility</p:attrName>
                                        </p:attrNameLst>
                                      </p:cBhvr>
                                      <p:to>
                                        <p:strVal val="visible"/>
                                      </p:to>
                                    </p:set>
                                    <p:animEffect transition="in" filter="dissolve">
                                      <p:cBhvr>
                                        <p:cTn id="27" dur="500"/>
                                        <p:tgtEl>
                                          <p:spTgt spid="1003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0359"/>
                                        </p:tgtEl>
                                        <p:attrNameLst>
                                          <p:attrName>style.visibility</p:attrName>
                                        </p:attrNameLst>
                                      </p:cBhvr>
                                      <p:to>
                                        <p:strVal val="visible"/>
                                      </p:to>
                                    </p:set>
                                    <p:animEffect transition="in" filter="dissolve">
                                      <p:cBhvr>
                                        <p:cTn id="32" dur="500"/>
                                        <p:tgtEl>
                                          <p:spTgt spid="1003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0362"/>
                                        </p:tgtEl>
                                        <p:attrNameLst>
                                          <p:attrName>style.visibility</p:attrName>
                                        </p:attrNameLst>
                                      </p:cBhvr>
                                      <p:to>
                                        <p:strVal val="visible"/>
                                      </p:to>
                                    </p:set>
                                    <p:animEffect transition="in" filter="dissolve">
                                      <p:cBhvr>
                                        <p:cTn id="37" dur="500"/>
                                        <p:tgtEl>
                                          <p:spTgt spid="1003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0363"/>
                                        </p:tgtEl>
                                        <p:attrNameLst>
                                          <p:attrName>style.visibility</p:attrName>
                                        </p:attrNameLst>
                                      </p:cBhvr>
                                      <p:to>
                                        <p:strVal val="visible"/>
                                      </p:to>
                                    </p:set>
                                    <p:animEffect transition="in" filter="dissolve">
                                      <p:cBhvr>
                                        <p:cTn id="42" dur="500"/>
                                        <p:tgtEl>
                                          <p:spTgt spid="10036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0364"/>
                                        </p:tgtEl>
                                        <p:attrNameLst>
                                          <p:attrName>style.visibility</p:attrName>
                                        </p:attrNameLst>
                                      </p:cBhvr>
                                      <p:to>
                                        <p:strVal val="visible"/>
                                      </p:to>
                                    </p:set>
                                    <p:animEffect transition="in" filter="dissolve">
                                      <p:cBhvr>
                                        <p:cTn id="47" dur="500"/>
                                        <p:tgtEl>
                                          <p:spTgt spid="1003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0360"/>
                                        </p:tgtEl>
                                        <p:attrNameLst>
                                          <p:attrName>style.visibility</p:attrName>
                                        </p:attrNameLst>
                                      </p:cBhvr>
                                      <p:to>
                                        <p:strVal val="visible"/>
                                      </p:to>
                                    </p:set>
                                    <p:animEffect transition="in" filter="dissolve">
                                      <p:cBhvr>
                                        <p:cTn id="52" dur="500"/>
                                        <p:tgtEl>
                                          <p:spTgt spid="100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0365"/>
                                        </p:tgtEl>
                                        <p:attrNameLst>
                                          <p:attrName>style.visibility</p:attrName>
                                        </p:attrNameLst>
                                      </p:cBhvr>
                                      <p:to>
                                        <p:strVal val="visible"/>
                                      </p:to>
                                    </p:set>
                                    <p:animEffect transition="in" filter="dissolve">
                                      <p:cBhvr>
                                        <p:cTn id="57" dur="500"/>
                                        <p:tgtEl>
                                          <p:spTgt spid="10036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0366"/>
                                        </p:tgtEl>
                                        <p:attrNameLst>
                                          <p:attrName>style.visibility</p:attrName>
                                        </p:attrNameLst>
                                      </p:cBhvr>
                                      <p:to>
                                        <p:strVal val="visible"/>
                                      </p:to>
                                    </p:set>
                                    <p:animEffect transition="in" filter="dissolve">
                                      <p:cBhvr>
                                        <p:cTn id="62" dur="500"/>
                                        <p:tgtEl>
                                          <p:spTgt spid="100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P spid="100356" grpId="0" autoUpdateAnimBg="0"/>
      <p:bldP spid="100357" grpId="0" autoUpdateAnimBg="0"/>
      <p:bldP spid="100358" grpId="0" autoUpdateAnimBg="0"/>
      <p:bldP spid="100359" grpId="0" autoUpdateAnimBg="0"/>
      <p:bldP spid="100360" grpId="0" autoUpdateAnimBg="0"/>
      <p:bldP spid="100361" grpId="0" autoUpdateAnimBg="0"/>
      <p:bldP spid="100362" grpId="0" autoUpdateAnimBg="0"/>
      <p:bldP spid="100363" grpId="0" autoUpdateAnimBg="0"/>
      <p:bldP spid="100364" grpId="0" autoUpdateAnimBg="0"/>
      <p:bldP spid="100365" grpId="0" autoUpdateAnimBg="0"/>
      <p:bldP spid="10036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altLang="en-US"/>
              <a:t>Rhythm #6</a:t>
            </a:r>
          </a:p>
        </p:txBody>
      </p:sp>
      <p:sp>
        <p:nvSpPr>
          <p:cNvPr id="101379" name="Text Box 3"/>
          <p:cNvSpPr txBox="1">
            <a:spLocks noChangeArrowheads="1"/>
          </p:cNvSpPr>
          <p:nvPr/>
        </p:nvSpPr>
        <p:spPr bwMode="auto">
          <a:xfrm>
            <a:off x="8138160" y="3291840"/>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70 bpm</a:t>
            </a:r>
            <a:endParaRPr lang="en-US" altLang="en-US" sz="2880">
              <a:solidFill>
                <a:srgbClr val="FF5050"/>
              </a:solidFill>
            </a:endParaRPr>
          </a:p>
        </p:txBody>
      </p:sp>
      <p:sp>
        <p:nvSpPr>
          <p:cNvPr id="101380" name="Text Box 4"/>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1381" name="Text Box 5"/>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1382" name="Text Box 6"/>
          <p:cNvSpPr txBox="1">
            <a:spLocks noChangeArrowheads="1"/>
          </p:cNvSpPr>
          <p:nvPr/>
        </p:nvSpPr>
        <p:spPr bwMode="auto">
          <a:xfrm>
            <a:off x="8138160" y="402336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a:t>
            </a:r>
            <a:endParaRPr lang="en-US" altLang="en-US" sz="2880">
              <a:solidFill>
                <a:srgbClr val="FF5050"/>
              </a:solidFill>
            </a:endParaRPr>
          </a:p>
        </p:txBody>
      </p:sp>
      <p:sp>
        <p:nvSpPr>
          <p:cNvPr id="101383" name="Text Box 7"/>
          <p:cNvSpPr txBox="1">
            <a:spLocks noChangeArrowheads="1"/>
          </p:cNvSpPr>
          <p:nvPr/>
        </p:nvSpPr>
        <p:spPr bwMode="auto">
          <a:xfrm>
            <a:off x="8138160" y="475488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flutter waves</a:t>
            </a:r>
            <a:endParaRPr lang="en-US" altLang="en-US" sz="2880">
              <a:solidFill>
                <a:srgbClr val="FF5050"/>
              </a:solidFill>
            </a:endParaRPr>
          </a:p>
        </p:txBody>
      </p:sp>
      <p:sp>
        <p:nvSpPr>
          <p:cNvPr id="101384" name="Text Box 8"/>
          <p:cNvSpPr txBox="1">
            <a:spLocks noChangeArrowheads="1"/>
          </p:cNvSpPr>
          <p:nvPr/>
        </p:nvSpPr>
        <p:spPr bwMode="auto">
          <a:xfrm>
            <a:off x="8138160" y="6162676"/>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0.06 s</a:t>
            </a:r>
            <a:endParaRPr lang="en-US" altLang="en-US" sz="2880">
              <a:solidFill>
                <a:srgbClr val="FF5050"/>
              </a:solidFill>
            </a:endParaRPr>
          </a:p>
        </p:txBody>
      </p:sp>
      <p:sp>
        <p:nvSpPr>
          <p:cNvPr id="101385" name="Text Box 9"/>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1386" name="Text Box 10"/>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1387" name="Text Box 11"/>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p>
        </p:txBody>
      </p:sp>
      <p:sp>
        <p:nvSpPr>
          <p:cNvPr id="101388" name="Text Box 12"/>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1389" name="Text Box 13"/>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1390" name="Text Box 14"/>
          <p:cNvSpPr txBox="1">
            <a:spLocks noChangeArrowheads="1"/>
          </p:cNvSpPr>
          <p:nvPr/>
        </p:nvSpPr>
        <p:spPr bwMode="auto">
          <a:xfrm>
            <a:off x="6126480" y="6985636"/>
            <a:ext cx="59436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Atrial Flutter</a:t>
            </a:r>
          </a:p>
        </p:txBody>
      </p:sp>
      <p:pic>
        <p:nvPicPr>
          <p:cNvPr id="12304" name="Picture 15" descr="aflut-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39291"/>
            <a:ext cx="9326880" cy="107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119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dissolve">
                                      <p:cBhvr>
                                        <p:cTn id="7" dur="500"/>
                                        <p:tgtEl>
                                          <p:spTgt spid="101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1379"/>
                                        </p:tgtEl>
                                        <p:attrNameLst>
                                          <p:attrName>style.visibility</p:attrName>
                                        </p:attrNameLst>
                                      </p:cBhvr>
                                      <p:to>
                                        <p:strVal val="visible"/>
                                      </p:to>
                                    </p:set>
                                    <p:animEffect transition="in" filter="dissolve">
                                      <p:cBhvr>
                                        <p:cTn id="12" dur="500"/>
                                        <p:tgtEl>
                                          <p:spTgt spid="1013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1381"/>
                                        </p:tgtEl>
                                        <p:attrNameLst>
                                          <p:attrName>style.visibility</p:attrName>
                                        </p:attrNameLst>
                                      </p:cBhvr>
                                      <p:to>
                                        <p:strVal val="visible"/>
                                      </p:to>
                                    </p:set>
                                    <p:animEffect transition="in" filter="dissolve">
                                      <p:cBhvr>
                                        <p:cTn id="17" dur="500"/>
                                        <p:tgtEl>
                                          <p:spTgt spid="1013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1382"/>
                                        </p:tgtEl>
                                        <p:attrNameLst>
                                          <p:attrName>style.visibility</p:attrName>
                                        </p:attrNameLst>
                                      </p:cBhvr>
                                      <p:to>
                                        <p:strVal val="visible"/>
                                      </p:to>
                                    </p:set>
                                    <p:animEffect transition="in" filter="dissolve">
                                      <p:cBhvr>
                                        <p:cTn id="22" dur="500"/>
                                        <p:tgtEl>
                                          <p:spTgt spid="1013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1385"/>
                                        </p:tgtEl>
                                        <p:attrNameLst>
                                          <p:attrName>style.visibility</p:attrName>
                                        </p:attrNameLst>
                                      </p:cBhvr>
                                      <p:to>
                                        <p:strVal val="visible"/>
                                      </p:to>
                                    </p:set>
                                    <p:animEffect transition="in" filter="dissolve">
                                      <p:cBhvr>
                                        <p:cTn id="27" dur="500"/>
                                        <p:tgtEl>
                                          <p:spTgt spid="1013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1383"/>
                                        </p:tgtEl>
                                        <p:attrNameLst>
                                          <p:attrName>style.visibility</p:attrName>
                                        </p:attrNameLst>
                                      </p:cBhvr>
                                      <p:to>
                                        <p:strVal val="visible"/>
                                      </p:to>
                                    </p:set>
                                    <p:animEffect transition="in" filter="dissolve">
                                      <p:cBhvr>
                                        <p:cTn id="32" dur="500"/>
                                        <p:tgtEl>
                                          <p:spTgt spid="10138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1386"/>
                                        </p:tgtEl>
                                        <p:attrNameLst>
                                          <p:attrName>style.visibility</p:attrName>
                                        </p:attrNameLst>
                                      </p:cBhvr>
                                      <p:to>
                                        <p:strVal val="visible"/>
                                      </p:to>
                                    </p:set>
                                    <p:animEffect transition="in" filter="dissolve">
                                      <p:cBhvr>
                                        <p:cTn id="37" dur="500"/>
                                        <p:tgtEl>
                                          <p:spTgt spid="1013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1387"/>
                                        </p:tgtEl>
                                        <p:attrNameLst>
                                          <p:attrName>style.visibility</p:attrName>
                                        </p:attrNameLst>
                                      </p:cBhvr>
                                      <p:to>
                                        <p:strVal val="visible"/>
                                      </p:to>
                                    </p:set>
                                    <p:animEffect transition="in" filter="dissolve">
                                      <p:cBhvr>
                                        <p:cTn id="42" dur="500"/>
                                        <p:tgtEl>
                                          <p:spTgt spid="10138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1388"/>
                                        </p:tgtEl>
                                        <p:attrNameLst>
                                          <p:attrName>style.visibility</p:attrName>
                                        </p:attrNameLst>
                                      </p:cBhvr>
                                      <p:to>
                                        <p:strVal val="visible"/>
                                      </p:to>
                                    </p:set>
                                    <p:animEffect transition="in" filter="dissolve">
                                      <p:cBhvr>
                                        <p:cTn id="47" dur="500"/>
                                        <p:tgtEl>
                                          <p:spTgt spid="1013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1384"/>
                                        </p:tgtEl>
                                        <p:attrNameLst>
                                          <p:attrName>style.visibility</p:attrName>
                                        </p:attrNameLst>
                                      </p:cBhvr>
                                      <p:to>
                                        <p:strVal val="visible"/>
                                      </p:to>
                                    </p:set>
                                    <p:animEffect transition="in" filter="dissolve">
                                      <p:cBhvr>
                                        <p:cTn id="52" dur="500"/>
                                        <p:tgtEl>
                                          <p:spTgt spid="10138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1389"/>
                                        </p:tgtEl>
                                        <p:attrNameLst>
                                          <p:attrName>style.visibility</p:attrName>
                                        </p:attrNameLst>
                                      </p:cBhvr>
                                      <p:to>
                                        <p:strVal val="visible"/>
                                      </p:to>
                                    </p:set>
                                    <p:animEffect transition="in" filter="dissolve">
                                      <p:cBhvr>
                                        <p:cTn id="57" dur="500"/>
                                        <p:tgtEl>
                                          <p:spTgt spid="10138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1390"/>
                                        </p:tgtEl>
                                        <p:attrNameLst>
                                          <p:attrName>style.visibility</p:attrName>
                                        </p:attrNameLst>
                                      </p:cBhvr>
                                      <p:to>
                                        <p:strVal val="visible"/>
                                      </p:to>
                                    </p:set>
                                    <p:animEffect transition="in" filter="dissolve">
                                      <p:cBhvr>
                                        <p:cTn id="62" dur="500"/>
                                        <p:tgtEl>
                                          <p:spTgt spid="10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utoUpdateAnimBg="0"/>
      <p:bldP spid="101380" grpId="0" autoUpdateAnimBg="0"/>
      <p:bldP spid="101381" grpId="0" autoUpdateAnimBg="0"/>
      <p:bldP spid="101382" grpId="0" autoUpdateAnimBg="0"/>
      <p:bldP spid="101383" grpId="0" autoUpdateAnimBg="0"/>
      <p:bldP spid="101384" grpId="0" autoUpdateAnimBg="0"/>
      <p:bldP spid="101385" grpId="0" autoUpdateAnimBg="0"/>
      <p:bldP spid="101386" grpId="0" autoUpdateAnimBg="0"/>
      <p:bldP spid="101387" grpId="0" autoUpdateAnimBg="0"/>
      <p:bldP spid="101388" grpId="0" autoUpdateAnimBg="0"/>
      <p:bldP spid="101389" grpId="0" autoUpdateAnimBg="0"/>
      <p:bldP spid="10139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ltLang="en-US"/>
              <a:t>Atrial Flutter</a:t>
            </a:r>
          </a:p>
        </p:txBody>
      </p:sp>
      <p:sp>
        <p:nvSpPr>
          <p:cNvPr id="102403" name="Rectangle 3"/>
          <p:cNvSpPr>
            <a:spLocks noGrp="1" noChangeArrowheads="1"/>
          </p:cNvSpPr>
          <p:nvPr>
            <p:ph idx="1"/>
          </p:nvPr>
        </p:nvSpPr>
        <p:spPr>
          <a:xfrm>
            <a:off x="2651760" y="2560320"/>
            <a:ext cx="9692640" cy="4937760"/>
          </a:xfrm>
        </p:spPr>
        <p:txBody>
          <a:bodyPr/>
          <a:lstStyle/>
          <a:p>
            <a:pPr>
              <a:lnSpc>
                <a:spcPct val="90000"/>
              </a:lnSpc>
            </a:pPr>
            <a:endParaRPr lang="en-US" altLang="en-US" dirty="0"/>
          </a:p>
          <a:p>
            <a:pPr>
              <a:lnSpc>
                <a:spcPct val="90000"/>
              </a:lnSpc>
            </a:pPr>
            <a:r>
              <a:rPr lang="en-US" altLang="en-US" sz="4320" dirty="0">
                <a:solidFill>
                  <a:srgbClr val="FF5050"/>
                </a:solidFill>
              </a:rPr>
              <a:t>Deviation from NSR</a:t>
            </a:r>
            <a:endParaRPr lang="en-US" altLang="en-US" dirty="0">
              <a:solidFill>
                <a:srgbClr val="FF5050"/>
              </a:solidFill>
            </a:endParaRPr>
          </a:p>
          <a:p>
            <a:pPr lvl="1">
              <a:lnSpc>
                <a:spcPct val="90000"/>
              </a:lnSpc>
            </a:pPr>
            <a:r>
              <a:rPr lang="en-US" altLang="en-US" sz="3840" dirty="0"/>
              <a:t>No P waves. Instead flutter waves (note “</a:t>
            </a:r>
            <a:r>
              <a:rPr lang="en-US" altLang="en-US" sz="3840" dirty="0" err="1"/>
              <a:t>sawtooth</a:t>
            </a:r>
            <a:r>
              <a:rPr lang="en-US" altLang="en-US" sz="3840" dirty="0"/>
              <a:t>” pattern) are formed at a rate of 250 - 350 bpm.</a:t>
            </a:r>
          </a:p>
          <a:p>
            <a:pPr lvl="1">
              <a:lnSpc>
                <a:spcPct val="90000"/>
              </a:lnSpc>
            </a:pPr>
            <a:r>
              <a:rPr lang="en-US" altLang="en-US" sz="3840" dirty="0"/>
              <a:t>Only some impulses conduct through the AV node (usually every other impulse).</a:t>
            </a:r>
            <a:endParaRPr lang="en-US" altLang="en-US" dirty="0"/>
          </a:p>
          <a:p>
            <a:pPr algn="ctr">
              <a:lnSpc>
                <a:spcPct val="90000"/>
              </a:lnSpc>
              <a:buFontTx/>
              <a:buNone/>
            </a:pPr>
            <a:endParaRPr lang="en-US" altLang="en-US" dirty="0"/>
          </a:p>
        </p:txBody>
      </p:sp>
      <p:pic>
        <p:nvPicPr>
          <p:cNvPr id="13317" name="Picture 4" descr="aflut-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39291"/>
            <a:ext cx="9326880" cy="107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79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1" end="1"/>
                                            </p:txEl>
                                          </p:spTgt>
                                        </p:tgtEl>
                                        <p:attrNameLst>
                                          <p:attrName>style.visibility</p:attrName>
                                        </p:attrNameLst>
                                      </p:cBhvr>
                                      <p:to>
                                        <p:strVal val="visible"/>
                                      </p:to>
                                    </p:set>
                                    <p:animEffect transition="in" filter="dissolve">
                                      <p:cBhvr>
                                        <p:cTn id="7" dur="500"/>
                                        <p:tgtEl>
                                          <p:spTgt spid="10240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403">
                                            <p:txEl>
                                              <p:pRg st="2" end="2"/>
                                            </p:txEl>
                                          </p:spTgt>
                                        </p:tgtEl>
                                        <p:attrNameLst>
                                          <p:attrName>style.visibility</p:attrName>
                                        </p:attrNameLst>
                                      </p:cBhvr>
                                      <p:to>
                                        <p:strVal val="visible"/>
                                      </p:to>
                                    </p:set>
                                    <p:animEffect transition="in" filter="dissolve">
                                      <p:cBhvr>
                                        <p:cTn id="10" dur="500"/>
                                        <p:tgtEl>
                                          <p:spTgt spid="10240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2403">
                                            <p:txEl>
                                              <p:pRg st="3" end="3"/>
                                            </p:txEl>
                                          </p:spTgt>
                                        </p:tgtEl>
                                        <p:attrNameLst>
                                          <p:attrName>style.visibility</p:attrName>
                                        </p:attrNameLst>
                                      </p:cBhvr>
                                      <p:to>
                                        <p:strVal val="visible"/>
                                      </p:to>
                                    </p:set>
                                    <p:animEffect transition="in" filter="dissolve">
                                      <p:cBhvr>
                                        <p:cTn id="13" dur="500"/>
                                        <p:tgtEl>
                                          <p:spTgt spid="1024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altLang="en-US"/>
              <a:t>Rhythm #7</a:t>
            </a:r>
          </a:p>
        </p:txBody>
      </p:sp>
      <p:sp>
        <p:nvSpPr>
          <p:cNvPr id="104451" name="Text Box 3"/>
          <p:cNvSpPr txBox="1">
            <a:spLocks noChangeArrowheads="1"/>
          </p:cNvSpPr>
          <p:nvPr/>
        </p:nvSpPr>
        <p:spPr bwMode="auto">
          <a:xfrm>
            <a:off x="8138160" y="3291841"/>
            <a:ext cx="38404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74 </a:t>
            </a:r>
            <a:r>
              <a:rPr lang="en-US" altLang="en-US" sz="3840">
                <a:solidFill>
                  <a:srgbClr val="FF5050"/>
                </a:solidFill>
                <a:latin typeface="Arial" panose="020B0604020202020204" pitchFamily="34" charset="0"/>
                <a:sym typeface="Wingdings" panose="05000000000000000000" pitchFamily="2" charset="2"/>
              </a:rPr>
              <a:t>148</a:t>
            </a:r>
            <a:r>
              <a:rPr lang="en-US" altLang="en-US" sz="3840">
                <a:solidFill>
                  <a:srgbClr val="FF5050"/>
                </a:solidFill>
                <a:latin typeface="Arial" panose="020B0604020202020204" pitchFamily="34" charset="0"/>
              </a:rPr>
              <a:t> bpm</a:t>
            </a:r>
          </a:p>
        </p:txBody>
      </p:sp>
      <p:sp>
        <p:nvSpPr>
          <p:cNvPr id="104452" name="Text Box 4"/>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4453" name="Text Box 5"/>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4454" name="Text Box 6"/>
          <p:cNvSpPr txBox="1">
            <a:spLocks noChangeArrowheads="1"/>
          </p:cNvSpPr>
          <p:nvPr/>
        </p:nvSpPr>
        <p:spPr bwMode="auto">
          <a:xfrm>
            <a:off x="8138160" y="4023361"/>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 </a:t>
            </a:r>
            <a:r>
              <a:rPr lang="en-US" altLang="en-US" sz="3840">
                <a:solidFill>
                  <a:srgbClr val="FF5050"/>
                </a:solidFill>
                <a:latin typeface="Arial" panose="020B0604020202020204" pitchFamily="34" charset="0"/>
                <a:sym typeface="Wingdings" panose="05000000000000000000" pitchFamily="2" charset="2"/>
              </a:rPr>
              <a:t> regular</a:t>
            </a:r>
            <a:endParaRPr lang="en-US" altLang="en-US" sz="2880">
              <a:solidFill>
                <a:srgbClr val="FF5050"/>
              </a:solidFill>
            </a:endParaRPr>
          </a:p>
        </p:txBody>
      </p:sp>
      <p:sp>
        <p:nvSpPr>
          <p:cNvPr id="104455" name="Text Box 7"/>
          <p:cNvSpPr txBox="1">
            <a:spLocks noChangeArrowheads="1"/>
          </p:cNvSpPr>
          <p:nvPr/>
        </p:nvSpPr>
        <p:spPr bwMode="auto">
          <a:xfrm>
            <a:off x="8138160" y="4754881"/>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Normal </a:t>
            </a:r>
            <a:r>
              <a:rPr lang="en-US" altLang="en-US" sz="3840">
                <a:solidFill>
                  <a:srgbClr val="FF5050"/>
                </a:solidFill>
                <a:latin typeface="Arial" panose="020B0604020202020204" pitchFamily="34" charset="0"/>
                <a:sym typeface="Wingdings" panose="05000000000000000000" pitchFamily="2" charset="2"/>
              </a:rPr>
              <a:t> </a:t>
            </a:r>
            <a:r>
              <a:rPr lang="en-US" altLang="en-US" sz="3840">
                <a:solidFill>
                  <a:srgbClr val="FF5050"/>
                </a:solidFill>
                <a:latin typeface="Arial" panose="020B0604020202020204" pitchFamily="34" charset="0"/>
              </a:rPr>
              <a:t>none</a:t>
            </a:r>
            <a:endParaRPr lang="en-US" altLang="en-US" sz="2880">
              <a:solidFill>
                <a:srgbClr val="FF5050"/>
              </a:solidFill>
            </a:endParaRPr>
          </a:p>
        </p:txBody>
      </p:sp>
      <p:sp>
        <p:nvSpPr>
          <p:cNvPr id="104456" name="Text Box 8"/>
          <p:cNvSpPr txBox="1">
            <a:spLocks noChangeArrowheads="1"/>
          </p:cNvSpPr>
          <p:nvPr/>
        </p:nvSpPr>
        <p:spPr bwMode="auto">
          <a:xfrm>
            <a:off x="8138160" y="6162676"/>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0.08 s</a:t>
            </a:r>
            <a:endParaRPr lang="en-US" altLang="en-US" sz="2880">
              <a:solidFill>
                <a:srgbClr val="FF5050"/>
              </a:solidFill>
            </a:endParaRPr>
          </a:p>
        </p:txBody>
      </p:sp>
      <p:sp>
        <p:nvSpPr>
          <p:cNvPr id="104457" name="Text Box 9"/>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4458" name="Text Box 10"/>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4459" name="Text Box 11"/>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0.16 s </a:t>
            </a:r>
            <a:r>
              <a:rPr lang="en-US" altLang="en-US" sz="3840">
                <a:solidFill>
                  <a:srgbClr val="FF5050"/>
                </a:solidFill>
                <a:latin typeface="Arial" panose="020B0604020202020204" pitchFamily="34" charset="0"/>
                <a:sym typeface="Wingdings" panose="05000000000000000000" pitchFamily="2" charset="2"/>
              </a:rPr>
              <a:t> </a:t>
            </a:r>
            <a:r>
              <a:rPr lang="en-US" altLang="en-US" sz="3840">
                <a:solidFill>
                  <a:srgbClr val="FF5050"/>
                </a:solidFill>
                <a:latin typeface="Arial" panose="020B0604020202020204" pitchFamily="34" charset="0"/>
              </a:rPr>
              <a:t>none</a:t>
            </a:r>
          </a:p>
        </p:txBody>
      </p:sp>
      <p:sp>
        <p:nvSpPr>
          <p:cNvPr id="104460" name="Text Box 12"/>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4461" name="Text Box 13"/>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4462" name="Text Box 14"/>
          <p:cNvSpPr txBox="1">
            <a:spLocks noChangeArrowheads="1"/>
          </p:cNvSpPr>
          <p:nvPr/>
        </p:nvSpPr>
        <p:spPr bwMode="auto">
          <a:xfrm>
            <a:off x="6126480" y="6985636"/>
            <a:ext cx="649224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dirty="0">
                <a:solidFill>
                  <a:srgbClr val="FF5050"/>
                </a:solidFill>
                <a:latin typeface="Arial" panose="020B0604020202020204" pitchFamily="34" charset="0"/>
              </a:rPr>
              <a:t>Paroxysmal Supraventricular Tachycardia (PSVT)</a:t>
            </a:r>
          </a:p>
        </p:txBody>
      </p:sp>
      <p:pic>
        <p:nvPicPr>
          <p:cNvPr id="15376" name="Picture 15" descr="psvt-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1920240"/>
            <a:ext cx="9784080" cy="116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481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dissolve">
                                      <p:cBhvr>
                                        <p:cTn id="7" dur="500"/>
                                        <p:tgtEl>
                                          <p:spTgt spid="1044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4451"/>
                                        </p:tgtEl>
                                        <p:attrNameLst>
                                          <p:attrName>style.visibility</p:attrName>
                                        </p:attrNameLst>
                                      </p:cBhvr>
                                      <p:to>
                                        <p:strVal val="visible"/>
                                      </p:to>
                                    </p:set>
                                    <p:animEffect transition="in" filter="dissolve">
                                      <p:cBhvr>
                                        <p:cTn id="12" dur="500"/>
                                        <p:tgtEl>
                                          <p:spTgt spid="1044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4453"/>
                                        </p:tgtEl>
                                        <p:attrNameLst>
                                          <p:attrName>style.visibility</p:attrName>
                                        </p:attrNameLst>
                                      </p:cBhvr>
                                      <p:to>
                                        <p:strVal val="visible"/>
                                      </p:to>
                                    </p:set>
                                    <p:animEffect transition="in" filter="dissolve">
                                      <p:cBhvr>
                                        <p:cTn id="17" dur="500"/>
                                        <p:tgtEl>
                                          <p:spTgt spid="1044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4454"/>
                                        </p:tgtEl>
                                        <p:attrNameLst>
                                          <p:attrName>style.visibility</p:attrName>
                                        </p:attrNameLst>
                                      </p:cBhvr>
                                      <p:to>
                                        <p:strVal val="visible"/>
                                      </p:to>
                                    </p:set>
                                    <p:animEffect transition="in" filter="dissolve">
                                      <p:cBhvr>
                                        <p:cTn id="22" dur="500"/>
                                        <p:tgtEl>
                                          <p:spTgt spid="1044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4457"/>
                                        </p:tgtEl>
                                        <p:attrNameLst>
                                          <p:attrName>style.visibility</p:attrName>
                                        </p:attrNameLst>
                                      </p:cBhvr>
                                      <p:to>
                                        <p:strVal val="visible"/>
                                      </p:to>
                                    </p:set>
                                    <p:animEffect transition="in" filter="dissolve">
                                      <p:cBhvr>
                                        <p:cTn id="27" dur="500"/>
                                        <p:tgtEl>
                                          <p:spTgt spid="1044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4455"/>
                                        </p:tgtEl>
                                        <p:attrNameLst>
                                          <p:attrName>style.visibility</p:attrName>
                                        </p:attrNameLst>
                                      </p:cBhvr>
                                      <p:to>
                                        <p:strVal val="visible"/>
                                      </p:to>
                                    </p:set>
                                    <p:animEffect transition="in" filter="dissolve">
                                      <p:cBhvr>
                                        <p:cTn id="32" dur="500"/>
                                        <p:tgtEl>
                                          <p:spTgt spid="10445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4458"/>
                                        </p:tgtEl>
                                        <p:attrNameLst>
                                          <p:attrName>style.visibility</p:attrName>
                                        </p:attrNameLst>
                                      </p:cBhvr>
                                      <p:to>
                                        <p:strVal val="visible"/>
                                      </p:to>
                                    </p:set>
                                    <p:animEffect transition="in" filter="dissolve">
                                      <p:cBhvr>
                                        <p:cTn id="37" dur="500"/>
                                        <p:tgtEl>
                                          <p:spTgt spid="1044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4459"/>
                                        </p:tgtEl>
                                        <p:attrNameLst>
                                          <p:attrName>style.visibility</p:attrName>
                                        </p:attrNameLst>
                                      </p:cBhvr>
                                      <p:to>
                                        <p:strVal val="visible"/>
                                      </p:to>
                                    </p:set>
                                    <p:animEffect transition="in" filter="dissolve">
                                      <p:cBhvr>
                                        <p:cTn id="42" dur="500"/>
                                        <p:tgtEl>
                                          <p:spTgt spid="1044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4460"/>
                                        </p:tgtEl>
                                        <p:attrNameLst>
                                          <p:attrName>style.visibility</p:attrName>
                                        </p:attrNameLst>
                                      </p:cBhvr>
                                      <p:to>
                                        <p:strVal val="visible"/>
                                      </p:to>
                                    </p:set>
                                    <p:animEffect transition="in" filter="dissolve">
                                      <p:cBhvr>
                                        <p:cTn id="47" dur="500"/>
                                        <p:tgtEl>
                                          <p:spTgt spid="10446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4456"/>
                                        </p:tgtEl>
                                        <p:attrNameLst>
                                          <p:attrName>style.visibility</p:attrName>
                                        </p:attrNameLst>
                                      </p:cBhvr>
                                      <p:to>
                                        <p:strVal val="visible"/>
                                      </p:to>
                                    </p:set>
                                    <p:animEffect transition="in" filter="dissolve">
                                      <p:cBhvr>
                                        <p:cTn id="52" dur="500"/>
                                        <p:tgtEl>
                                          <p:spTgt spid="10445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4461"/>
                                        </p:tgtEl>
                                        <p:attrNameLst>
                                          <p:attrName>style.visibility</p:attrName>
                                        </p:attrNameLst>
                                      </p:cBhvr>
                                      <p:to>
                                        <p:strVal val="visible"/>
                                      </p:to>
                                    </p:set>
                                    <p:animEffect transition="in" filter="dissolve">
                                      <p:cBhvr>
                                        <p:cTn id="57" dur="500"/>
                                        <p:tgtEl>
                                          <p:spTgt spid="1044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4462"/>
                                        </p:tgtEl>
                                        <p:attrNameLst>
                                          <p:attrName>style.visibility</p:attrName>
                                        </p:attrNameLst>
                                      </p:cBhvr>
                                      <p:to>
                                        <p:strVal val="visible"/>
                                      </p:to>
                                    </p:set>
                                    <p:animEffect transition="in" filter="dissolve">
                                      <p:cBhvr>
                                        <p:cTn id="62" dur="500"/>
                                        <p:tgtEl>
                                          <p:spTgt spid="104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P spid="104452" grpId="0" autoUpdateAnimBg="0"/>
      <p:bldP spid="104453" grpId="0" autoUpdateAnimBg="0"/>
      <p:bldP spid="104454" grpId="0" autoUpdateAnimBg="0"/>
      <p:bldP spid="104455" grpId="0" autoUpdateAnimBg="0"/>
      <p:bldP spid="104456" grpId="0" autoUpdateAnimBg="0"/>
      <p:bldP spid="104457" grpId="0" autoUpdateAnimBg="0"/>
      <p:bldP spid="104458" grpId="0" autoUpdateAnimBg="0"/>
      <p:bldP spid="104459" grpId="0" autoUpdateAnimBg="0"/>
      <p:bldP spid="104460" grpId="0" autoUpdateAnimBg="0"/>
      <p:bldP spid="104461" grpId="0" autoUpdateAnimBg="0"/>
      <p:bldP spid="10446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altLang="en-US"/>
              <a:t>PSVT</a:t>
            </a:r>
          </a:p>
        </p:txBody>
      </p:sp>
      <p:sp>
        <p:nvSpPr>
          <p:cNvPr id="70659" name="Rectangle 3"/>
          <p:cNvSpPr>
            <a:spLocks noGrp="1" noChangeArrowheads="1"/>
          </p:cNvSpPr>
          <p:nvPr>
            <p:ph idx="1"/>
          </p:nvPr>
        </p:nvSpPr>
        <p:spPr>
          <a:xfrm>
            <a:off x="2651760" y="2468880"/>
            <a:ext cx="9692640" cy="4937760"/>
          </a:xfrm>
        </p:spPr>
        <p:txBody>
          <a:bodyPr/>
          <a:lstStyle/>
          <a:p>
            <a:endParaRPr lang="en-US" altLang="en-US"/>
          </a:p>
          <a:p>
            <a:r>
              <a:rPr lang="en-US" altLang="en-US" sz="4320">
                <a:solidFill>
                  <a:srgbClr val="FF5050"/>
                </a:solidFill>
              </a:rPr>
              <a:t>Deviation from NSR</a:t>
            </a:r>
            <a:endParaRPr lang="en-US" altLang="en-US">
              <a:solidFill>
                <a:srgbClr val="FF5050"/>
              </a:solidFill>
            </a:endParaRPr>
          </a:p>
          <a:p>
            <a:pPr lvl="1"/>
            <a:r>
              <a:rPr lang="en-US" altLang="en-US" sz="3840"/>
              <a:t>The heart rate suddenly speeds up, often triggered by a PAC (not seen here) and the P waves are lost.</a:t>
            </a:r>
            <a:endParaRPr lang="en-US" altLang="en-US"/>
          </a:p>
          <a:p>
            <a:pPr algn="ctr">
              <a:buFontTx/>
              <a:buNone/>
            </a:pPr>
            <a:endParaRPr lang="en-US" altLang="en-US"/>
          </a:p>
        </p:txBody>
      </p:sp>
      <p:sp>
        <p:nvSpPr>
          <p:cNvPr id="16389" name="Text Box 7"/>
          <p:cNvSpPr txBox="1">
            <a:spLocks noChangeArrowheads="1"/>
          </p:cNvSpPr>
          <p:nvPr/>
        </p:nvSpPr>
        <p:spPr bwMode="auto">
          <a:xfrm>
            <a:off x="6930391" y="2266951"/>
            <a:ext cx="18473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80">
              <a:latin typeface="Times" pitchFamily="18" charset="0"/>
            </a:endParaRPr>
          </a:p>
        </p:txBody>
      </p:sp>
      <p:pic>
        <p:nvPicPr>
          <p:cNvPr id="16390" name="Picture 8" descr="psvt-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1948816"/>
            <a:ext cx="9784080" cy="116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462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animEffect transition="in" filter="dissolve">
                                      <p:cBhvr>
                                        <p:cTn id="7" dur="500"/>
                                        <p:tgtEl>
                                          <p:spTgt spid="70659">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0659">
                                            <p:txEl>
                                              <p:pRg st="2" end="2"/>
                                            </p:txEl>
                                          </p:spTgt>
                                        </p:tgtEl>
                                        <p:attrNameLst>
                                          <p:attrName>style.visibility</p:attrName>
                                        </p:attrNameLst>
                                      </p:cBhvr>
                                      <p:to>
                                        <p:strVal val="visible"/>
                                      </p:to>
                                    </p:set>
                                    <p:animEffect transition="in" filter="dissolve">
                                      <p:cBhvr>
                                        <p:cTn id="10" dur="500"/>
                                        <p:tgtEl>
                                          <p:spTgt spid="706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1" descr="conduction system best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60" y="2468880"/>
            <a:ext cx="539496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2"/>
          <p:cNvSpPr>
            <a:spLocks noGrp="1" noChangeArrowheads="1"/>
          </p:cNvSpPr>
          <p:nvPr>
            <p:ph type="title"/>
          </p:nvPr>
        </p:nvSpPr>
        <p:spPr/>
        <p:txBody>
          <a:bodyPr/>
          <a:lstStyle/>
          <a:p>
            <a:r>
              <a:rPr lang="en-US" altLang="en-US"/>
              <a:t>Normal Impulse Conduction</a:t>
            </a:r>
          </a:p>
        </p:txBody>
      </p:sp>
      <p:sp>
        <p:nvSpPr>
          <p:cNvPr id="7173" name="Rectangle 4"/>
          <p:cNvSpPr>
            <a:spLocks noGrp="1" noChangeArrowheads="1"/>
          </p:cNvSpPr>
          <p:nvPr>
            <p:ph type="body" sz="half" idx="2"/>
          </p:nvPr>
        </p:nvSpPr>
        <p:spPr>
          <a:xfrm>
            <a:off x="2286000" y="1920240"/>
            <a:ext cx="5029200" cy="5486400"/>
          </a:xfrm>
        </p:spPr>
        <p:txBody>
          <a:bodyPr>
            <a:normAutofit lnSpcReduction="10000"/>
          </a:bodyPr>
          <a:lstStyle/>
          <a:p>
            <a:pPr algn="ctr">
              <a:buFontTx/>
              <a:buNone/>
            </a:pPr>
            <a:r>
              <a:rPr lang="en-US" altLang="en-US" sz="3360"/>
              <a:t>Sinoatrial node</a:t>
            </a:r>
          </a:p>
          <a:p>
            <a:pPr algn="ctr">
              <a:buFontTx/>
              <a:buNone/>
            </a:pPr>
            <a:endParaRPr lang="en-US" altLang="en-US" sz="3360"/>
          </a:p>
          <a:p>
            <a:pPr algn="ctr">
              <a:buFontTx/>
              <a:buNone/>
            </a:pPr>
            <a:r>
              <a:rPr lang="en-US" altLang="en-US" sz="3360"/>
              <a:t>AV node</a:t>
            </a:r>
          </a:p>
          <a:p>
            <a:pPr algn="ctr">
              <a:buFontTx/>
              <a:buNone/>
            </a:pPr>
            <a:endParaRPr lang="en-US" altLang="en-US" sz="3360"/>
          </a:p>
          <a:p>
            <a:pPr algn="ctr">
              <a:buFontTx/>
              <a:buNone/>
            </a:pPr>
            <a:r>
              <a:rPr lang="en-US" altLang="en-US" sz="3360"/>
              <a:t>Bundle of His</a:t>
            </a:r>
          </a:p>
          <a:p>
            <a:pPr algn="ctr">
              <a:buFontTx/>
              <a:buNone/>
            </a:pPr>
            <a:endParaRPr lang="en-US" altLang="en-US" sz="3360"/>
          </a:p>
          <a:p>
            <a:pPr algn="ctr">
              <a:buFontTx/>
              <a:buNone/>
            </a:pPr>
            <a:r>
              <a:rPr lang="en-US" altLang="en-US" sz="3360"/>
              <a:t>Bundle Branches</a:t>
            </a:r>
          </a:p>
          <a:p>
            <a:pPr algn="ctr">
              <a:buFontTx/>
              <a:buNone/>
            </a:pPr>
            <a:endParaRPr lang="en-US" altLang="en-US" sz="3360"/>
          </a:p>
          <a:p>
            <a:pPr algn="ctr">
              <a:buFontTx/>
              <a:buNone/>
            </a:pPr>
            <a:r>
              <a:rPr lang="en-US" altLang="en-US" sz="3360"/>
              <a:t>Purkinje fibers</a:t>
            </a:r>
          </a:p>
        </p:txBody>
      </p:sp>
      <p:sp>
        <p:nvSpPr>
          <p:cNvPr id="21512" name="Line 8"/>
          <p:cNvSpPr>
            <a:spLocks noChangeShapeType="1"/>
          </p:cNvSpPr>
          <p:nvPr/>
        </p:nvSpPr>
        <p:spPr bwMode="auto">
          <a:xfrm>
            <a:off x="4754880" y="2651760"/>
            <a:ext cx="0" cy="548640"/>
          </a:xfrm>
          <a:prstGeom prst="line">
            <a:avLst/>
          </a:prstGeom>
          <a:noFill/>
          <a:ln w="381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13" name="Line 9"/>
          <p:cNvSpPr>
            <a:spLocks noChangeShapeType="1"/>
          </p:cNvSpPr>
          <p:nvPr/>
        </p:nvSpPr>
        <p:spPr bwMode="auto">
          <a:xfrm>
            <a:off x="4754880" y="3840480"/>
            <a:ext cx="0" cy="548640"/>
          </a:xfrm>
          <a:prstGeom prst="line">
            <a:avLst/>
          </a:prstGeom>
          <a:noFill/>
          <a:ln w="381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14" name="Line 10"/>
          <p:cNvSpPr>
            <a:spLocks noChangeShapeType="1"/>
          </p:cNvSpPr>
          <p:nvPr/>
        </p:nvSpPr>
        <p:spPr bwMode="auto">
          <a:xfrm>
            <a:off x="4754880" y="5029200"/>
            <a:ext cx="0" cy="548640"/>
          </a:xfrm>
          <a:prstGeom prst="line">
            <a:avLst/>
          </a:prstGeom>
          <a:noFill/>
          <a:ln w="381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15" name="Line 11"/>
          <p:cNvSpPr>
            <a:spLocks noChangeShapeType="1"/>
          </p:cNvSpPr>
          <p:nvPr/>
        </p:nvSpPr>
        <p:spPr bwMode="auto">
          <a:xfrm>
            <a:off x="4754880" y="6309360"/>
            <a:ext cx="0" cy="548640"/>
          </a:xfrm>
          <a:prstGeom prst="line">
            <a:avLst/>
          </a:prstGeom>
          <a:noFill/>
          <a:ln w="381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16" name="Line 12"/>
          <p:cNvSpPr>
            <a:spLocks noChangeShapeType="1"/>
          </p:cNvSpPr>
          <p:nvPr/>
        </p:nvSpPr>
        <p:spPr bwMode="auto">
          <a:xfrm>
            <a:off x="8412480" y="3566160"/>
            <a:ext cx="274320" cy="548640"/>
          </a:xfrm>
          <a:prstGeom prst="line">
            <a:avLst/>
          </a:prstGeom>
          <a:noFill/>
          <a:ln w="76200">
            <a:solidFill>
              <a:srgbClr val="FF505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17" name="Line 13"/>
          <p:cNvSpPr>
            <a:spLocks noChangeShapeType="1"/>
          </p:cNvSpPr>
          <p:nvPr/>
        </p:nvSpPr>
        <p:spPr bwMode="auto">
          <a:xfrm>
            <a:off x="8869680" y="4389120"/>
            <a:ext cx="457200" cy="182880"/>
          </a:xfrm>
          <a:prstGeom prst="line">
            <a:avLst/>
          </a:prstGeom>
          <a:noFill/>
          <a:ln w="57150">
            <a:solidFill>
              <a:srgbClr val="FF505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22" name="Line 18"/>
          <p:cNvSpPr>
            <a:spLocks noChangeShapeType="1"/>
          </p:cNvSpPr>
          <p:nvPr/>
        </p:nvSpPr>
        <p:spPr bwMode="auto">
          <a:xfrm flipH="1" flipV="1">
            <a:off x="8321040" y="4297680"/>
            <a:ext cx="91440" cy="365760"/>
          </a:xfrm>
          <a:prstGeom prst="line">
            <a:avLst/>
          </a:prstGeom>
          <a:noFill/>
          <a:ln w="57150">
            <a:solidFill>
              <a:srgbClr val="FF505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25" name="Line 21"/>
          <p:cNvSpPr>
            <a:spLocks noChangeShapeType="1"/>
          </p:cNvSpPr>
          <p:nvPr/>
        </p:nvSpPr>
        <p:spPr bwMode="auto">
          <a:xfrm flipV="1">
            <a:off x="10058400" y="4480560"/>
            <a:ext cx="0" cy="365760"/>
          </a:xfrm>
          <a:prstGeom prst="line">
            <a:avLst/>
          </a:prstGeom>
          <a:noFill/>
          <a:ln w="57150">
            <a:solidFill>
              <a:srgbClr val="FF505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26" name="Freeform 22"/>
          <p:cNvSpPr>
            <a:spLocks/>
          </p:cNvSpPr>
          <p:nvPr/>
        </p:nvSpPr>
        <p:spPr bwMode="auto">
          <a:xfrm>
            <a:off x="8869680" y="4663440"/>
            <a:ext cx="365760" cy="1280160"/>
          </a:xfrm>
          <a:custGeom>
            <a:avLst/>
            <a:gdLst>
              <a:gd name="T0" fmla="*/ 304800 w 144"/>
              <a:gd name="T1" fmla="*/ 0 h 714"/>
              <a:gd name="T2" fmla="*/ 292100 w 144"/>
              <a:gd name="T3" fmla="*/ 53788 h 714"/>
              <a:gd name="T4" fmla="*/ 266700 w 144"/>
              <a:gd name="T5" fmla="*/ 107576 h 714"/>
              <a:gd name="T6" fmla="*/ 228600 w 144"/>
              <a:gd name="T7" fmla="*/ 582706 h 714"/>
              <a:gd name="T8" fmla="*/ 165100 w 144"/>
              <a:gd name="T9" fmla="*/ 762000 h 714"/>
              <a:gd name="T10" fmla="*/ 127000 w 144"/>
              <a:gd name="T11" fmla="*/ 842682 h 714"/>
              <a:gd name="T12" fmla="*/ 88900 w 144"/>
              <a:gd name="T13" fmla="*/ 995082 h 714"/>
              <a:gd name="T14" fmla="*/ 63500 w 144"/>
              <a:gd name="T15" fmla="*/ 1048871 h 714"/>
              <a:gd name="T16" fmla="*/ 0 w 144"/>
              <a:gd name="T17" fmla="*/ 1066800 h 7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714">
                <a:moveTo>
                  <a:pt x="144" y="0"/>
                </a:moveTo>
                <a:cubicBezTo>
                  <a:pt x="142" y="12"/>
                  <a:pt x="141" y="24"/>
                  <a:pt x="138" y="36"/>
                </a:cubicBezTo>
                <a:cubicBezTo>
                  <a:pt x="135" y="48"/>
                  <a:pt x="126" y="72"/>
                  <a:pt x="126" y="72"/>
                </a:cubicBezTo>
                <a:cubicBezTo>
                  <a:pt x="123" y="170"/>
                  <a:pt x="121" y="290"/>
                  <a:pt x="108" y="390"/>
                </a:cubicBezTo>
                <a:cubicBezTo>
                  <a:pt x="104" y="426"/>
                  <a:pt x="85" y="476"/>
                  <a:pt x="78" y="510"/>
                </a:cubicBezTo>
                <a:cubicBezTo>
                  <a:pt x="74" y="529"/>
                  <a:pt x="60" y="564"/>
                  <a:pt x="60" y="564"/>
                </a:cubicBezTo>
                <a:cubicBezTo>
                  <a:pt x="53" y="643"/>
                  <a:pt x="61" y="609"/>
                  <a:pt x="42" y="666"/>
                </a:cubicBezTo>
                <a:cubicBezTo>
                  <a:pt x="38" y="678"/>
                  <a:pt x="42" y="698"/>
                  <a:pt x="30" y="702"/>
                </a:cubicBezTo>
                <a:cubicBezTo>
                  <a:pt x="8" y="709"/>
                  <a:pt x="18" y="705"/>
                  <a:pt x="0" y="714"/>
                </a:cubicBezTo>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30" name="Freeform 26"/>
          <p:cNvSpPr>
            <a:spLocks/>
          </p:cNvSpPr>
          <p:nvPr/>
        </p:nvSpPr>
        <p:spPr bwMode="auto">
          <a:xfrm>
            <a:off x="9326880" y="4572000"/>
            <a:ext cx="274320" cy="1371600"/>
          </a:xfrm>
          <a:custGeom>
            <a:avLst/>
            <a:gdLst>
              <a:gd name="T0" fmla="*/ 0 w 103"/>
              <a:gd name="T1" fmla="*/ 0 h 804"/>
              <a:gd name="T2" fmla="*/ 53266 w 103"/>
              <a:gd name="T3" fmla="*/ 76769 h 804"/>
              <a:gd name="T4" fmla="*/ 93216 w 103"/>
              <a:gd name="T5" fmla="*/ 315604 h 804"/>
              <a:gd name="T6" fmla="*/ 159798 w 103"/>
              <a:gd name="T7" fmla="*/ 725037 h 804"/>
              <a:gd name="T8" fmla="*/ 213064 w 103"/>
              <a:gd name="T9" fmla="*/ 852985 h 804"/>
              <a:gd name="T10" fmla="*/ 226381 w 103"/>
              <a:gd name="T11" fmla="*/ 1143000 h 8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 h="804">
                <a:moveTo>
                  <a:pt x="0" y="0"/>
                </a:moveTo>
                <a:cubicBezTo>
                  <a:pt x="11" y="16"/>
                  <a:pt x="24" y="54"/>
                  <a:pt x="24" y="54"/>
                </a:cubicBezTo>
                <a:cubicBezTo>
                  <a:pt x="32" y="110"/>
                  <a:pt x="28" y="167"/>
                  <a:pt x="42" y="222"/>
                </a:cubicBezTo>
                <a:cubicBezTo>
                  <a:pt x="47" y="319"/>
                  <a:pt x="59" y="414"/>
                  <a:pt x="72" y="510"/>
                </a:cubicBezTo>
                <a:cubicBezTo>
                  <a:pt x="76" y="540"/>
                  <a:pt x="90" y="570"/>
                  <a:pt x="96" y="600"/>
                </a:cubicBezTo>
                <a:cubicBezTo>
                  <a:pt x="103" y="748"/>
                  <a:pt x="102" y="680"/>
                  <a:pt x="102" y="804"/>
                </a:cubicBezTo>
              </a:path>
            </a:pathLst>
          </a:custGeom>
          <a:noFill/>
          <a:ln w="57150" cap="flat" cmpd="sng">
            <a:solidFill>
              <a:srgbClr val="FF5050"/>
            </a:solidFill>
            <a:prstDash val="solid"/>
            <a:round/>
            <a:headEnd type="none" w="sm" len="sm"/>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31" name="Freeform 27"/>
          <p:cNvSpPr>
            <a:spLocks/>
          </p:cNvSpPr>
          <p:nvPr/>
        </p:nvSpPr>
        <p:spPr bwMode="auto">
          <a:xfrm>
            <a:off x="8412480" y="4663440"/>
            <a:ext cx="548640" cy="1280160"/>
          </a:xfrm>
          <a:custGeom>
            <a:avLst/>
            <a:gdLst>
              <a:gd name="T0" fmla="*/ 457200 w 240"/>
              <a:gd name="T1" fmla="*/ 1066800 h 510"/>
              <a:gd name="T2" fmla="*/ 331470 w 240"/>
              <a:gd name="T3" fmla="*/ 1054249 h 510"/>
              <a:gd name="T4" fmla="*/ 297180 w 240"/>
              <a:gd name="T5" fmla="*/ 978946 h 510"/>
              <a:gd name="T6" fmla="*/ 262890 w 240"/>
              <a:gd name="T7" fmla="*/ 953845 h 510"/>
              <a:gd name="T8" fmla="*/ 205740 w 240"/>
              <a:gd name="T9" fmla="*/ 803238 h 510"/>
              <a:gd name="T10" fmla="*/ 114300 w 240"/>
              <a:gd name="T11" fmla="*/ 502024 h 510"/>
              <a:gd name="T12" fmla="*/ 45720 w 240"/>
              <a:gd name="T13" fmla="*/ 188259 h 510"/>
              <a:gd name="T14" fmla="*/ 0 w 240"/>
              <a:gd name="T15" fmla="*/ 0 h 5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0" h="510">
                <a:moveTo>
                  <a:pt x="240" y="510"/>
                </a:moveTo>
                <a:cubicBezTo>
                  <a:pt x="218" y="508"/>
                  <a:pt x="195" y="510"/>
                  <a:pt x="174" y="504"/>
                </a:cubicBezTo>
                <a:cubicBezTo>
                  <a:pt x="161" y="500"/>
                  <a:pt x="162" y="476"/>
                  <a:pt x="156" y="468"/>
                </a:cubicBezTo>
                <a:cubicBezTo>
                  <a:pt x="151" y="462"/>
                  <a:pt x="144" y="460"/>
                  <a:pt x="138" y="456"/>
                </a:cubicBezTo>
                <a:cubicBezTo>
                  <a:pt x="129" y="430"/>
                  <a:pt x="117" y="410"/>
                  <a:pt x="108" y="384"/>
                </a:cubicBezTo>
                <a:cubicBezTo>
                  <a:pt x="92" y="337"/>
                  <a:pt x="88" y="282"/>
                  <a:pt x="60" y="240"/>
                </a:cubicBezTo>
                <a:cubicBezTo>
                  <a:pt x="52" y="189"/>
                  <a:pt x="38" y="140"/>
                  <a:pt x="24" y="90"/>
                </a:cubicBezTo>
                <a:cubicBezTo>
                  <a:pt x="16" y="61"/>
                  <a:pt x="0" y="30"/>
                  <a:pt x="0" y="0"/>
                </a:cubicBezTo>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1532" name="Freeform 28"/>
          <p:cNvSpPr>
            <a:spLocks/>
          </p:cNvSpPr>
          <p:nvPr/>
        </p:nvSpPr>
        <p:spPr bwMode="auto">
          <a:xfrm>
            <a:off x="9681211" y="4663440"/>
            <a:ext cx="377190" cy="1280160"/>
          </a:xfrm>
          <a:custGeom>
            <a:avLst/>
            <a:gdLst>
              <a:gd name="T0" fmla="*/ 0 w 198"/>
              <a:gd name="T1" fmla="*/ 1010012 h 526"/>
              <a:gd name="T2" fmla="*/ 95250 w 198"/>
              <a:gd name="T3" fmla="*/ 1046519 h 526"/>
              <a:gd name="T4" fmla="*/ 171450 w 198"/>
              <a:gd name="T5" fmla="*/ 815311 h 526"/>
              <a:gd name="T6" fmla="*/ 219075 w 198"/>
              <a:gd name="T7" fmla="*/ 669285 h 526"/>
              <a:gd name="T8" fmla="*/ 247650 w 198"/>
              <a:gd name="T9" fmla="*/ 535428 h 526"/>
              <a:gd name="T10" fmla="*/ 266700 w 198"/>
              <a:gd name="T11" fmla="*/ 462415 h 526"/>
              <a:gd name="T12" fmla="*/ 295275 w 198"/>
              <a:gd name="T13" fmla="*/ 194701 h 526"/>
              <a:gd name="T14" fmla="*/ 314325 w 198"/>
              <a:gd name="T15" fmla="*/ 0 h 5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526">
                <a:moveTo>
                  <a:pt x="0" y="498"/>
                </a:moveTo>
                <a:cubicBezTo>
                  <a:pt x="19" y="526"/>
                  <a:pt x="27" y="523"/>
                  <a:pt x="60" y="516"/>
                </a:cubicBezTo>
                <a:cubicBezTo>
                  <a:pt x="102" y="488"/>
                  <a:pt x="97" y="448"/>
                  <a:pt x="108" y="402"/>
                </a:cubicBezTo>
                <a:cubicBezTo>
                  <a:pt x="115" y="371"/>
                  <a:pt x="126" y="356"/>
                  <a:pt x="138" y="330"/>
                </a:cubicBezTo>
                <a:cubicBezTo>
                  <a:pt x="155" y="292"/>
                  <a:pt x="146" y="301"/>
                  <a:pt x="156" y="264"/>
                </a:cubicBezTo>
                <a:cubicBezTo>
                  <a:pt x="159" y="252"/>
                  <a:pt x="168" y="228"/>
                  <a:pt x="168" y="228"/>
                </a:cubicBezTo>
                <a:cubicBezTo>
                  <a:pt x="171" y="179"/>
                  <a:pt x="171" y="141"/>
                  <a:pt x="186" y="96"/>
                </a:cubicBezTo>
                <a:cubicBezTo>
                  <a:pt x="191" y="64"/>
                  <a:pt x="198" y="32"/>
                  <a:pt x="198" y="0"/>
                </a:cubicBezTo>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2924330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dissolve">
                                      <p:cBhvr>
                                        <p:cTn id="7" dur="500"/>
                                        <p:tgtEl>
                                          <p:spTgt spid="2151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516"/>
                                        </p:tgtEl>
                                        <p:attrNameLst>
                                          <p:attrName>style.visibility</p:attrName>
                                        </p:attrNameLst>
                                      </p:cBhvr>
                                      <p:to>
                                        <p:strVal val="visible"/>
                                      </p:to>
                                    </p:set>
                                    <p:animEffect transition="in" filter="dissolve">
                                      <p:cBhvr>
                                        <p:cTn id="11" dur="500"/>
                                        <p:tgtEl>
                                          <p:spTgt spid="215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513"/>
                                        </p:tgtEl>
                                        <p:attrNameLst>
                                          <p:attrName>style.visibility</p:attrName>
                                        </p:attrNameLst>
                                      </p:cBhvr>
                                      <p:to>
                                        <p:strVal val="visible"/>
                                      </p:to>
                                    </p:set>
                                    <p:animEffect transition="in" filter="dissolve">
                                      <p:cBhvr>
                                        <p:cTn id="16" dur="500"/>
                                        <p:tgtEl>
                                          <p:spTgt spid="21513"/>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1517"/>
                                        </p:tgtEl>
                                        <p:attrNameLst>
                                          <p:attrName>style.visibility</p:attrName>
                                        </p:attrNameLst>
                                      </p:cBhvr>
                                      <p:to>
                                        <p:strVal val="visible"/>
                                      </p:to>
                                    </p:set>
                                    <p:animEffect transition="in" filter="dissolve">
                                      <p:cBhvr>
                                        <p:cTn id="20" dur="500"/>
                                        <p:tgtEl>
                                          <p:spTgt spid="215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514"/>
                                        </p:tgtEl>
                                        <p:attrNameLst>
                                          <p:attrName>style.visibility</p:attrName>
                                        </p:attrNameLst>
                                      </p:cBhvr>
                                      <p:to>
                                        <p:strVal val="visible"/>
                                      </p:to>
                                    </p:set>
                                    <p:animEffect transition="in" filter="dissolve">
                                      <p:cBhvr>
                                        <p:cTn id="25" dur="500"/>
                                        <p:tgtEl>
                                          <p:spTgt spid="21514"/>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1526"/>
                                        </p:tgtEl>
                                        <p:attrNameLst>
                                          <p:attrName>style.visibility</p:attrName>
                                        </p:attrNameLst>
                                      </p:cBhvr>
                                      <p:to>
                                        <p:strVal val="visible"/>
                                      </p:to>
                                    </p:set>
                                    <p:animEffect transition="in" filter="dissolve">
                                      <p:cBhvr>
                                        <p:cTn id="29" dur="500"/>
                                        <p:tgtEl>
                                          <p:spTgt spid="21526"/>
                                        </p:tgtEl>
                                      </p:cBhvr>
                                    </p:animEffect>
                                  </p:childTnLst>
                                </p:cTn>
                              </p:par>
                            </p:childTnLst>
                          </p:cTn>
                        </p:par>
                        <p:par>
                          <p:cTn id="30" fill="hold" nodeType="after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21530"/>
                                        </p:tgtEl>
                                        <p:attrNameLst>
                                          <p:attrName>style.visibility</p:attrName>
                                        </p:attrNameLst>
                                      </p:cBhvr>
                                      <p:to>
                                        <p:strVal val="visible"/>
                                      </p:to>
                                    </p:set>
                                    <p:animEffect transition="in" filter="dissolve">
                                      <p:cBhvr>
                                        <p:cTn id="33" dur="500"/>
                                        <p:tgtEl>
                                          <p:spTgt spid="215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515"/>
                                        </p:tgtEl>
                                        <p:attrNameLst>
                                          <p:attrName>style.visibility</p:attrName>
                                        </p:attrNameLst>
                                      </p:cBhvr>
                                      <p:to>
                                        <p:strVal val="visible"/>
                                      </p:to>
                                    </p:set>
                                    <p:animEffect transition="in" filter="dissolve">
                                      <p:cBhvr>
                                        <p:cTn id="38" dur="500"/>
                                        <p:tgtEl>
                                          <p:spTgt spid="21515"/>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21531"/>
                                        </p:tgtEl>
                                        <p:attrNameLst>
                                          <p:attrName>style.visibility</p:attrName>
                                        </p:attrNameLst>
                                      </p:cBhvr>
                                      <p:to>
                                        <p:strVal val="visible"/>
                                      </p:to>
                                    </p:set>
                                    <p:animEffect transition="in" filter="dissolve">
                                      <p:cBhvr>
                                        <p:cTn id="42" dur="500"/>
                                        <p:tgtEl>
                                          <p:spTgt spid="21531"/>
                                        </p:tgtEl>
                                      </p:cBhvr>
                                    </p:animEffect>
                                  </p:childTnLst>
                                </p:cTn>
                              </p:par>
                            </p:childTnLst>
                          </p:cTn>
                        </p:par>
                        <p:par>
                          <p:cTn id="43" fill="hold" nodeType="afterGroup">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21522"/>
                                        </p:tgtEl>
                                        <p:attrNameLst>
                                          <p:attrName>style.visibility</p:attrName>
                                        </p:attrNameLst>
                                      </p:cBhvr>
                                      <p:to>
                                        <p:strVal val="visible"/>
                                      </p:to>
                                    </p:set>
                                    <p:animEffect transition="in" filter="dissolve">
                                      <p:cBhvr>
                                        <p:cTn id="46" dur="500"/>
                                        <p:tgtEl>
                                          <p:spTgt spid="21522"/>
                                        </p:tgtEl>
                                      </p:cBhvr>
                                    </p:animEffect>
                                  </p:childTnLst>
                                </p:cTn>
                              </p:par>
                            </p:childTnLst>
                          </p:cTn>
                        </p:par>
                        <p:par>
                          <p:cTn id="47" fill="hold" nodeType="afterGroup">
                            <p:stCondLst>
                              <p:cond delay="1500"/>
                            </p:stCondLst>
                            <p:childTnLst>
                              <p:par>
                                <p:cTn id="48" presetID="9" presetClass="entr" presetSubtype="0" fill="hold" grpId="0" nodeType="afterEffect">
                                  <p:stCondLst>
                                    <p:cond delay="0"/>
                                  </p:stCondLst>
                                  <p:childTnLst>
                                    <p:set>
                                      <p:cBhvr>
                                        <p:cTn id="49" dur="1" fill="hold">
                                          <p:stCondLst>
                                            <p:cond delay="0"/>
                                          </p:stCondLst>
                                        </p:cTn>
                                        <p:tgtEl>
                                          <p:spTgt spid="21532"/>
                                        </p:tgtEl>
                                        <p:attrNameLst>
                                          <p:attrName>style.visibility</p:attrName>
                                        </p:attrNameLst>
                                      </p:cBhvr>
                                      <p:to>
                                        <p:strVal val="visible"/>
                                      </p:to>
                                    </p:set>
                                    <p:animEffect transition="in" filter="dissolve">
                                      <p:cBhvr>
                                        <p:cTn id="50" dur="500"/>
                                        <p:tgtEl>
                                          <p:spTgt spid="21532"/>
                                        </p:tgtEl>
                                      </p:cBhvr>
                                    </p:animEffect>
                                  </p:childTnLst>
                                </p:cTn>
                              </p:par>
                            </p:childTnLst>
                          </p:cTn>
                        </p:par>
                        <p:par>
                          <p:cTn id="51" fill="hold" nodeType="afterGroup">
                            <p:stCondLst>
                              <p:cond delay="2000"/>
                            </p:stCondLst>
                            <p:childTnLst>
                              <p:par>
                                <p:cTn id="52" presetID="9" presetClass="entr" presetSubtype="0" fill="hold" grpId="0" nodeType="afterEffect">
                                  <p:stCondLst>
                                    <p:cond delay="0"/>
                                  </p:stCondLst>
                                  <p:childTnLst>
                                    <p:set>
                                      <p:cBhvr>
                                        <p:cTn id="53" dur="1" fill="hold">
                                          <p:stCondLst>
                                            <p:cond delay="0"/>
                                          </p:stCondLst>
                                        </p:cTn>
                                        <p:tgtEl>
                                          <p:spTgt spid="21525"/>
                                        </p:tgtEl>
                                        <p:attrNameLst>
                                          <p:attrName>style.visibility</p:attrName>
                                        </p:attrNameLst>
                                      </p:cBhvr>
                                      <p:to>
                                        <p:strVal val="visible"/>
                                      </p:to>
                                    </p:set>
                                    <p:animEffect transition="in" filter="dissolve">
                                      <p:cBhvr>
                                        <p:cTn id="54"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21513" grpId="0" animBg="1"/>
      <p:bldP spid="21514" grpId="0" animBg="1"/>
      <p:bldP spid="21515" grpId="0" animBg="1"/>
      <p:bldP spid="21516" grpId="0" animBg="1"/>
      <p:bldP spid="21517" grpId="0" animBg="1"/>
      <p:bldP spid="21522" grpId="0" animBg="1"/>
      <p:bldP spid="21525" grpId="0" animBg="1"/>
      <p:bldP spid="21526" grpId="0" animBg="1"/>
      <p:bldP spid="21530" grpId="0" animBg="1"/>
      <p:bldP spid="21531" grpId="0" animBg="1"/>
      <p:bldP spid="2153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altLang="en-US"/>
              <a:t>Ventricular Arrhythmias</a:t>
            </a:r>
          </a:p>
        </p:txBody>
      </p:sp>
      <p:sp>
        <p:nvSpPr>
          <p:cNvPr id="18436" name="Rectangle 3"/>
          <p:cNvSpPr>
            <a:spLocks noGrp="1" noChangeArrowheads="1"/>
          </p:cNvSpPr>
          <p:nvPr>
            <p:ph idx="1"/>
          </p:nvPr>
        </p:nvSpPr>
        <p:spPr>
          <a:xfrm>
            <a:off x="3017520" y="2926080"/>
            <a:ext cx="9326880" cy="4937760"/>
          </a:xfrm>
        </p:spPr>
        <p:txBody>
          <a:bodyPr/>
          <a:lstStyle/>
          <a:p>
            <a:r>
              <a:rPr lang="en-US" altLang="en-US" sz="4320" i="1">
                <a:solidFill>
                  <a:srgbClr val="FF5050"/>
                </a:solidFill>
              </a:rPr>
              <a:t>Ventricular Tachycardia</a:t>
            </a:r>
          </a:p>
          <a:p>
            <a:endParaRPr lang="en-US" altLang="en-US" sz="1440" i="1">
              <a:solidFill>
                <a:srgbClr val="FF5050"/>
              </a:solidFill>
            </a:endParaRPr>
          </a:p>
          <a:p>
            <a:r>
              <a:rPr lang="en-US" altLang="en-US" sz="4320" i="1">
                <a:solidFill>
                  <a:srgbClr val="FF5050"/>
                </a:solidFill>
              </a:rPr>
              <a:t>Ventricular Fibrillation</a:t>
            </a:r>
            <a:endParaRPr lang="en-US" altLang="en-US" i="1">
              <a:solidFill>
                <a:srgbClr val="FF5050"/>
              </a:solidFill>
            </a:endParaRPr>
          </a:p>
        </p:txBody>
      </p:sp>
    </p:spTree>
    <p:extLst>
      <p:ext uri="{BB962C8B-B14F-4D97-AF65-F5344CB8AC3E}">
        <p14:creationId xmlns:p14="http://schemas.microsoft.com/office/powerpoint/2010/main" val="3519652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Rhythm #8</a:t>
            </a:r>
          </a:p>
        </p:txBody>
      </p:sp>
      <p:sp>
        <p:nvSpPr>
          <p:cNvPr id="106499" name="Text Box 3"/>
          <p:cNvSpPr txBox="1">
            <a:spLocks noChangeArrowheads="1"/>
          </p:cNvSpPr>
          <p:nvPr/>
        </p:nvSpPr>
        <p:spPr bwMode="auto">
          <a:xfrm>
            <a:off x="8138160" y="3291841"/>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160 bpm</a:t>
            </a:r>
            <a:endParaRPr lang="en-US" altLang="en-US" sz="2880">
              <a:solidFill>
                <a:srgbClr val="FF5050"/>
              </a:solidFill>
            </a:endParaRPr>
          </a:p>
        </p:txBody>
      </p:sp>
      <p:sp>
        <p:nvSpPr>
          <p:cNvPr id="106500" name="Text Box 4"/>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6501" name="Text Box 5"/>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6502" name="Text Box 6"/>
          <p:cNvSpPr txBox="1">
            <a:spLocks noChangeArrowheads="1"/>
          </p:cNvSpPr>
          <p:nvPr/>
        </p:nvSpPr>
        <p:spPr bwMode="auto">
          <a:xfrm>
            <a:off x="8138160" y="402336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a:t>
            </a:r>
            <a:endParaRPr lang="en-US" altLang="en-US" sz="2880">
              <a:solidFill>
                <a:srgbClr val="FF5050"/>
              </a:solidFill>
            </a:endParaRPr>
          </a:p>
        </p:txBody>
      </p:sp>
      <p:sp>
        <p:nvSpPr>
          <p:cNvPr id="106503" name="Text Box 7"/>
          <p:cNvSpPr txBox="1">
            <a:spLocks noChangeArrowheads="1"/>
          </p:cNvSpPr>
          <p:nvPr/>
        </p:nvSpPr>
        <p:spPr bwMode="auto">
          <a:xfrm>
            <a:off x="8138160" y="475488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endParaRPr lang="en-US" altLang="en-US" sz="2880">
              <a:solidFill>
                <a:srgbClr val="FF5050"/>
              </a:solidFill>
            </a:endParaRPr>
          </a:p>
        </p:txBody>
      </p:sp>
      <p:sp>
        <p:nvSpPr>
          <p:cNvPr id="106504" name="Text Box 8"/>
          <p:cNvSpPr txBox="1">
            <a:spLocks noChangeArrowheads="1"/>
          </p:cNvSpPr>
          <p:nvPr/>
        </p:nvSpPr>
        <p:spPr bwMode="auto">
          <a:xfrm>
            <a:off x="8138160" y="6162676"/>
            <a:ext cx="4389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wide (&gt; 0.12 sec)</a:t>
            </a:r>
            <a:endParaRPr lang="en-US" altLang="en-US" sz="2880">
              <a:solidFill>
                <a:srgbClr val="FF5050"/>
              </a:solidFill>
            </a:endParaRPr>
          </a:p>
        </p:txBody>
      </p:sp>
      <p:sp>
        <p:nvSpPr>
          <p:cNvPr id="106505" name="Text Box 9"/>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6506" name="Text Box 10"/>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6507" name="Text Box 11"/>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p>
        </p:txBody>
      </p:sp>
      <p:sp>
        <p:nvSpPr>
          <p:cNvPr id="106508" name="Text Box 12"/>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6509" name="Text Box 13"/>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6510" name="Text Box 14"/>
          <p:cNvSpPr txBox="1">
            <a:spLocks noChangeArrowheads="1"/>
          </p:cNvSpPr>
          <p:nvPr/>
        </p:nvSpPr>
        <p:spPr bwMode="auto">
          <a:xfrm>
            <a:off x="6126480" y="6985636"/>
            <a:ext cx="69494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Ventricular Tachycardia</a:t>
            </a:r>
          </a:p>
        </p:txBody>
      </p:sp>
      <p:pic>
        <p:nvPicPr>
          <p:cNvPr id="19472" name="Picture 15" descr="vt-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0"/>
            <a:ext cx="9326880" cy="122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933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dissolve">
                                      <p:cBhvr>
                                        <p:cTn id="7" dur="500"/>
                                        <p:tgtEl>
                                          <p:spTgt spid="106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9"/>
                                        </p:tgtEl>
                                        <p:attrNameLst>
                                          <p:attrName>style.visibility</p:attrName>
                                        </p:attrNameLst>
                                      </p:cBhvr>
                                      <p:to>
                                        <p:strVal val="visible"/>
                                      </p:to>
                                    </p:set>
                                    <p:animEffect transition="in" filter="dissolve">
                                      <p:cBhvr>
                                        <p:cTn id="12" dur="500"/>
                                        <p:tgtEl>
                                          <p:spTgt spid="1064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501"/>
                                        </p:tgtEl>
                                        <p:attrNameLst>
                                          <p:attrName>style.visibility</p:attrName>
                                        </p:attrNameLst>
                                      </p:cBhvr>
                                      <p:to>
                                        <p:strVal val="visible"/>
                                      </p:to>
                                    </p:set>
                                    <p:animEffect transition="in" filter="dissolve">
                                      <p:cBhvr>
                                        <p:cTn id="17" dur="500"/>
                                        <p:tgtEl>
                                          <p:spTgt spid="1065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502"/>
                                        </p:tgtEl>
                                        <p:attrNameLst>
                                          <p:attrName>style.visibility</p:attrName>
                                        </p:attrNameLst>
                                      </p:cBhvr>
                                      <p:to>
                                        <p:strVal val="visible"/>
                                      </p:to>
                                    </p:set>
                                    <p:animEffect transition="in" filter="dissolve">
                                      <p:cBhvr>
                                        <p:cTn id="22" dur="500"/>
                                        <p:tgtEl>
                                          <p:spTgt spid="1065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505"/>
                                        </p:tgtEl>
                                        <p:attrNameLst>
                                          <p:attrName>style.visibility</p:attrName>
                                        </p:attrNameLst>
                                      </p:cBhvr>
                                      <p:to>
                                        <p:strVal val="visible"/>
                                      </p:to>
                                    </p:set>
                                    <p:animEffect transition="in" filter="dissolve">
                                      <p:cBhvr>
                                        <p:cTn id="27" dur="500"/>
                                        <p:tgtEl>
                                          <p:spTgt spid="1065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503"/>
                                        </p:tgtEl>
                                        <p:attrNameLst>
                                          <p:attrName>style.visibility</p:attrName>
                                        </p:attrNameLst>
                                      </p:cBhvr>
                                      <p:to>
                                        <p:strVal val="visible"/>
                                      </p:to>
                                    </p:set>
                                    <p:animEffect transition="in" filter="dissolve">
                                      <p:cBhvr>
                                        <p:cTn id="32" dur="500"/>
                                        <p:tgtEl>
                                          <p:spTgt spid="1065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506"/>
                                        </p:tgtEl>
                                        <p:attrNameLst>
                                          <p:attrName>style.visibility</p:attrName>
                                        </p:attrNameLst>
                                      </p:cBhvr>
                                      <p:to>
                                        <p:strVal val="visible"/>
                                      </p:to>
                                    </p:set>
                                    <p:animEffect transition="in" filter="dissolve">
                                      <p:cBhvr>
                                        <p:cTn id="37" dur="500"/>
                                        <p:tgtEl>
                                          <p:spTgt spid="1065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6507"/>
                                        </p:tgtEl>
                                        <p:attrNameLst>
                                          <p:attrName>style.visibility</p:attrName>
                                        </p:attrNameLst>
                                      </p:cBhvr>
                                      <p:to>
                                        <p:strVal val="visible"/>
                                      </p:to>
                                    </p:set>
                                    <p:animEffect transition="in" filter="dissolve">
                                      <p:cBhvr>
                                        <p:cTn id="42" dur="500"/>
                                        <p:tgtEl>
                                          <p:spTgt spid="10650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6508"/>
                                        </p:tgtEl>
                                        <p:attrNameLst>
                                          <p:attrName>style.visibility</p:attrName>
                                        </p:attrNameLst>
                                      </p:cBhvr>
                                      <p:to>
                                        <p:strVal val="visible"/>
                                      </p:to>
                                    </p:set>
                                    <p:animEffect transition="in" filter="dissolve">
                                      <p:cBhvr>
                                        <p:cTn id="47" dur="500"/>
                                        <p:tgtEl>
                                          <p:spTgt spid="10650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6504"/>
                                        </p:tgtEl>
                                        <p:attrNameLst>
                                          <p:attrName>style.visibility</p:attrName>
                                        </p:attrNameLst>
                                      </p:cBhvr>
                                      <p:to>
                                        <p:strVal val="visible"/>
                                      </p:to>
                                    </p:set>
                                    <p:animEffect transition="in" filter="dissolve">
                                      <p:cBhvr>
                                        <p:cTn id="52" dur="500"/>
                                        <p:tgtEl>
                                          <p:spTgt spid="1065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6509"/>
                                        </p:tgtEl>
                                        <p:attrNameLst>
                                          <p:attrName>style.visibility</p:attrName>
                                        </p:attrNameLst>
                                      </p:cBhvr>
                                      <p:to>
                                        <p:strVal val="visible"/>
                                      </p:to>
                                    </p:set>
                                    <p:animEffect transition="in" filter="dissolve">
                                      <p:cBhvr>
                                        <p:cTn id="57" dur="500"/>
                                        <p:tgtEl>
                                          <p:spTgt spid="10650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6510"/>
                                        </p:tgtEl>
                                        <p:attrNameLst>
                                          <p:attrName>style.visibility</p:attrName>
                                        </p:attrNameLst>
                                      </p:cBhvr>
                                      <p:to>
                                        <p:strVal val="visible"/>
                                      </p:to>
                                    </p:set>
                                    <p:animEffect transition="in" filter="dissolve">
                                      <p:cBhvr>
                                        <p:cTn id="62" dur="500"/>
                                        <p:tgtEl>
                                          <p:spTgt spid="106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utoUpdateAnimBg="0"/>
      <p:bldP spid="106500" grpId="0" autoUpdateAnimBg="0"/>
      <p:bldP spid="106501" grpId="0" autoUpdateAnimBg="0"/>
      <p:bldP spid="106502" grpId="0" autoUpdateAnimBg="0"/>
      <p:bldP spid="106503" grpId="0" autoUpdateAnimBg="0"/>
      <p:bldP spid="106504" grpId="0" autoUpdateAnimBg="0"/>
      <p:bldP spid="106505" grpId="0" autoUpdateAnimBg="0"/>
      <p:bldP spid="106506" grpId="0" autoUpdateAnimBg="0"/>
      <p:bldP spid="106507" grpId="0" autoUpdateAnimBg="0"/>
      <p:bldP spid="106508" grpId="0" autoUpdateAnimBg="0"/>
      <p:bldP spid="106509" grpId="0" autoUpdateAnimBg="0"/>
      <p:bldP spid="10651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altLang="en-US"/>
              <a:t>Ventricular Tachycardia</a:t>
            </a:r>
          </a:p>
        </p:txBody>
      </p:sp>
      <p:sp>
        <p:nvSpPr>
          <p:cNvPr id="107523" name="Rectangle 3"/>
          <p:cNvSpPr>
            <a:spLocks noGrp="1" noChangeArrowheads="1"/>
          </p:cNvSpPr>
          <p:nvPr>
            <p:ph idx="1"/>
          </p:nvPr>
        </p:nvSpPr>
        <p:spPr>
          <a:xfrm>
            <a:off x="2651760" y="2468880"/>
            <a:ext cx="9692640" cy="4937760"/>
          </a:xfrm>
        </p:spPr>
        <p:txBody>
          <a:bodyPr/>
          <a:lstStyle/>
          <a:p>
            <a:endParaRPr lang="en-US" altLang="en-US"/>
          </a:p>
          <a:p>
            <a:r>
              <a:rPr lang="en-US" altLang="en-US" sz="4320">
                <a:solidFill>
                  <a:srgbClr val="FF5050"/>
                </a:solidFill>
              </a:rPr>
              <a:t>Deviation from NSR</a:t>
            </a:r>
            <a:endParaRPr lang="en-US" altLang="en-US"/>
          </a:p>
          <a:p>
            <a:pPr lvl="1"/>
            <a:r>
              <a:rPr lang="en-US" altLang="en-US" sz="3840"/>
              <a:t>Impulse is originating in the ventricles (no P waves, wide QRS).</a:t>
            </a:r>
            <a:endParaRPr lang="en-US" altLang="en-US"/>
          </a:p>
          <a:p>
            <a:pPr algn="ctr">
              <a:buFontTx/>
              <a:buNone/>
            </a:pPr>
            <a:endParaRPr lang="en-US" altLang="en-US"/>
          </a:p>
        </p:txBody>
      </p:sp>
      <p:pic>
        <p:nvPicPr>
          <p:cNvPr id="20485" name="Picture 4" descr="vt-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0"/>
            <a:ext cx="9326880" cy="122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04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3">
                                            <p:txEl>
                                              <p:pRg st="1" end="1"/>
                                            </p:txEl>
                                          </p:spTgt>
                                        </p:tgtEl>
                                        <p:attrNameLst>
                                          <p:attrName>style.visibility</p:attrName>
                                        </p:attrNameLst>
                                      </p:cBhvr>
                                      <p:to>
                                        <p:strVal val="visible"/>
                                      </p:to>
                                    </p:set>
                                    <p:animEffect transition="in" filter="dissolve">
                                      <p:cBhvr>
                                        <p:cTn id="7" dur="500"/>
                                        <p:tgtEl>
                                          <p:spTgt spid="10752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7523">
                                            <p:txEl>
                                              <p:pRg st="2" end="2"/>
                                            </p:txEl>
                                          </p:spTgt>
                                        </p:tgtEl>
                                        <p:attrNameLst>
                                          <p:attrName>style.visibility</p:attrName>
                                        </p:attrNameLst>
                                      </p:cBhvr>
                                      <p:to>
                                        <p:strVal val="visible"/>
                                      </p:to>
                                    </p:set>
                                    <p:animEffect transition="in" filter="dissolve">
                                      <p:cBhvr>
                                        <p:cTn id="10" dur="500"/>
                                        <p:tgtEl>
                                          <p:spTgt spid="107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altLang="en-US"/>
              <a:t>Rhythm #9</a:t>
            </a:r>
          </a:p>
        </p:txBody>
      </p:sp>
      <p:sp>
        <p:nvSpPr>
          <p:cNvPr id="108547" name="Text Box 3"/>
          <p:cNvSpPr txBox="1">
            <a:spLocks noChangeArrowheads="1"/>
          </p:cNvSpPr>
          <p:nvPr/>
        </p:nvSpPr>
        <p:spPr bwMode="auto">
          <a:xfrm>
            <a:off x="8138160" y="3291840"/>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endParaRPr lang="en-US" altLang="en-US" sz="2880">
              <a:solidFill>
                <a:srgbClr val="FF5050"/>
              </a:solidFill>
            </a:endParaRPr>
          </a:p>
        </p:txBody>
      </p:sp>
      <p:sp>
        <p:nvSpPr>
          <p:cNvPr id="108548" name="Text Box 4"/>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8549" name="Text Box 5"/>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8550" name="Text Box 6"/>
          <p:cNvSpPr txBox="1">
            <a:spLocks noChangeArrowheads="1"/>
          </p:cNvSpPr>
          <p:nvPr/>
        </p:nvSpPr>
        <p:spPr bwMode="auto">
          <a:xfrm>
            <a:off x="8138160" y="4023361"/>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irregularly irreg.</a:t>
            </a:r>
            <a:endParaRPr lang="en-US" altLang="en-US" sz="2880">
              <a:solidFill>
                <a:srgbClr val="FF5050"/>
              </a:solidFill>
            </a:endParaRPr>
          </a:p>
        </p:txBody>
      </p:sp>
      <p:sp>
        <p:nvSpPr>
          <p:cNvPr id="108551" name="Text Box 7"/>
          <p:cNvSpPr txBox="1">
            <a:spLocks noChangeArrowheads="1"/>
          </p:cNvSpPr>
          <p:nvPr/>
        </p:nvSpPr>
        <p:spPr bwMode="auto">
          <a:xfrm>
            <a:off x="8138160" y="475488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endParaRPr lang="en-US" altLang="en-US" sz="2880">
              <a:solidFill>
                <a:srgbClr val="FF5050"/>
              </a:solidFill>
            </a:endParaRPr>
          </a:p>
        </p:txBody>
      </p:sp>
      <p:sp>
        <p:nvSpPr>
          <p:cNvPr id="108552" name="Text Box 8"/>
          <p:cNvSpPr txBox="1">
            <a:spLocks noChangeArrowheads="1"/>
          </p:cNvSpPr>
          <p:nvPr/>
        </p:nvSpPr>
        <p:spPr bwMode="auto">
          <a:xfrm>
            <a:off x="8138160" y="6162676"/>
            <a:ext cx="46634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wide, if recognizable </a:t>
            </a:r>
            <a:endParaRPr lang="en-US" altLang="en-US" sz="2880">
              <a:solidFill>
                <a:srgbClr val="FF5050"/>
              </a:solidFill>
            </a:endParaRPr>
          </a:p>
        </p:txBody>
      </p:sp>
      <p:sp>
        <p:nvSpPr>
          <p:cNvPr id="108553" name="Text Box 9"/>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8554" name="Text Box 10"/>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8555" name="Text Box 11"/>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p>
        </p:txBody>
      </p:sp>
      <p:sp>
        <p:nvSpPr>
          <p:cNvPr id="108556" name="Text Box 12"/>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8557" name="Text Box 13"/>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8558" name="Text Box 14"/>
          <p:cNvSpPr txBox="1">
            <a:spLocks noChangeArrowheads="1"/>
          </p:cNvSpPr>
          <p:nvPr/>
        </p:nvSpPr>
        <p:spPr bwMode="auto">
          <a:xfrm>
            <a:off x="6126480" y="6985636"/>
            <a:ext cx="69494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Ventricular Fibrillation</a:t>
            </a:r>
          </a:p>
        </p:txBody>
      </p:sp>
      <p:pic>
        <p:nvPicPr>
          <p:cNvPr id="22544" name="Picture 15" descr="vfib-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1"/>
            <a:ext cx="932688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348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8"/>
                                        </p:tgtEl>
                                        <p:attrNameLst>
                                          <p:attrName>style.visibility</p:attrName>
                                        </p:attrNameLst>
                                      </p:cBhvr>
                                      <p:to>
                                        <p:strVal val="visible"/>
                                      </p:to>
                                    </p:set>
                                    <p:animEffect transition="in" filter="dissolve">
                                      <p:cBhvr>
                                        <p:cTn id="7" dur="500"/>
                                        <p:tgtEl>
                                          <p:spTgt spid="108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47"/>
                                        </p:tgtEl>
                                        <p:attrNameLst>
                                          <p:attrName>style.visibility</p:attrName>
                                        </p:attrNameLst>
                                      </p:cBhvr>
                                      <p:to>
                                        <p:strVal val="visible"/>
                                      </p:to>
                                    </p:set>
                                    <p:animEffect transition="in" filter="dissolve">
                                      <p:cBhvr>
                                        <p:cTn id="12" dur="500"/>
                                        <p:tgtEl>
                                          <p:spTgt spid="1085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8549"/>
                                        </p:tgtEl>
                                        <p:attrNameLst>
                                          <p:attrName>style.visibility</p:attrName>
                                        </p:attrNameLst>
                                      </p:cBhvr>
                                      <p:to>
                                        <p:strVal val="visible"/>
                                      </p:to>
                                    </p:set>
                                    <p:animEffect transition="in" filter="dissolve">
                                      <p:cBhvr>
                                        <p:cTn id="17" dur="500"/>
                                        <p:tgtEl>
                                          <p:spTgt spid="1085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8550"/>
                                        </p:tgtEl>
                                        <p:attrNameLst>
                                          <p:attrName>style.visibility</p:attrName>
                                        </p:attrNameLst>
                                      </p:cBhvr>
                                      <p:to>
                                        <p:strVal val="visible"/>
                                      </p:to>
                                    </p:set>
                                    <p:animEffect transition="in" filter="dissolve">
                                      <p:cBhvr>
                                        <p:cTn id="22" dur="500"/>
                                        <p:tgtEl>
                                          <p:spTgt spid="1085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8553"/>
                                        </p:tgtEl>
                                        <p:attrNameLst>
                                          <p:attrName>style.visibility</p:attrName>
                                        </p:attrNameLst>
                                      </p:cBhvr>
                                      <p:to>
                                        <p:strVal val="visible"/>
                                      </p:to>
                                    </p:set>
                                    <p:animEffect transition="in" filter="dissolve">
                                      <p:cBhvr>
                                        <p:cTn id="27" dur="500"/>
                                        <p:tgtEl>
                                          <p:spTgt spid="10855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8551"/>
                                        </p:tgtEl>
                                        <p:attrNameLst>
                                          <p:attrName>style.visibility</p:attrName>
                                        </p:attrNameLst>
                                      </p:cBhvr>
                                      <p:to>
                                        <p:strVal val="visible"/>
                                      </p:to>
                                    </p:set>
                                    <p:animEffect transition="in" filter="dissolve">
                                      <p:cBhvr>
                                        <p:cTn id="32" dur="500"/>
                                        <p:tgtEl>
                                          <p:spTgt spid="1085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8554"/>
                                        </p:tgtEl>
                                        <p:attrNameLst>
                                          <p:attrName>style.visibility</p:attrName>
                                        </p:attrNameLst>
                                      </p:cBhvr>
                                      <p:to>
                                        <p:strVal val="visible"/>
                                      </p:to>
                                    </p:set>
                                    <p:animEffect transition="in" filter="dissolve">
                                      <p:cBhvr>
                                        <p:cTn id="37" dur="500"/>
                                        <p:tgtEl>
                                          <p:spTgt spid="10855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8555"/>
                                        </p:tgtEl>
                                        <p:attrNameLst>
                                          <p:attrName>style.visibility</p:attrName>
                                        </p:attrNameLst>
                                      </p:cBhvr>
                                      <p:to>
                                        <p:strVal val="visible"/>
                                      </p:to>
                                    </p:set>
                                    <p:animEffect transition="in" filter="dissolve">
                                      <p:cBhvr>
                                        <p:cTn id="42" dur="500"/>
                                        <p:tgtEl>
                                          <p:spTgt spid="1085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8556"/>
                                        </p:tgtEl>
                                        <p:attrNameLst>
                                          <p:attrName>style.visibility</p:attrName>
                                        </p:attrNameLst>
                                      </p:cBhvr>
                                      <p:to>
                                        <p:strVal val="visible"/>
                                      </p:to>
                                    </p:set>
                                    <p:animEffect transition="in" filter="dissolve">
                                      <p:cBhvr>
                                        <p:cTn id="47" dur="500"/>
                                        <p:tgtEl>
                                          <p:spTgt spid="10855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8552"/>
                                        </p:tgtEl>
                                        <p:attrNameLst>
                                          <p:attrName>style.visibility</p:attrName>
                                        </p:attrNameLst>
                                      </p:cBhvr>
                                      <p:to>
                                        <p:strVal val="visible"/>
                                      </p:to>
                                    </p:set>
                                    <p:animEffect transition="in" filter="dissolve">
                                      <p:cBhvr>
                                        <p:cTn id="52" dur="500"/>
                                        <p:tgtEl>
                                          <p:spTgt spid="10855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8557"/>
                                        </p:tgtEl>
                                        <p:attrNameLst>
                                          <p:attrName>style.visibility</p:attrName>
                                        </p:attrNameLst>
                                      </p:cBhvr>
                                      <p:to>
                                        <p:strVal val="visible"/>
                                      </p:to>
                                    </p:set>
                                    <p:animEffect transition="in" filter="dissolve">
                                      <p:cBhvr>
                                        <p:cTn id="57" dur="500"/>
                                        <p:tgtEl>
                                          <p:spTgt spid="10855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8558"/>
                                        </p:tgtEl>
                                        <p:attrNameLst>
                                          <p:attrName>style.visibility</p:attrName>
                                        </p:attrNameLst>
                                      </p:cBhvr>
                                      <p:to>
                                        <p:strVal val="visible"/>
                                      </p:to>
                                    </p:set>
                                    <p:animEffect transition="in" filter="dissolve">
                                      <p:cBhvr>
                                        <p:cTn id="62" dur="500"/>
                                        <p:tgtEl>
                                          <p:spTgt spid="108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48" grpId="0" autoUpdateAnimBg="0"/>
      <p:bldP spid="108549" grpId="0" autoUpdateAnimBg="0"/>
      <p:bldP spid="108550" grpId="0" autoUpdateAnimBg="0"/>
      <p:bldP spid="108551" grpId="0" autoUpdateAnimBg="0"/>
      <p:bldP spid="108552" grpId="0" autoUpdateAnimBg="0"/>
      <p:bldP spid="108553" grpId="0" autoUpdateAnimBg="0"/>
      <p:bldP spid="108554" grpId="0" autoUpdateAnimBg="0"/>
      <p:bldP spid="108555" grpId="0" autoUpdateAnimBg="0"/>
      <p:bldP spid="108556" grpId="0" autoUpdateAnimBg="0"/>
      <p:bldP spid="108557" grpId="0" autoUpdateAnimBg="0"/>
      <p:bldP spid="10855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en-US"/>
              <a:t>Ventricular Fibrillation</a:t>
            </a:r>
          </a:p>
        </p:txBody>
      </p:sp>
      <p:sp>
        <p:nvSpPr>
          <p:cNvPr id="109571" name="Rectangle 3"/>
          <p:cNvSpPr>
            <a:spLocks noGrp="1" noChangeArrowheads="1"/>
          </p:cNvSpPr>
          <p:nvPr>
            <p:ph idx="1"/>
          </p:nvPr>
        </p:nvSpPr>
        <p:spPr>
          <a:xfrm>
            <a:off x="2651760" y="2468880"/>
            <a:ext cx="9692640" cy="4937760"/>
          </a:xfrm>
        </p:spPr>
        <p:txBody>
          <a:bodyPr/>
          <a:lstStyle/>
          <a:p>
            <a:endParaRPr lang="en-US" altLang="en-US"/>
          </a:p>
          <a:p>
            <a:r>
              <a:rPr lang="en-US" altLang="en-US" sz="4320">
                <a:solidFill>
                  <a:srgbClr val="FF5050"/>
                </a:solidFill>
              </a:rPr>
              <a:t>Deviation from NSR</a:t>
            </a:r>
            <a:endParaRPr lang="en-US" altLang="en-US"/>
          </a:p>
          <a:p>
            <a:pPr lvl="1"/>
            <a:r>
              <a:rPr lang="en-US" altLang="en-US" sz="3840"/>
              <a:t>Completely abnormal.</a:t>
            </a:r>
            <a:endParaRPr lang="en-US" altLang="en-US"/>
          </a:p>
          <a:p>
            <a:pPr algn="ctr">
              <a:buFontTx/>
              <a:buNone/>
            </a:pPr>
            <a:endParaRPr lang="en-US" altLang="en-US"/>
          </a:p>
        </p:txBody>
      </p:sp>
      <p:pic>
        <p:nvPicPr>
          <p:cNvPr id="23557" name="Picture 4" descr="vfib-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1"/>
            <a:ext cx="932688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61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animEffect transition="in" filter="dissolve">
                                      <p:cBhvr>
                                        <p:cTn id="7" dur="500"/>
                                        <p:tgtEl>
                                          <p:spTgt spid="109571">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9571">
                                            <p:txEl>
                                              <p:pRg st="2" end="2"/>
                                            </p:txEl>
                                          </p:spTgt>
                                        </p:tgtEl>
                                        <p:attrNameLst>
                                          <p:attrName>style.visibility</p:attrName>
                                        </p:attrNameLst>
                                      </p:cBhvr>
                                      <p:to>
                                        <p:strVal val="visible"/>
                                      </p:to>
                                    </p:set>
                                    <p:animEffect transition="in" filter="dissolve">
                                      <p:cBhvr>
                                        <p:cTn id="10" dur="500"/>
                                        <p:tgtEl>
                                          <p:spTgt spid="109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1026"/>
          <p:cNvSpPr>
            <a:spLocks noGrp="1" noChangeArrowheads="1"/>
          </p:cNvSpPr>
          <p:nvPr>
            <p:ph type="title"/>
          </p:nvPr>
        </p:nvSpPr>
        <p:spPr/>
        <p:txBody>
          <a:bodyPr/>
          <a:lstStyle/>
          <a:p>
            <a:r>
              <a:rPr lang="en-US" altLang="en-US"/>
              <a:t>Arrhythmias</a:t>
            </a:r>
          </a:p>
        </p:txBody>
      </p:sp>
      <p:sp>
        <p:nvSpPr>
          <p:cNvPr id="45059" name="Rectangle 1027"/>
          <p:cNvSpPr>
            <a:spLocks noGrp="1" noChangeArrowheads="1"/>
          </p:cNvSpPr>
          <p:nvPr>
            <p:ph idx="1"/>
          </p:nvPr>
        </p:nvSpPr>
        <p:spPr/>
        <p:txBody>
          <a:bodyPr/>
          <a:lstStyle/>
          <a:p>
            <a:r>
              <a:rPr lang="en-US" altLang="en-US" sz="4320"/>
              <a:t>Sinus Rhythms</a:t>
            </a:r>
          </a:p>
          <a:p>
            <a:r>
              <a:rPr lang="en-US" altLang="en-US" sz="4320"/>
              <a:t>Premature Beats</a:t>
            </a:r>
          </a:p>
          <a:p>
            <a:r>
              <a:rPr lang="en-US" altLang="en-US" sz="4320"/>
              <a:t>Supraventricular Arrhythmias</a:t>
            </a:r>
          </a:p>
          <a:p>
            <a:r>
              <a:rPr lang="en-US" altLang="en-US" sz="4320"/>
              <a:t>Ventricular Arrhythmias</a:t>
            </a:r>
          </a:p>
          <a:p>
            <a:r>
              <a:rPr lang="en-US" altLang="en-US" sz="4320">
                <a:solidFill>
                  <a:srgbClr val="FF5050"/>
                </a:solidFill>
              </a:rPr>
              <a:t>AV Junctional Blocks</a:t>
            </a:r>
            <a:endParaRPr lang="en-US" altLang="en-US" sz="4320"/>
          </a:p>
          <a:p>
            <a:endParaRPr lang="en-US" altLang="en-US" sz="4320"/>
          </a:p>
        </p:txBody>
      </p:sp>
    </p:spTree>
    <p:extLst>
      <p:ext uri="{BB962C8B-B14F-4D97-AF65-F5344CB8AC3E}">
        <p14:creationId xmlns:p14="http://schemas.microsoft.com/office/powerpoint/2010/main" val="1675205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dissolve">
                                      <p:cBhvr>
                                        <p:cTn id="22" dur="500"/>
                                        <p:tgtEl>
                                          <p:spTgt spid="45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Effect transition="in" filter="dissolve">
                                      <p:cBhvr>
                                        <p:cTn id="27" dur="5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a:t>AV Nodal Blocks</a:t>
            </a:r>
          </a:p>
        </p:txBody>
      </p:sp>
      <p:sp>
        <p:nvSpPr>
          <p:cNvPr id="8196" name="Rectangle 3"/>
          <p:cNvSpPr>
            <a:spLocks noGrp="1" noChangeArrowheads="1"/>
          </p:cNvSpPr>
          <p:nvPr>
            <p:ph idx="1"/>
          </p:nvPr>
        </p:nvSpPr>
        <p:spPr/>
        <p:txBody>
          <a:bodyPr/>
          <a:lstStyle/>
          <a:p>
            <a:r>
              <a:rPr lang="en-US" altLang="en-US" sz="4320" i="1">
                <a:solidFill>
                  <a:srgbClr val="FF5050"/>
                </a:solidFill>
              </a:rPr>
              <a:t>1st Degree AV Block</a:t>
            </a:r>
          </a:p>
          <a:p>
            <a:endParaRPr lang="en-US" altLang="en-US" sz="1440" i="1">
              <a:solidFill>
                <a:srgbClr val="FF5050"/>
              </a:solidFill>
            </a:endParaRPr>
          </a:p>
          <a:p>
            <a:r>
              <a:rPr lang="en-US" altLang="en-US" sz="4320" i="1">
                <a:solidFill>
                  <a:srgbClr val="FF5050"/>
                </a:solidFill>
              </a:rPr>
              <a:t>2nd Degree AV Block, Type I</a:t>
            </a:r>
          </a:p>
          <a:p>
            <a:endParaRPr lang="en-US" altLang="en-US" sz="1440" i="1">
              <a:solidFill>
                <a:srgbClr val="FF5050"/>
              </a:solidFill>
            </a:endParaRPr>
          </a:p>
          <a:p>
            <a:r>
              <a:rPr lang="en-US" altLang="en-US" sz="4320" i="1">
                <a:solidFill>
                  <a:srgbClr val="FF5050"/>
                </a:solidFill>
              </a:rPr>
              <a:t>2nd Degree AV Block, Type II</a:t>
            </a:r>
          </a:p>
          <a:p>
            <a:endParaRPr lang="en-US" altLang="en-US" sz="1440" i="1">
              <a:solidFill>
                <a:srgbClr val="FF5050"/>
              </a:solidFill>
            </a:endParaRPr>
          </a:p>
          <a:p>
            <a:r>
              <a:rPr lang="en-US" altLang="en-US" sz="4320" i="1">
                <a:solidFill>
                  <a:srgbClr val="FF5050"/>
                </a:solidFill>
              </a:rPr>
              <a:t>3rd Degree AV Block</a:t>
            </a:r>
          </a:p>
        </p:txBody>
      </p:sp>
    </p:spTree>
    <p:extLst>
      <p:ext uri="{BB962C8B-B14F-4D97-AF65-F5344CB8AC3E}">
        <p14:creationId xmlns:p14="http://schemas.microsoft.com/office/powerpoint/2010/main" val="1952439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en-US"/>
              <a:t>Rhythm #10</a:t>
            </a:r>
          </a:p>
        </p:txBody>
      </p:sp>
      <p:sp>
        <p:nvSpPr>
          <p:cNvPr id="101379" name="Text Box 3"/>
          <p:cNvSpPr txBox="1">
            <a:spLocks noChangeArrowheads="1"/>
          </p:cNvSpPr>
          <p:nvPr/>
        </p:nvSpPr>
        <p:spPr bwMode="auto">
          <a:xfrm>
            <a:off x="8138160" y="3291840"/>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60 bpm</a:t>
            </a:r>
            <a:endParaRPr lang="en-US" altLang="en-US" sz="2880">
              <a:solidFill>
                <a:srgbClr val="FF5050"/>
              </a:solidFill>
            </a:endParaRPr>
          </a:p>
        </p:txBody>
      </p:sp>
      <p:sp>
        <p:nvSpPr>
          <p:cNvPr id="101380" name="Text Box 4"/>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1381" name="Text Box 5"/>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1382" name="Text Box 6"/>
          <p:cNvSpPr txBox="1">
            <a:spLocks noChangeArrowheads="1"/>
          </p:cNvSpPr>
          <p:nvPr/>
        </p:nvSpPr>
        <p:spPr bwMode="auto">
          <a:xfrm>
            <a:off x="8138160" y="402336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a:t>
            </a:r>
            <a:endParaRPr lang="en-US" altLang="en-US" sz="2880">
              <a:solidFill>
                <a:srgbClr val="FF5050"/>
              </a:solidFill>
            </a:endParaRPr>
          </a:p>
        </p:txBody>
      </p:sp>
      <p:sp>
        <p:nvSpPr>
          <p:cNvPr id="101383" name="Text Box 7"/>
          <p:cNvSpPr txBox="1">
            <a:spLocks noChangeArrowheads="1"/>
          </p:cNvSpPr>
          <p:nvPr/>
        </p:nvSpPr>
        <p:spPr bwMode="auto">
          <a:xfrm>
            <a:off x="8138160" y="475488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normal</a:t>
            </a:r>
            <a:endParaRPr lang="en-US" altLang="en-US" sz="2880">
              <a:solidFill>
                <a:srgbClr val="FF5050"/>
              </a:solidFill>
            </a:endParaRPr>
          </a:p>
        </p:txBody>
      </p:sp>
      <p:sp>
        <p:nvSpPr>
          <p:cNvPr id="101384" name="Text Box 8"/>
          <p:cNvSpPr txBox="1">
            <a:spLocks noChangeArrowheads="1"/>
          </p:cNvSpPr>
          <p:nvPr/>
        </p:nvSpPr>
        <p:spPr bwMode="auto">
          <a:xfrm>
            <a:off x="8138160" y="6162676"/>
            <a:ext cx="32004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0.08 s</a:t>
            </a:r>
            <a:endParaRPr lang="en-US" altLang="en-US" sz="2880">
              <a:solidFill>
                <a:srgbClr val="FF5050"/>
              </a:solidFill>
            </a:endParaRPr>
          </a:p>
        </p:txBody>
      </p:sp>
      <p:sp>
        <p:nvSpPr>
          <p:cNvPr id="101385" name="Text Box 9"/>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1386" name="Text Box 10"/>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1387" name="Text Box 11"/>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0.36 s</a:t>
            </a:r>
          </a:p>
        </p:txBody>
      </p:sp>
      <p:sp>
        <p:nvSpPr>
          <p:cNvPr id="101388" name="Text Box 12"/>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1389" name="Text Box 13"/>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1390" name="Text Box 14"/>
          <p:cNvSpPr txBox="1">
            <a:spLocks noChangeArrowheads="1"/>
          </p:cNvSpPr>
          <p:nvPr/>
        </p:nvSpPr>
        <p:spPr bwMode="auto">
          <a:xfrm>
            <a:off x="6126480" y="6985636"/>
            <a:ext cx="69494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1st Degree AV Block</a:t>
            </a:r>
          </a:p>
        </p:txBody>
      </p:sp>
      <p:pic>
        <p:nvPicPr>
          <p:cNvPr id="9232" name="Picture 15" descr="1AV-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1"/>
            <a:ext cx="9326880" cy="121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061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dissolve">
                                      <p:cBhvr>
                                        <p:cTn id="7" dur="500"/>
                                        <p:tgtEl>
                                          <p:spTgt spid="101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1379"/>
                                        </p:tgtEl>
                                        <p:attrNameLst>
                                          <p:attrName>style.visibility</p:attrName>
                                        </p:attrNameLst>
                                      </p:cBhvr>
                                      <p:to>
                                        <p:strVal val="visible"/>
                                      </p:to>
                                    </p:set>
                                    <p:animEffect transition="in" filter="dissolve">
                                      <p:cBhvr>
                                        <p:cTn id="12" dur="500"/>
                                        <p:tgtEl>
                                          <p:spTgt spid="1013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1381"/>
                                        </p:tgtEl>
                                        <p:attrNameLst>
                                          <p:attrName>style.visibility</p:attrName>
                                        </p:attrNameLst>
                                      </p:cBhvr>
                                      <p:to>
                                        <p:strVal val="visible"/>
                                      </p:to>
                                    </p:set>
                                    <p:animEffect transition="in" filter="dissolve">
                                      <p:cBhvr>
                                        <p:cTn id="17" dur="500"/>
                                        <p:tgtEl>
                                          <p:spTgt spid="1013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1382"/>
                                        </p:tgtEl>
                                        <p:attrNameLst>
                                          <p:attrName>style.visibility</p:attrName>
                                        </p:attrNameLst>
                                      </p:cBhvr>
                                      <p:to>
                                        <p:strVal val="visible"/>
                                      </p:to>
                                    </p:set>
                                    <p:animEffect transition="in" filter="dissolve">
                                      <p:cBhvr>
                                        <p:cTn id="22" dur="500"/>
                                        <p:tgtEl>
                                          <p:spTgt spid="1013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1385"/>
                                        </p:tgtEl>
                                        <p:attrNameLst>
                                          <p:attrName>style.visibility</p:attrName>
                                        </p:attrNameLst>
                                      </p:cBhvr>
                                      <p:to>
                                        <p:strVal val="visible"/>
                                      </p:to>
                                    </p:set>
                                    <p:animEffect transition="in" filter="dissolve">
                                      <p:cBhvr>
                                        <p:cTn id="27" dur="500"/>
                                        <p:tgtEl>
                                          <p:spTgt spid="1013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1383"/>
                                        </p:tgtEl>
                                        <p:attrNameLst>
                                          <p:attrName>style.visibility</p:attrName>
                                        </p:attrNameLst>
                                      </p:cBhvr>
                                      <p:to>
                                        <p:strVal val="visible"/>
                                      </p:to>
                                    </p:set>
                                    <p:animEffect transition="in" filter="dissolve">
                                      <p:cBhvr>
                                        <p:cTn id="32" dur="500"/>
                                        <p:tgtEl>
                                          <p:spTgt spid="10138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1386"/>
                                        </p:tgtEl>
                                        <p:attrNameLst>
                                          <p:attrName>style.visibility</p:attrName>
                                        </p:attrNameLst>
                                      </p:cBhvr>
                                      <p:to>
                                        <p:strVal val="visible"/>
                                      </p:to>
                                    </p:set>
                                    <p:animEffect transition="in" filter="dissolve">
                                      <p:cBhvr>
                                        <p:cTn id="37" dur="500"/>
                                        <p:tgtEl>
                                          <p:spTgt spid="1013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1387"/>
                                        </p:tgtEl>
                                        <p:attrNameLst>
                                          <p:attrName>style.visibility</p:attrName>
                                        </p:attrNameLst>
                                      </p:cBhvr>
                                      <p:to>
                                        <p:strVal val="visible"/>
                                      </p:to>
                                    </p:set>
                                    <p:animEffect transition="in" filter="dissolve">
                                      <p:cBhvr>
                                        <p:cTn id="42" dur="500"/>
                                        <p:tgtEl>
                                          <p:spTgt spid="10138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1388"/>
                                        </p:tgtEl>
                                        <p:attrNameLst>
                                          <p:attrName>style.visibility</p:attrName>
                                        </p:attrNameLst>
                                      </p:cBhvr>
                                      <p:to>
                                        <p:strVal val="visible"/>
                                      </p:to>
                                    </p:set>
                                    <p:animEffect transition="in" filter="dissolve">
                                      <p:cBhvr>
                                        <p:cTn id="47" dur="500"/>
                                        <p:tgtEl>
                                          <p:spTgt spid="1013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1384"/>
                                        </p:tgtEl>
                                        <p:attrNameLst>
                                          <p:attrName>style.visibility</p:attrName>
                                        </p:attrNameLst>
                                      </p:cBhvr>
                                      <p:to>
                                        <p:strVal val="visible"/>
                                      </p:to>
                                    </p:set>
                                    <p:animEffect transition="in" filter="dissolve">
                                      <p:cBhvr>
                                        <p:cTn id="52" dur="500"/>
                                        <p:tgtEl>
                                          <p:spTgt spid="10138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1389"/>
                                        </p:tgtEl>
                                        <p:attrNameLst>
                                          <p:attrName>style.visibility</p:attrName>
                                        </p:attrNameLst>
                                      </p:cBhvr>
                                      <p:to>
                                        <p:strVal val="visible"/>
                                      </p:to>
                                    </p:set>
                                    <p:animEffect transition="in" filter="dissolve">
                                      <p:cBhvr>
                                        <p:cTn id="57" dur="500"/>
                                        <p:tgtEl>
                                          <p:spTgt spid="10138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1390"/>
                                        </p:tgtEl>
                                        <p:attrNameLst>
                                          <p:attrName>style.visibility</p:attrName>
                                        </p:attrNameLst>
                                      </p:cBhvr>
                                      <p:to>
                                        <p:strVal val="visible"/>
                                      </p:to>
                                    </p:set>
                                    <p:animEffect transition="in" filter="dissolve">
                                      <p:cBhvr>
                                        <p:cTn id="62" dur="500"/>
                                        <p:tgtEl>
                                          <p:spTgt spid="10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utoUpdateAnimBg="0"/>
      <p:bldP spid="101380" grpId="0" autoUpdateAnimBg="0"/>
      <p:bldP spid="101381" grpId="0" autoUpdateAnimBg="0"/>
      <p:bldP spid="101382" grpId="0" autoUpdateAnimBg="0"/>
      <p:bldP spid="101383" grpId="0" autoUpdateAnimBg="0"/>
      <p:bldP spid="101384" grpId="0" autoUpdateAnimBg="0"/>
      <p:bldP spid="101385" grpId="0" autoUpdateAnimBg="0"/>
      <p:bldP spid="101386" grpId="0" autoUpdateAnimBg="0"/>
      <p:bldP spid="101387" grpId="0" autoUpdateAnimBg="0"/>
      <p:bldP spid="101388" grpId="0" autoUpdateAnimBg="0"/>
      <p:bldP spid="101389" grpId="0" autoUpdateAnimBg="0"/>
      <p:bldP spid="10139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ltLang="en-US"/>
              <a:t>1st Degree AV Block</a:t>
            </a:r>
          </a:p>
        </p:txBody>
      </p:sp>
      <p:sp>
        <p:nvSpPr>
          <p:cNvPr id="102403" name="Rectangle 3"/>
          <p:cNvSpPr>
            <a:spLocks noGrp="1" noChangeArrowheads="1"/>
          </p:cNvSpPr>
          <p:nvPr>
            <p:ph idx="1"/>
          </p:nvPr>
        </p:nvSpPr>
        <p:spPr>
          <a:xfrm>
            <a:off x="2651760" y="2468880"/>
            <a:ext cx="9692640" cy="4937760"/>
          </a:xfrm>
        </p:spPr>
        <p:txBody>
          <a:bodyPr/>
          <a:lstStyle/>
          <a:p>
            <a:endParaRPr lang="en-US" altLang="en-US"/>
          </a:p>
          <a:p>
            <a:r>
              <a:rPr lang="en-US" altLang="en-US" sz="4320">
                <a:solidFill>
                  <a:srgbClr val="FF5050"/>
                </a:solidFill>
              </a:rPr>
              <a:t>Deviation from NSR</a:t>
            </a:r>
            <a:endParaRPr lang="en-US" altLang="en-US"/>
          </a:p>
          <a:p>
            <a:pPr lvl="1"/>
            <a:r>
              <a:rPr lang="en-US" altLang="en-US" sz="3840"/>
              <a:t>PR Interval		</a:t>
            </a:r>
            <a:r>
              <a:rPr lang="en-US" altLang="en-US" sz="3840">
                <a:solidFill>
                  <a:srgbClr val="FF5050"/>
                </a:solidFill>
              </a:rPr>
              <a:t>&gt; 0.20 s</a:t>
            </a:r>
            <a:endParaRPr lang="en-US" altLang="en-US">
              <a:solidFill>
                <a:srgbClr val="FF5050"/>
              </a:solidFill>
            </a:endParaRPr>
          </a:p>
          <a:p>
            <a:pPr algn="ctr">
              <a:buFontTx/>
              <a:buNone/>
            </a:pPr>
            <a:endParaRPr lang="en-US" altLang="en-US"/>
          </a:p>
        </p:txBody>
      </p:sp>
      <p:pic>
        <p:nvPicPr>
          <p:cNvPr id="10245" name="Picture 4" descr="1AV-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1"/>
            <a:ext cx="9326880" cy="121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927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1" end="1"/>
                                            </p:txEl>
                                          </p:spTgt>
                                        </p:tgtEl>
                                        <p:attrNameLst>
                                          <p:attrName>style.visibility</p:attrName>
                                        </p:attrNameLst>
                                      </p:cBhvr>
                                      <p:to>
                                        <p:strVal val="visible"/>
                                      </p:to>
                                    </p:set>
                                    <p:animEffect transition="in" filter="dissolve">
                                      <p:cBhvr>
                                        <p:cTn id="7" dur="500"/>
                                        <p:tgtEl>
                                          <p:spTgt spid="10240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403">
                                            <p:txEl>
                                              <p:pRg st="2" end="2"/>
                                            </p:txEl>
                                          </p:spTgt>
                                        </p:tgtEl>
                                        <p:attrNameLst>
                                          <p:attrName>style.visibility</p:attrName>
                                        </p:attrNameLst>
                                      </p:cBhvr>
                                      <p:to>
                                        <p:strVal val="visible"/>
                                      </p:to>
                                    </p:set>
                                    <p:animEffect transition="in" filter="dissolve">
                                      <p:cBhvr>
                                        <p:cTn id="10" dur="500"/>
                                        <p:tgtEl>
                                          <p:spTgt spid="1024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2IAV-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0"/>
            <a:ext cx="9326880" cy="10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Grp="1" noChangeArrowheads="1"/>
          </p:cNvSpPr>
          <p:nvPr>
            <p:ph type="title"/>
          </p:nvPr>
        </p:nvSpPr>
        <p:spPr/>
        <p:txBody>
          <a:bodyPr/>
          <a:lstStyle/>
          <a:p>
            <a:r>
              <a:rPr lang="en-US" altLang="en-US"/>
              <a:t>Rhythm #11</a:t>
            </a:r>
          </a:p>
        </p:txBody>
      </p:sp>
      <p:sp>
        <p:nvSpPr>
          <p:cNvPr id="104452" name="Text Box 4"/>
          <p:cNvSpPr txBox="1">
            <a:spLocks noChangeArrowheads="1"/>
          </p:cNvSpPr>
          <p:nvPr/>
        </p:nvSpPr>
        <p:spPr bwMode="auto">
          <a:xfrm>
            <a:off x="8138160" y="3291840"/>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50 bpm</a:t>
            </a:r>
            <a:endParaRPr lang="en-US" altLang="en-US" sz="2880">
              <a:solidFill>
                <a:srgbClr val="FF5050"/>
              </a:solidFill>
            </a:endParaRPr>
          </a:p>
        </p:txBody>
      </p:sp>
      <p:sp>
        <p:nvSpPr>
          <p:cNvPr id="104453" name="Text Box 5"/>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4454" name="Text Box 6"/>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4455" name="Text Box 7"/>
          <p:cNvSpPr txBox="1">
            <a:spLocks noChangeArrowheads="1"/>
          </p:cNvSpPr>
          <p:nvPr/>
        </p:nvSpPr>
        <p:spPr bwMode="auto">
          <a:xfrm>
            <a:off x="8138160" y="4023361"/>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regularly irregular</a:t>
            </a:r>
            <a:endParaRPr lang="en-US" altLang="en-US" sz="2880">
              <a:solidFill>
                <a:srgbClr val="FF5050"/>
              </a:solidFill>
            </a:endParaRPr>
          </a:p>
        </p:txBody>
      </p:sp>
      <p:sp>
        <p:nvSpPr>
          <p:cNvPr id="104456" name="Text Box 8"/>
          <p:cNvSpPr txBox="1">
            <a:spLocks noChangeArrowheads="1"/>
          </p:cNvSpPr>
          <p:nvPr/>
        </p:nvSpPr>
        <p:spPr bwMode="auto">
          <a:xfrm>
            <a:off x="8138160" y="4754880"/>
            <a:ext cx="51206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nl, but 4th no QRS</a:t>
            </a:r>
            <a:endParaRPr lang="en-US" altLang="en-US" sz="2880">
              <a:solidFill>
                <a:srgbClr val="FF5050"/>
              </a:solidFill>
            </a:endParaRPr>
          </a:p>
        </p:txBody>
      </p:sp>
      <p:sp>
        <p:nvSpPr>
          <p:cNvPr id="104457" name="Text Box 9"/>
          <p:cNvSpPr txBox="1">
            <a:spLocks noChangeArrowheads="1"/>
          </p:cNvSpPr>
          <p:nvPr/>
        </p:nvSpPr>
        <p:spPr bwMode="auto">
          <a:xfrm>
            <a:off x="8138160" y="6162676"/>
            <a:ext cx="32004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0.08 s</a:t>
            </a:r>
            <a:endParaRPr lang="en-US" altLang="en-US" sz="2880">
              <a:solidFill>
                <a:srgbClr val="FF5050"/>
              </a:solidFill>
            </a:endParaRPr>
          </a:p>
        </p:txBody>
      </p:sp>
      <p:sp>
        <p:nvSpPr>
          <p:cNvPr id="104458" name="Text Box 10"/>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4459" name="Text Box 11"/>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4460" name="Text Box 12"/>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lengthens</a:t>
            </a:r>
          </a:p>
        </p:txBody>
      </p:sp>
      <p:sp>
        <p:nvSpPr>
          <p:cNvPr id="104461" name="Text Box 13"/>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4462" name="Text Box 14"/>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4463" name="Text Box 15"/>
          <p:cNvSpPr txBox="1">
            <a:spLocks noChangeArrowheads="1"/>
          </p:cNvSpPr>
          <p:nvPr/>
        </p:nvSpPr>
        <p:spPr bwMode="auto">
          <a:xfrm>
            <a:off x="6126480" y="6985636"/>
            <a:ext cx="69494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2nd Degree AV Block, Type I</a:t>
            </a:r>
          </a:p>
        </p:txBody>
      </p:sp>
      <p:sp>
        <p:nvSpPr>
          <p:cNvPr id="104464" name="Freeform 16"/>
          <p:cNvSpPr>
            <a:spLocks/>
          </p:cNvSpPr>
          <p:nvPr/>
        </p:nvSpPr>
        <p:spPr bwMode="auto">
          <a:xfrm>
            <a:off x="6899911" y="1828800"/>
            <a:ext cx="1055370" cy="1371600"/>
          </a:xfrm>
          <a:custGeom>
            <a:avLst/>
            <a:gdLst>
              <a:gd name="T0" fmla="*/ 432702 w 500"/>
              <a:gd name="T1" fmla="*/ 25977 h 572"/>
              <a:gd name="T2" fmla="*/ 135439 w 500"/>
              <a:gd name="T3" fmla="*/ 337705 h 572"/>
              <a:gd name="T4" fmla="*/ 272637 w 500"/>
              <a:gd name="T5" fmla="*/ 1121019 h 572"/>
              <a:gd name="T6" fmla="*/ 777456 w 500"/>
              <a:gd name="T7" fmla="*/ 989135 h 572"/>
              <a:gd name="T8" fmla="*/ 754590 w 500"/>
              <a:gd name="T9" fmla="*/ 233795 h 572"/>
              <a:gd name="T10" fmla="*/ 547033 w 500"/>
              <a:gd name="T11" fmla="*/ 0 h 572"/>
              <a:gd name="T12" fmla="*/ 432702 w 500"/>
              <a:gd name="T13" fmla="*/ 25977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0" h="572">
                <a:moveTo>
                  <a:pt x="246" y="13"/>
                </a:moveTo>
                <a:cubicBezTo>
                  <a:pt x="169" y="39"/>
                  <a:pt x="121" y="102"/>
                  <a:pt x="77" y="169"/>
                </a:cubicBezTo>
                <a:cubicBezTo>
                  <a:pt x="42" y="309"/>
                  <a:pt x="0" y="505"/>
                  <a:pt x="155" y="561"/>
                </a:cubicBezTo>
                <a:cubicBezTo>
                  <a:pt x="314" y="550"/>
                  <a:pt x="339" y="572"/>
                  <a:pt x="442" y="495"/>
                </a:cubicBezTo>
                <a:cubicBezTo>
                  <a:pt x="500" y="350"/>
                  <a:pt x="496" y="250"/>
                  <a:pt x="429" y="117"/>
                </a:cubicBezTo>
                <a:cubicBezTo>
                  <a:pt x="397" y="52"/>
                  <a:pt x="385" y="24"/>
                  <a:pt x="311" y="0"/>
                </a:cubicBezTo>
                <a:cubicBezTo>
                  <a:pt x="255" y="14"/>
                  <a:pt x="277" y="13"/>
                  <a:pt x="246" y="13"/>
                </a:cubicBezTo>
                <a:close/>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2820252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dissolve">
                                      <p:cBhvr>
                                        <p:cTn id="7" dur="500"/>
                                        <p:tgtEl>
                                          <p:spTgt spid="1044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4452"/>
                                        </p:tgtEl>
                                        <p:attrNameLst>
                                          <p:attrName>style.visibility</p:attrName>
                                        </p:attrNameLst>
                                      </p:cBhvr>
                                      <p:to>
                                        <p:strVal val="visible"/>
                                      </p:to>
                                    </p:set>
                                    <p:animEffect transition="in" filter="dissolve">
                                      <p:cBhvr>
                                        <p:cTn id="12" dur="500"/>
                                        <p:tgtEl>
                                          <p:spTgt spid="1044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4454"/>
                                        </p:tgtEl>
                                        <p:attrNameLst>
                                          <p:attrName>style.visibility</p:attrName>
                                        </p:attrNameLst>
                                      </p:cBhvr>
                                      <p:to>
                                        <p:strVal val="visible"/>
                                      </p:to>
                                    </p:set>
                                    <p:animEffect transition="in" filter="dissolve">
                                      <p:cBhvr>
                                        <p:cTn id="17" dur="500"/>
                                        <p:tgtEl>
                                          <p:spTgt spid="1044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4455"/>
                                        </p:tgtEl>
                                        <p:attrNameLst>
                                          <p:attrName>style.visibility</p:attrName>
                                        </p:attrNameLst>
                                      </p:cBhvr>
                                      <p:to>
                                        <p:strVal val="visible"/>
                                      </p:to>
                                    </p:set>
                                    <p:animEffect transition="in" filter="dissolve">
                                      <p:cBhvr>
                                        <p:cTn id="22" dur="500"/>
                                        <p:tgtEl>
                                          <p:spTgt spid="10445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4458"/>
                                        </p:tgtEl>
                                        <p:attrNameLst>
                                          <p:attrName>style.visibility</p:attrName>
                                        </p:attrNameLst>
                                      </p:cBhvr>
                                      <p:to>
                                        <p:strVal val="visible"/>
                                      </p:to>
                                    </p:set>
                                    <p:animEffect transition="in" filter="dissolve">
                                      <p:cBhvr>
                                        <p:cTn id="27" dur="500"/>
                                        <p:tgtEl>
                                          <p:spTgt spid="10445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4456"/>
                                        </p:tgtEl>
                                        <p:attrNameLst>
                                          <p:attrName>style.visibility</p:attrName>
                                        </p:attrNameLst>
                                      </p:cBhvr>
                                      <p:to>
                                        <p:strVal val="visible"/>
                                      </p:to>
                                    </p:set>
                                    <p:animEffect transition="in" filter="dissolve">
                                      <p:cBhvr>
                                        <p:cTn id="32" dur="500"/>
                                        <p:tgtEl>
                                          <p:spTgt spid="104456"/>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04464"/>
                                        </p:tgtEl>
                                        <p:attrNameLst>
                                          <p:attrName>style.visibility</p:attrName>
                                        </p:attrNameLst>
                                      </p:cBhvr>
                                      <p:to>
                                        <p:strVal val="visible"/>
                                      </p:to>
                                    </p:set>
                                    <p:animEffect transition="in" filter="dissolve">
                                      <p:cBhvr>
                                        <p:cTn id="36" dur="500"/>
                                        <p:tgtEl>
                                          <p:spTgt spid="10446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4459"/>
                                        </p:tgtEl>
                                        <p:attrNameLst>
                                          <p:attrName>style.visibility</p:attrName>
                                        </p:attrNameLst>
                                      </p:cBhvr>
                                      <p:to>
                                        <p:strVal val="visible"/>
                                      </p:to>
                                    </p:set>
                                    <p:animEffect transition="in" filter="dissolve">
                                      <p:cBhvr>
                                        <p:cTn id="41" dur="500"/>
                                        <p:tgtEl>
                                          <p:spTgt spid="10445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4460"/>
                                        </p:tgtEl>
                                        <p:attrNameLst>
                                          <p:attrName>style.visibility</p:attrName>
                                        </p:attrNameLst>
                                      </p:cBhvr>
                                      <p:to>
                                        <p:strVal val="visible"/>
                                      </p:to>
                                    </p:set>
                                    <p:animEffect transition="in" filter="dissolve">
                                      <p:cBhvr>
                                        <p:cTn id="46" dur="500"/>
                                        <p:tgtEl>
                                          <p:spTgt spid="1044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4461"/>
                                        </p:tgtEl>
                                        <p:attrNameLst>
                                          <p:attrName>style.visibility</p:attrName>
                                        </p:attrNameLst>
                                      </p:cBhvr>
                                      <p:to>
                                        <p:strVal val="visible"/>
                                      </p:to>
                                    </p:set>
                                    <p:animEffect transition="in" filter="dissolve">
                                      <p:cBhvr>
                                        <p:cTn id="51" dur="500"/>
                                        <p:tgtEl>
                                          <p:spTgt spid="10446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4457"/>
                                        </p:tgtEl>
                                        <p:attrNameLst>
                                          <p:attrName>style.visibility</p:attrName>
                                        </p:attrNameLst>
                                      </p:cBhvr>
                                      <p:to>
                                        <p:strVal val="visible"/>
                                      </p:to>
                                    </p:set>
                                    <p:animEffect transition="in" filter="dissolve">
                                      <p:cBhvr>
                                        <p:cTn id="56" dur="500"/>
                                        <p:tgtEl>
                                          <p:spTgt spid="10445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4462"/>
                                        </p:tgtEl>
                                        <p:attrNameLst>
                                          <p:attrName>style.visibility</p:attrName>
                                        </p:attrNameLst>
                                      </p:cBhvr>
                                      <p:to>
                                        <p:strVal val="visible"/>
                                      </p:to>
                                    </p:set>
                                    <p:animEffect transition="in" filter="dissolve">
                                      <p:cBhvr>
                                        <p:cTn id="61" dur="500"/>
                                        <p:tgtEl>
                                          <p:spTgt spid="1044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04463"/>
                                        </p:tgtEl>
                                        <p:attrNameLst>
                                          <p:attrName>style.visibility</p:attrName>
                                        </p:attrNameLst>
                                      </p:cBhvr>
                                      <p:to>
                                        <p:strVal val="visible"/>
                                      </p:to>
                                    </p:set>
                                    <p:animEffect transition="in" filter="dissolve">
                                      <p:cBhvr>
                                        <p:cTn id="66" dur="500"/>
                                        <p:tgtEl>
                                          <p:spTgt spid="104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autoUpdateAnimBg="0"/>
      <p:bldP spid="104453" grpId="0" autoUpdateAnimBg="0"/>
      <p:bldP spid="104454" grpId="0" autoUpdateAnimBg="0"/>
      <p:bldP spid="104455" grpId="0" autoUpdateAnimBg="0"/>
      <p:bldP spid="104456" grpId="0" autoUpdateAnimBg="0"/>
      <p:bldP spid="104457" grpId="0" autoUpdateAnimBg="0"/>
      <p:bldP spid="104458" grpId="0" autoUpdateAnimBg="0"/>
      <p:bldP spid="104459" grpId="0" autoUpdateAnimBg="0"/>
      <p:bldP spid="104460" grpId="0" autoUpdateAnimBg="0"/>
      <p:bldP spid="104461" grpId="0" autoUpdateAnimBg="0"/>
      <p:bldP spid="104462" grpId="0" autoUpdateAnimBg="0"/>
      <p:bldP spid="104463" grpId="0" autoUpdateAnimBg="0"/>
      <p:bldP spid="10446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en-US"/>
              <a:t>The “PQRST”</a:t>
            </a:r>
          </a:p>
        </p:txBody>
      </p:sp>
      <p:pic>
        <p:nvPicPr>
          <p:cNvPr id="9221" name="Picture 5" descr="Conductionand Heart"/>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668906" y="2926080"/>
            <a:ext cx="3366134" cy="3931920"/>
          </a:xfrm>
        </p:spPr>
      </p:pic>
      <p:sp>
        <p:nvSpPr>
          <p:cNvPr id="20484" name="Rectangle 4"/>
          <p:cNvSpPr>
            <a:spLocks noGrp="1" noChangeArrowheads="1"/>
          </p:cNvSpPr>
          <p:nvPr>
            <p:ph type="body" sz="half" idx="2"/>
          </p:nvPr>
        </p:nvSpPr>
        <p:spPr>
          <a:xfrm>
            <a:off x="6309360" y="2834640"/>
            <a:ext cx="6766560" cy="1371600"/>
          </a:xfrm>
        </p:spPr>
        <p:txBody>
          <a:bodyPr/>
          <a:lstStyle/>
          <a:p>
            <a:r>
              <a:rPr lang="en-US" altLang="en-US">
                <a:solidFill>
                  <a:srgbClr val="FF5050"/>
                </a:solidFill>
              </a:rPr>
              <a:t>P wave </a:t>
            </a:r>
            <a:r>
              <a:rPr lang="en-US" altLang="en-US">
                <a:solidFill>
                  <a:schemeClr val="accent2"/>
                </a:solidFill>
              </a:rPr>
              <a:t>- Atrial 	                                         		  depolarization</a:t>
            </a:r>
            <a:endParaRPr lang="en-US" altLang="en-US">
              <a:solidFill>
                <a:srgbClr val="FF5050"/>
              </a:solidFill>
            </a:endParaRPr>
          </a:p>
          <a:p>
            <a:endParaRPr lang="en-US" altLang="en-US">
              <a:solidFill>
                <a:srgbClr val="FF5050"/>
              </a:solidFill>
            </a:endParaRPr>
          </a:p>
          <a:p>
            <a:endParaRPr lang="en-US" altLang="en-US"/>
          </a:p>
          <a:p>
            <a:endParaRPr lang="en-US" altLang="en-US"/>
          </a:p>
        </p:txBody>
      </p:sp>
      <p:sp>
        <p:nvSpPr>
          <p:cNvPr id="20486" name="Text Box 6"/>
          <p:cNvSpPr txBox="1">
            <a:spLocks noChangeArrowheads="1"/>
          </p:cNvSpPr>
          <p:nvPr/>
        </p:nvSpPr>
        <p:spPr bwMode="auto">
          <a:xfrm>
            <a:off x="6309360" y="5943600"/>
            <a:ext cx="621792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a:t>
            </a:r>
            <a:r>
              <a:rPr lang="en-US" altLang="en-US" sz="3840">
                <a:solidFill>
                  <a:srgbClr val="FF5050"/>
                </a:solidFill>
                <a:latin typeface="Arial" panose="020B0604020202020204" pitchFamily="34" charset="0"/>
              </a:rPr>
              <a:t>T wave</a:t>
            </a:r>
            <a:r>
              <a:rPr lang="en-US" altLang="en-US" sz="3840">
                <a:latin typeface="Arial" panose="020B0604020202020204" pitchFamily="34" charset="0"/>
              </a:rPr>
              <a:t> -</a:t>
            </a:r>
            <a:r>
              <a:rPr lang="en-US" altLang="en-US" sz="3840">
                <a:solidFill>
                  <a:schemeClr val="accent2"/>
                </a:solidFill>
                <a:latin typeface="Arial" panose="020B0604020202020204" pitchFamily="34" charset="0"/>
              </a:rPr>
              <a:t> Ventricular 	     		  repolarization</a:t>
            </a:r>
          </a:p>
        </p:txBody>
      </p:sp>
      <p:sp>
        <p:nvSpPr>
          <p:cNvPr id="20487" name="Text Box 7"/>
          <p:cNvSpPr txBox="1">
            <a:spLocks noChangeArrowheads="1"/>
          </p:cNvSpPr>
          <p:nvPr/>
        </p:nvSpPr>
        <p:spPr bwMode="auto">
          <a:xfrm>
            <a:off x="6309360" y="4389121"/>
            <a:ext cx="566928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3840">
                <a:latin typeface="Arial" panose="020B0604020202020204" pitchFamily="34" charset="0"/>
              </a:rPr>
              <a:t>  </a:t>
            </a:r>
            <a:r>
              <a:rPr lang="en-US" altLang="en-US" sz="3840">
                <a:solidFill>
                  <a:srgbClr val="FF5050"/>
                </a:solidFill>
                <a:latin typeface="Arial" panose="020B0604020202020204" pitchFamily="34" charset="0"/>
              </a:rPr>
              <a:t>QRS</a:t>
            </a:r>
            <a:r>
              <a:rPr lang="en-US" altLang="en-US" sz="3840">
                <a:latin typeface="Arial" panose="020B0604020202020204" pitchFamily="34" charset="0"/>
              </a:rPr>
              <a:t> -</a:t>
            </a:r>
            <a:r>
              <a:rPr lang="en-US" altLang="en-US" sz="3840">
                <a:solidFill>
                  <a:schemeClr val="accent2"/>
                </a:solidFill>
                <a:latin typeface="Arial" panose="020B0604020202020204" pitchFamily="34" charset="0"/>
              </a:rPr>
              <a:t> Ventricular 	      depolarization</a:t>
            </a:r>
          </a:p>
        </p:txBody>
      </p:sp>
      <p:sp>
        <p:nvSpPr>
          <p:cNvPr id="20488" name="Freeform 8"/>
          <p:cNvSpPr>
            <a:spLocks/>
          </p:cNvSpPr>
          <p:nvPr/>
        </p:nvSpPr>
        <p:spPr bwMode="auto">
          <a:xfrm>
            <a:off x="3566161" y="3550920"/>
            <a:ext cx="567690" cy="655320"/>
          </a:xfrm>
          <a:custGeom>
            <a:avLst/>
            <a:gdLst>
              <a:gd name="T0" fmla="*/ 223866 w 224"/>
              <a:gd name="T1" fmla="*/ 44412 h 332"/>
              <a:gd name="T2" fmla="*/ 4224 w 224"/>
              <a:gd name="T3" fmla="*/ 281274 h 332"/>
              <a:gd name="T4" fmla="*/ 168955 w 224"/>
              <a:gd name="T5" fmla="*/ 539520 h 332"/>
              <a:gd name="T6" fmla="*/ 473075 w 224"/>
              <a:gd name="T7" fmla="*/ 366808 h 332"/>
              <a:gd name="T8" fmla="*/ 335799 w 224"/>
              <a:gd name="T9" fmla="*/ 88823 h 332"/>
              <a:gd name="T10" fmla="*/ 223866 w 224"/>
              <a:gd name="T11" fmla="*/ 44412 h 3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4" h="332">
                <a:moveTo>
                  <a:pt x="106" y="27"/>
                </a:moveTo>
                <a:cubicBezTo>
                  <a:pt x="52" y="64"/>
                  <a:pt x="22" y="110"/>
                  <a:pt x="2" y="171"/>
                </a:cubicBezTo>
                <a:cubicBezTo>
                  <a:pt x="13" y="256"/>
                  <a:pt x="0" y="299"/>
                  <a:pt x="80" y="328"/>
                </a:cubicBezTo>
                <a:cubicBezTo>
                  <a:pt x="203" y="312"/>
                  <a:pt x="197" y="332"/>
                  <a:pt x="224" y="223"/>
                </a:cubicBezTo>
                <a:cubicBezTo>
                  <a:pt x="215" y="159"/>
                  <a:pt x="219" y="94"/>
                  <a:pt x="159" y="54"/>
                </a:cubicBezTo>
                <a:cubicBezTo>
                  <a:pt x="76" y="0"/>
                  <a:pt x="145" y="69"/>
                  <a:pt x="106" y="27"/>
                </a:cubicBezTo>
                <a:close/>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0492" name="Freeform 12"/>
          <p:cNvSpPr>
            <a:spLocks/>
          </p:cNvSpPr>
          <p:nvPr/>
        </p:nvSpPr>
        <p:spPr bwMode="auto">
          <a:xfrm>
            <a:off x="4206241" y="2560320"/>
            <a:ext cx="750570" cy="2103120"/>
          </a:xfrm>
          <a:custGeom>
            <a:avLst/>
            <a:gdLst>
              <a:gd name="T0" fmla="*/ 295984 w 224"/>
              <a:gd name="T1" fmla="*/ 142531 h 332"/>
              <a:gd name="T2" fmla="*/ 5585 w 224"/>
              <a:gd name="T3" fmla="*/ 902695 h 332"/>
              <a:gd name="T4" fmla="*/ 223384 w 224"/>
              <a:gd name="T5" fmla="*/ 1731484 h 332"/>
              <a:gd name="T6" fmla="*/ 625475 w 224"/>
              <a:gd name="T7" fmla="*/ 1177198 h 332"/>
              <a:gd name="T8" fmla="*/ 443976 w 224"/>
              <a:gd name="T9" fmla="*/ 285061 h 332"/>
              <a:gd name="T10" fmla="*/ 295984 w 224"/>
              <a:gd name="T11" fmla="*/ 142531 h 3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4" h="332">
                <a:moveTo>
                  <a:pt x="106" y="27"/>
                </a:moveTo>
                <a:cubicBezTo>
                  <a:pt x="52" y="64"/>
                  <a:pt x="22" y="110"/>
                  <a:pt x="2" y="171"/>
                </a:cubicBezTo>
                <a:cubicBezTo>
                  <a:pt x="13" y="256"/>
                  <a:pt x="0" y="299"/>
                  <a:pt x="80" y="328"/>
                </a:cubicBezTo>
                <a:cubicBezTo>
                  <a:pt x="203" y="312"/>
                  <a:pt x="197" y="332"/>
                  <a:pt x="224" y="223"/>
                </a:cubicBezTo>
                <a:cubicBezTo>
                  <a:pt x="215" y="159"/>
                  <a:pt x="219" y="94"/>
                  <a:pt x="159" y="54"/>
                </a:cubicBezTo>
                <a:cubicBezTo>
                  <a:pt x="76" y="0"/>
                  <a:pt x="145" y="69"/>
                  <a:pt x="106" y="27"/>
                </a:cubicBezTo>
                <a:close/>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20493" name="Freeform 13"/>
          <p:cNvSpPr>
            <a:spLocks/>
          </p:cNvSpPr>
          <p:nvPr/>
        </p:nvSpPr>
        <p:spPr bwMode="auto">
          <a:xfrm>
            <a:off x="5101591" y="3383280"/>
            <a:ext cx="750570" cy="1005840"/>
          </a:xfrm>
          <a:custGeom>
            <a:avLst/>
            <a:gdLst>
              <a:gd name="T0" fmla="*/ 295984 w 224"/>
              <a:gd name="T1" fmla="*/ 68167 h 332"/>
              <a:gd name="T2" fmla="*/ 5585 w 224"/>
              <a:gd name="T3" fmla="*/ 431723 h 332"/>
              <a:gd name="T4" fmla="*/ 223384 w 224"/>
              <a:gd name="T5" fmla="*/ 828101 h 332"/>
              <a:gd name="T6" fmla="*/ 625475 w 224"/>
              <a:gd name="T7" fmla="*/ 563008 h 332"/>
              <a:gd name="T8" fmla="*/ 443976 w 224"/>
              <a:gd name="T9" fmla="*/ 136334 h 332"/>
              <a:gd name="T10" fmla="*/ 295984 w 224"/>
              <a:gd name="T11" fmla="*/ 68167 h 3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4" h="332">
                <a:moveTo>
                  <a:pt x="106" y="27"/>
                </a:moveTo>
                <a:cubicBezTo>
                  <a:pt x="52" y="64"/>
                  <a:pt x="22" y="110"/>
                  <a:pt x="2" y="171"/>
                </a:cubicBezTo>
                <a:cubicBezTo>
                  <a:pt x="13" y="256"/>
                  <a:pt x="0" y="299"/>
                  <a:pt x="80" y="328"/>
                </a:cubicBezTo>
                <a:cubicBezTo>
                  <a:pt x="203" y="312"/>
                  <a:pt x="197" y="332"/>
                  <a:pt x="224" y="223"/>
                </a:cubicBezTo>
                <a:cubicBezTo>
                  <a:pt x="215" y="159"/>
                  <a:pt x="219" y="94"/>
                  <a:pt x="159" y="54"/>
                </a:cubicBezTo>
                <a:cubicBezTo>
                  <a:pt x="76" y="0"/>
                  <a:pt x="145" y="69"/>
                  <a:pt x="106" y="27"/>
                </a:cubicBezTo>
                <a:close/>
              </a:path>
            </a:pathLst>
          </a:custGeom>
          <a:noFill/>
          <a:ln w="57150" cap="flat" cmpd="sng">
            <a:solidFill>
              <a:srgbClr val="FF5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2202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1" presetClass="entr" presetSubtype="0" fill="hold" grpId="0" nodeType="clickEffect">
                                  <p:stCondLst>
                                    <p:cond delay="0"/>
                                  </p:stCondLst>
                                  <p:childTnLst>
                                    <p:set>
                                      <p:cBhvr>
                                        <p:cTn id="12" dur="1000">
                                          <p:stCondLst>
                                            <p:cond delay="0"/>
                                          </p:stCondLst>
                                        </p:cTn>
                                        <p:tgtEl>
                                          <p:spTgt spid="204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0487"/>
                                        </p:tgtEl>
                                        <p:attrNameLst>
                                          <p:attrName>style.visibility</p:attrName>
                                        </p:attrNameLst>
                                      </p:cBhvr>
                                      <p:to>
                                        <p:strVal val="visible"/>
                                      </p:to>
                                    </p:set>
                                    <p:anim calcmode="lin" valueType="num">
                                      <p:cBhvr additive="base">
                                        <p:cTn id="17" dur="500" fill="hold"/>
                                        <p:tgtEl>
                                          <p:spTgt spid="20487"/>
                                        </p:tgtEl>
                                        <p:attrNameLst>
                                          <p:attrName>ppt_x</p:attrName>
                                        </p:attrNameLst>
                                      </p:cBhvr>
                                      <p:tavLst>
                                        <p:tav tm="0">
                                          <p:val>
                                            <p:strVal val="1+#ppt_w/2"/>
                                          </p:val>
                                        </p:tav>
                                        <p:tav tm="100000">
                                          <p:val>
                                            <p:strVal val="#ppt_x"/>
                                          </p:val>
                                        </p:tav>
                                      </p:tavLst>
                                    </p:anim>
                                    <p:anim calcmode="lin" valueType="num">
                                      <p:cBhvr additive="base">
                                        <p:cTn id="18"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1" presetClass="entr" presetSubtype="0" fill="hold" grpId="0" nodeType="clickEffect">
                                  <p:stCondLst>
                                    <p:cond delay="0"/>
                                  </p:stCondLst>
                                  <p:childTnLst>
                                    <p:set>
                                      <p:cBhvr>
                                        <p:cTn id="22" dur="1000">
                                          <p:stCondLst>
                                            <p:cond delay="0"/>
                                          </p:stCondLst>
                                        </p:cTn>
                                        <p:tgtEl>
                                          <p:spTgt spid="204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additive="base">
                                        <p:cTn id="27" dur="500" fill="hold"/>
                                        <p:tgtEl>
                                          <p:spTgt spid="20486"/>
                                        </p:tgtEl>
                                        <p:attrNameLst>
                                          <p:attrName>ppt_x</p:attrName>
                                        </p:attrNameLst>
                                      </p:cBhvr>
                                      <p:tavLst>
                                        <p:tav tm="0">
                                          <p:val>
                                            <p:strVal val="1+#ppt_w/2"/>
                                          </p:val>
                                        </p:tav>
                                        <p:tav tm="100000">
                                          <p:val>
                                            <p:strVal val="#ppt_x"/>
                                          </p:val>
                                        </p:tav>
                                      </p:tavLst>
                                    </p:anim>
                                    <p:anim calcmode="lin" valueType="num">
                                      <p:cBhvr additive="base">
                                        <p:cTn id="2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1" presetClass="entr" presetSubtype="0" fill="hold" grpId="0" nodeType="clickEffect">
                                  <p:stCondLst>
                                    <p:cond delay="0"/>
                                  </p:stCondLst>
                                  <p:childTnLst>
                                    <p:set>
                                      <p:cBhvr>
                                        <p:cTn id="32" dur="1000">
                                          <p:stCondLst>
                                            <p:cond delay="0"/>
                                          </p:stCondLst>
                                        </p:cTn>
                                        <p:tgtEl>
                                          <p:spTgt spid="2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autoUpdateAnimBg="0"/>
      <p:bldP spid="20486" grpId="0" autoUpdateAnimBg="0"/>
      <p:bldP spid="20487" grpId="0" autoUpdateAnimBg="0"/>
      <p:bldP spid="20488" grpId="0" animBg="1"/>
      <p:bldP spid="20492" grpId="0" animBg="1"/>
      <p:bldP spid="2049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ltLang="en-US"/>
              <a:t>2nd Degree AV Block, Type I</a:t>
            </a:r>
          </a:p>
        </p:txBody>
      </p:sp>
      <p:sp>
        <p:nvSpPr>
          <p:cNvPr id="105475" name="Rectangle 3"/>
          <p:cNvSpPr>
            <a:spLocks noGrp="1" noChangeArrowheads="1"/>
          </p:cNvSpPr>
          <p:nvPr>
            <p:ph idx="1"/>
          </p:nvPr>
        </p:nvSpPr>
        <p:spPr>
          <a:xfrm>
            <a:off x="2651760" y="2468880"/>
            <a:ext cx="9692640" cy="4937760"/>
          </a:xfrm>
        </p:spPr>
        <p:txBody>
          <a:bodyPr/>
          <a:lstStyle/>
          <a:p>
            <a:endParaRPr lang="en-US" altLang="en-US"/>
          </a:p>
          <a:p>
            <a:r>
              <a:rPr lang="en-US" altLang="en-US" sz="4320">
                <a:solidFill>
                  <a:srgbClr val="FF5050"/>
                </a:solidFill>
              </a:rPr>
              <a:t>Deviation from NSR</a:t>
            </a:r>
            <a:endParaRPr lang="en-US" altLang="en-US">
              <a:solidFill>
                <a:srgbClr val="FF5050"/>
              </a:solidFill>
            </a:endParaRPr>
          </a:p>
          <a:p>
            <a:pPr lvl="1"/>
            <a:r>
              <a:rPr lang="en-US" altLang="en-US" sz="3840"/>
              <a:t>PR interval progressively lengthens, then the impulse is completely blocked (P wave not followed by QRS).</a:t>
            </a:r>
            <a:endParaRPr lang="en-US" altLang="en-US">
              <a:solidFill>
                <a:srgbClr val="FF5050"/>
              </a:solidFill>
            </a:endParaRPr>
          </a:p>
          <a:p>
            <a:pPr algn="ctr">
              <a:buFontTx/>
              <a:buNone/>
            </a:pPr>
            <a:endParaRPr lang="en-US" altLang="en-US"/>
          </a:p>
        </p:txBody>
      </p:sp>
      <p:pic>
        <p:nvPicPr>
          <p:cNvPr id="13317" name="Picture 4" descr="2IAV-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920240"/>
            <a:ext cx="9326880" cy="10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48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475">
                                            <p:txEl>
                                              <p:pRg st="1" end="1"/>
                                            </p:txEl>
                                          </p:spTgt>
                                        </p:tgtEl>
                                        <p:attrNameLst>
                                          <p:attrName>style.visibility</p:attrName>
                                        </p:attrNameLst>
                                      </p:cBhvr>
                                      <p:to>
                                        <p:strVal val="visible"/>
                                      </p:to>
                                    </p:set>
                                    <p:animEffect transition="in" filter="dissolve">
                                      <p:cBhvr>
                                        <p:cTn id="7" dur="500"/>
                                        <p:tgtEl>
                                          <p:spTgt spid="105475">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5475">
                                            <p:txEl>
                                              <p:pRg st="2" end="2"/>
                                            </p:txEl>
                                          </p:spTgt>
                                        </p:tgtEl>
                                        <p:attrNameLst>
                                          <p:attrName>style.visibility</p:attrName>
                                        </p:attrNameLst>
                                      </p:cBhvr>
                                      <p:to>
                                        <p:strVal val="visible"/>
                                      </p:to>
                                    </p:set>
                                    <p:animEffect transition="in" filter="dissolve">
                                      <p:cBhvr>
                                        <p:cTn id="10" dur="500"/>
                                        <p:tgtEl>
                                          <p:spTgt spid="1054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altLang="en-US"/>
              <a:t>Rhythm #12</a:t>
            </a:r>
          </a:p>
        </p:txBody>
      </p:sp>
      <p:sp>
        <p:nvSpPr>
          <p:cNvPr id="107523" name="Text Box 3"/>
          <p:cNvSpPr txBox="1">
            <a:spLocks noChangeArrowheads="1"/>
          </p:cNvSpPr>
          <p:nvPr/>
        </p:nvSpPr>
        <p:spPr bwMode="auto">
          <a:xfrm>
            <a:off x="8138160" y="3291840"/>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40 bpm</a:t>
            </a:r>
            <a:endParaRPr lang="en-US" altLang="en-US" sz="2880">
              <a:solidFill>
                <a:srgbClr val="FF5050"/>
              </a:solidFill>
            </a:endParaRPr>
          </a:p>
        </p:txBody>
      </p:sp>
      <p:sp>
        <p:nvSpPr>
          <p:cNvPr id="107524" name="Text Box 4"/>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07525" name="Text Box 5"/>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07526" name="Text Box 6"/>
          <p:cNvSpPr txBox="1">
            <a:spLocks noChangeArrowheads="1"/>
          </p:cNvSpPr>
          <p:nvPr/>
        </p:nvSpPr>
        <p:spPr bwMode="auto">
          <a:xfrm>
            <a:off x="8138160" y="402336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a:t>
            </a:r>
            <a:endParaRPr lang="en-US" altLang="en-US" sz="2880">
              <a:solidFill>
                <a:srgbClr val="FF5050"/>
              </a:solidFill>
            </a:endParaRPr>
          </a:p>
        </p:txBody>
      </p:sp>
      <p:sp>
        <p:nvSpPr>
          <p:cNvPr id="107527" name="Text Box 7"/>
          <p:cNvSpPr txBox="1">
            <a:spLocks noChangeArrowheads="1"/>
          </p:cNvSpPr>
          <p:nvPr/>
        </p:nvSpPr>
        <p:spPr bwMode="auto">
          <a:xfrm>
            <a:off x="8138160" y="4754881"/>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nl, 2 of 3 no QRS</a:t>
            </a:r>
            <a:endParaRPr lang="en-US" altLang="en-US" sz="2880">
              <a:solidFill>
                <a:srgbClr val="FF5050"/>
              </a:solidFill>
            </a:endParaRPr>
          </a:p>
        </p:txBody>
      </p:sp>
      <p:sp>
        <p:nvSpPr>
          <p:cNvPr id="107528" name="Text Box 8"/>
          <p:cNvSpPr txBox="1">
            <a:spLocks noChangeArrowheads="1"/>
          </p:cNvSpPr>
          <p:nvPr/>
        </p:nvSpPr>
        <p:spPr bwMode="auto">
          <a:xfrm>
            <a:off x="8138160" y="6162676"/>
            <a:ext cx="32004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0.08 s</a:t>
            </a:r>
            <a:endParaRPr lang="en-US" altLang="en-US" sz="2880">
              <a:solidFill>
                <a:srgbClr val="FF5050"/>
              </a:solidFill>
            </a:endParaRPr>
          </a:p>
        </p:txBody>
      </p:sp>
      <p:sp>
        <p:nvSpPr>
          <p:cNvPr id="107529" name="Text Box 9"/>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07530" name="Text Box 10"/>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07531" name="Text Box 11"/>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0.14 s</a:t>
            </a:r>
          </a:p>
        </p:txBody>
      </p:sp>
      <p:sp>
        <p:nvSpPr>
          <p:cNvPr id="107532" name="Text Box 12"/>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07533" name="Text Box 13"/>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07534" name="Text Box 14"/>
          <p:cNvSpPr txBox="1">
            <a:spLocks noChangeArrowheads="1"/>
          </p:cNvSpPr>
          <p:nvPr/>
        </p:nvSpPr>
        <p:spPr bwMode="auto">
          <a:xfrm>
            <a:off x="6126480" y="6985636"/>
            <a:ext cx="7498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2nd Degree AV Block, Type II</a:t>
            </a:r>
          </a:p>
        </p:txBody>
      </p:sp>
      <p:pic>
        <p:nvPicPr>
          <p:cNvPr id="15376" name="Picture 15" descr="2IIAV-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011681"/>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91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dissolve">
                                      <p:cBhvr>
                                        <p:cTn id="7" dur="500"/>
                                        <p:tgtEl>
                                          <p:spTgt spid="107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dissolve">
                                      <p:cBhvr>
                                        <p:cTn id="12" dur="500"/>
                                        <p:tgtEl>
                                          <p:spTgt spid="1075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7525"/>
                                        </p:tgtEl>
                                        <p:attrNameLst>
                                          <p:attrName>style.visibility</p:attrName>
                                        </p:attrNameLst>
                                      </p:cBhvr>
                                      <p:to>
                                        <p:strVal val="visible"/>
                                      </p:to>
                                    </p:set>
                                    <p:animEffect transition="in" filter="dissolve">
                                      <p:cBhvr>
                                        <p:cTn id="17" dur="500"/>
                                        <p:tgtEl>
                                          <p:spTgt spid="1075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7526"/>
                                        </p:tgtEl>
                                        <p:attrNameLst>
                                          <p:attrName>style.visibility</p:attrName>
                                        </p:attrNameLst>
                                      </p:cBhvr>
                                      <p:to>
                                        <p:strVal val="visible"/>
                                      </p:to>
                                    </p:set>
                                    <p:animEffect transition="in" filter="dissolve">
                                      <p:cBhvr>
                                        <p:cTn id="22" dur="500"/>
                                        <p:tgtEl>
                                          <p:spTgt spid="1075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7529"/>
                                        </p:tgtEl>
                                        <p:attrNameLst>
                                          <p:attrName>style.visibility</p:attrName>
                                        </p:attrNameLst>
                                      </p:cBhvr>
                                      <p:to>
                                        <p:strVal val="visible"/>
                                      </p:to>
                                    </p:set>
                                    <p:animEffect transition="in" filter="dissolve">
                                      <p:cBhvr>
                                        <p:cTn id="27" dur="500"/>
                                        <p:tgtEl>
                                          <p:spTgt spid="1075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7527"/>
                                        </p:tgtEl>
                                        <p:attrNameLst>
                                          <p:attrName>style.visibility</p:attrName>
                                        </p:attrNameLst>
                                      </p:cBhvr>
                                      <p:to>
                                        <p:strVal val="visible"/>
                                      </p:to>
                                    </p:set>
                                    <p:animEffect transition="in" filter="dissolve">
                                      <p:cBhvr>
                                        <p:cTn id="32" dur="500"/>
                                        <p:tgtEl>
                                          <p:spTgt spid="1075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7530"/>
                                        </p:tgtEl>
                                        <p:attrNameLst>
                                          <p:attrName>style.visibility</p:attrName>
                                        </p:attrNameLst>
                                      </p:cBhvr>
                                      <p:to>
                                        <p:strVal val="visible"/>
                                      </p:to>
                                    </p:set>
                                    <p:animEffect transition="in" filter="dissolve">
                                      <p:cBhvr>
                                        <p:cTn id="37" dur="500"/>
                                        <p:tgtEl>
                                          <p:spTgt spid="1075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7531"/>
                                        </p:tgtEl>
                                        <p:attrNameLst>
                                          <p:attrName>style.visibility</p:attrName>
                                        </p:attrNameLst>
                                      </p:cBhvr>
                                      <p:to>
                                        <p:strVal val="visible"/>
                                      </p:to>
                                    </p:set>
                                    <p:animEffect transition="in" filter="dissolve">
                                      <p:cBhvr>
                                        <p:cTn id="42" dur="500"/>
                                        <p:tgtEl>
                                          <p:spTgt spid="1075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7532"/>
                                        </p:tgtEl>
                                        <p:attrNameLst>
                                          <p:attrName>style.visibility</p:attrName>
                                        </p:attrNameLst>
                                      </p:cBhvr>
                                      <p:to>
                                        <p:strVal val="visible"/>
                                      </p:to>
                                    </p:set>
                                    <p:animEffect transition="in" filter="dissolve">
                                      <p:cBhvr>
                                        <p:cTn id="47" dur="500"/>
                                        <p:tgtEl>
                                          <p:spTgt spid="10753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7528"/>
                                        </p:tgtEl>
                                        <p:attrNameLst>
                                          <p:attrName>style.visibility</p:attrName>
                                        </p:attrNameLst>
                                      </p:cBhvr>
                                      <p:to>
                                        <p:strVal val="visible"/>
                                      </p:to>
                                    </p:set>
                                    <p:animEffect transition="in" filter="dissolve">
                                      <p:cBhvr>
                                        <p:cTn id="52" dur="500"/>
                                        <p:tgtEl>
                                          <p:spTgt spid="10752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7533"/>
                                        </p:tgtEl>
                                        <p:attrNameLst>
                                          <p:attrName>style.visibility</p:attrName>
                                        </p:attrNameLst>
                                      </p:cBhvr>
                                      <p:to>
                                        <p:strVal val="visible"/>
                                      </p:to>
                                    </p:set>
                                    <p:animEffect transition="in" filter="dissolve">
                                      <p:cBhvr>
                                        <p:cTn id="57" dur="500"/>
                                        <p:tgtEl>
                                          <p:spTgt spid="10753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7534"/>
                                        </p:tgtEl>
                                        <p:attrNameLst>
                                          <p:attrName>style.visibility</p:attrName>
                                        </p:attrNameLst>
                                      </p:cBhvr>
                                      <p:to>
                                        <p:strVal val="visible"/>
                                      </p:to>
                                    </p:set>
                                    <p:animEffect transition="in" filter="dissolve">
                                      <p:cBhvr>
                                        <p:cTn id="62" dur="500"/>
                                        <p:tgtEl>
                                          <p:spTgt spid="107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P spid="107524" grpId="0" autoUpdateAnimBg="0"/>
      <p:bldP spid="107525" grpId="0" autoUpdateAnimBg="0"/>
      <p:bldP spid="107526" grpId="0" autoUpdateAnimBg="0"/>
      <p:bldP spid="107527" grpId="0" autoUpdateAnimBg="0"/>
      <p:bldP spid="107528" grpId="0" autoUpdateAnimBg="0"/>
      <p:bldP spid="107529" grpId="0" autoUpdateAnimBg="0"/>
      <p:bldP spid="107530" grpId="0" autoUpdateAnimBg="0"/>
      <p:bldP spid="107531" grpId="0" autoUpdateAnimBg="0"/>
      <p:bldP spid="107532" grpId="0" autoUpdateAnimBg="0"/>
      <p:bldP spid="107533" grpId="0" autoUpdateAnimBg="0"/>
      <p:bldP spid="10753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altLang="en-US"/>
              <a:t>2nd Degree AV Block, Type II</a:t>
            </a:r>
          </a:p>
        </p:txBody>
      </p:sp>
      <p:sp>
        <p:nvSpPr>
          <p:cNvPr id="108547" name="Rectangle 3"/>
          <p:cNvSpPr>
            <a:spLocks noGrp="1" noChangeArrowheads="1"/>
          </p:cNvSpPr>
          <p:nvPr>
            <p:ph idx="1"/>
          </p:nvPr>
        </p:nvSpPr>
        <p:spPr>
          <a:xfrm>
            <a:off x="2651760" y="2468880"/>
            <a:ext cx="9692640" cy="4937760"/>
          </a:xfrm>
        </p:spPr>
        <p:txBody>
          <a:bodyPr/>
          <a:lstStyle/>
          <a:p>
            <a:endParaRPr lang="en-US" altLang="en-US"/>
          </a:p>
          <a:p>
            <a:r>
              <a:rPr lang="en-US" altLang="en-US" sz="4320">
                <a:solidFill>
                  <a:srgbClr val="FF5050"/>
                </a:solidFill>
              </a:rPr>
              <a:t>Deviation from NSR</a:t>
            </a:r>
            <a:endParaRPr lang="en-US" altLang="en-US"/>
          </a:p>
          <a:p>
            <a:pPr lvl="1"/>
            <a:r>
              <a:rPr lang="en-US" altLang="en-US" sz="3840"/>
              <a:t>Occasional P waves are completely blocked (P wave not followed by QRS).</a:t>
            </a:r>
            <a:endParaRPr lang="en-US" altLang="en-US">
              <a:solidFill>
                <a:srgbClr val="FF5050"/>
              </a:solidFill>
            </a:endParaRPr>
          </a:p>
          <a:p>
            <a:pPr algn="ctr">
              <a:buFontTx/>
              <a:buNone/>
            </a:pPr>
            <a:endParaRPr lang="en-US" altLang="en-US"/>
          </a:p>
        </p:txBody>
      </p:sp>
      <p:pic>
        <p:nvPicPr>
          <p:cNvPr id="16389" name="Picture 4" descr="2IIAV-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011681"/>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746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animEffect transition="in" filter="dissolve">
                                      <p:cBhvr>
                                        <p:cTn id="7" dur="500"/>
                                        <p:tgtEl>
                                          <p:spTgt spid="108547">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8547">
                                            <p:txEl>
                                              <p:pRg st="2" end="2"/>
                                            </p:txEl>
                                          </p:spTgt>
                                        </p:tgtEl>
                                        <p:attrNameLst>
                                          <p:attrName>style.visibility</p:attrName>
                                        </p:attrNameLst>
                                      </p:cBhvr>
                                      <p:to>
                                        <p:strVal val="visible"/>
                                      </p:to>
                                    </p:set>
                                    <p:animEffect transition="in" filter="dissolve">
                                      <p:cBhvr>
                                        <p:cTn id="10" dur="500"/>
                                        <p:tgtEl>
                                          <p:spTgt spid="1085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3AV-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828800"/>
            <a:ext cx="9326880" cy="129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a:spLocks noGrp="1" noChangeArrowheads="1"/>
          </p:cNvSpPr>
          <p:nvPr>
            <p:ph type="title"/>
          </p:nvPr>
        </p:nvSpPr>
        <p:spPr/>
        <p:txBody>
          <a:bodyPr/>
          <a:lstStyle/>
          <a:p>
            <a:r>
              <a:rPr lang="en-US" altLang="en-US"/>
              <a:t>Rhythm #13</a:t>
            </a:r>
          </a:p>
        </p:txBody>
      </p:sp>
      <p:sp>
        <p:nvSpPr>
          <p:cNvPr id="110596" name="Text Box 4"/>
          <p:cNvSpPr txBox="1">
            <a:spLocks noChangeArrowheads="1"/>
          </p:cNvSpPr>
          <p:nvPr/>
        </p:nvSpPr>
        <p:spPr bwMode="auto">
          <a:xfrm>
            <a:off x="8138160" y="3291840"/>
            <a:ext cx="24688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40 bpm</a:t>
            </a:r>
            <a:endParaRPr lang="en-US" altLang="en-US" sz="2880">
              <a:solidFill>
                <a:srgbClr val="FF5050"/>
              </a:solidFill>
            </a:endParaRPr>
          </a:p>
        </p:txBody>
      </p:sp>
      <p:sp>
        <p:nvSpPr>
          <p:cNvPr id="110597" name="Text Box 5"/>
          <p:cNvSpPr txBox="1">
            <a:spLocks noChangeArrowheads="1"/>
          </p:cNvSpPr>
          <p:nvPr/>
        </p:nvSpPr>
        <p:spPr bwMode="auto">
          <a:xfrm>
            <a:off x="2651760" y="3291841"/>
            <a:ext cx="21031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Rate?</a:t>
            </a:r>
            <a:endParaRPr lang="en-US" altLang="en-US" sz="2880"/>
          </a:p>
        </p:txBody>
      </p:sp>
      <p:sp>
        <p:nvSpPr>
          <p:cNvPr id="110598" name="Text Box 6"/>
          <p:cNvSpPr txBox="1">
            <a:spLocks noChangeArrowheads="1"/>
          </p:cNvSpPr>
          <p:nvPr/>
        </p:nvSpPr>
        <p:spPr bwMode="auto">
          <a:xfrm>
            <a:off x="2651760" y="3968116"/>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Regularity?</a:t>
            </a:r>
            <a:endParaRPr lang="en-US" altLang="en-US" sz="2880"/>
          </a:p>
        </p:txBody>
      </p:sp>
      <p:sp>
        <p:nvSpPr>
          <p:cNvPr id="110599" name="Text Box 7"/>
          <p:cNvSpPr txBox="1">
            <a:spLocks noChangeArrowheads="1"/>
          </p:cNvSpPr>
          <p:nvPr/>
        </p:nvSpPr>
        <p:spPr bwMode="auto">
          <a:xfrm>
            <a:off x="8138160" y="4023360"/>
            <a:ext cx="420624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regular</a:t>
            </a:r>
            <a:endParaRPr lang="en-US" altLang="en-US" sz="2880">
              <a:solidFill>
                <a:srgbClr val="FF5050"/>
              </a:solidFill>
            </a:endParaRPr>
          </a:p>
        </p:txBody>
      </p:sp>
      <p:sp>
        <p:nvSpPr>
          <p:cNvPr id="110600" name="Text Box 8"/>
          <p:cNvSpPr txBox="1">
            <a:spLocks noChangeArrowheads="1"/>
          </p:cNvSpPr>
          <p:nvPr/>
        </p:nvSpPr>
        <p:spPr bwMode="auto">
          <a:xfrm>
            <a:off x="8138160" y="4754881"/>
            <a:ext cx="45720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 relation to QRS</a:t>
            </a:r>
            <a:endParaRPr lang="en-US" altLang="en-US" sz="2880">
              <a:solidFill>
                <a:srgbClr val="FF5050"/>
              </a:solidFill>
            </a:endParaRPr>
          </a:p>
        </p:txBody>
      </p:sp>
      <p:sp>
        <p:nvSpPr>
          <p:cNvPr id="110601" name="Text Box 9"/>
          <p:cNvSpPr txBox="1">
            <a:spLocks noChangeArrowheads="1"/>
          </p:cNvSpPr>
          <p:nvPr/>
        </p:nvSpPr>
        <p:spPr bwMode="auto">
          <a:xfrm>
            <a:off x="8138160" y="6162676"/>
            <a:ext cx="36576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wide (&gt; 0.12 s)</a:t>
            </a:r>
            <a:endParaRPr lang="en-US" altLang="en-US" sz="2880">
              <a:solidFill>
                <a:srgbClr val="FF5050"/>
              </a:solidFill>
            </a:endParaRPr>
          </a:p>
        </p:txBody>
      </p:sp>
      <p:sp>
        <p:nvSpPr>
          <p:cNvPr id="110602" name="Text Box 10"/>
          <p:cNvSpPr txBox="1">
            <a:spLocks noChangeArrowheads="1"/>
          </p:cNvSpPr>
          <p:nvPr/>
        </p:nvSpPr>
        <p:spPr bwMode="auto">
          <a:xfrm>
            <a:off x="2651760" y="4663441"/>
            <a:ext cx="292608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 waves?</a:t>
            </a:r>
            <a:endParaRPr lang="en-US" altLang="en-US" sz="2880"/>
          </a:p>
        </p:txBody>
      </p:sp>
      <p:sp>
        <p:nvSpPr>
          <p:cNvPr id="110603" name="Text Box 11"/>
          <p:cNvSpPr txBox="1">
            <a:spLocks noChangeArrowheads="1"/>
          </p:cNvSpPr>
          <p:nvPr/>
        </p:nvSpPr>
        <p:spPr bwMode="auto">
          <a:xfrm>
            <a:off x="2651760" y="5394961"/>
            <a:ext cx="3474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PR interval?</a:t>
            </a:r>
            <a:endParaRPr lang="en-US" altLang="en-US" sz="2880"/>
          </a:p>
        </p:txBody>
      </p:sp>
      <p:sp>
        <p:nvSpPr>
          <p:cNvPr id="110604" name="Text Box 12"/>
          <p:cNvSpPr txBox="1">
            <a:spLocks noChangeArrowheads="1"/>
          </p:cNvSpPr>
          <p:nvPr/>
        </p:nvSpPr>
        <p:spPr bwMode="auto">
          <a:xfrm>
            <a:off x="8138160" y="5486400"/>
            <a:ext cx="44805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solidFill>
                  <a:srgbClr val="FF5050"/>
                </a:solidFill>
                <a:latin typeface="Arial" panose="020B0604020202020204" pitchFamily="34" charset="0"/>
              </a:rPr>
              <a:t>none</a:t>
            </a:r>
          </a:p>
        </p:txBody>
      </p:sp>
      <p:sp>
        <p:nvSpPr>
          <p:cNvPr id="110605" name="Text Box 13"/>
          <p:cNvSpPr txBox="1">
            <a:spLocks noChangeArrowheads="1"/>
          </p:cNvSpPr>
          <p:nvPr/>
        </p:nvSpPr>
        <p:spPr bwMode="auto">
          <a:xfrm>
            <a:off x="2651760" y="6126481"/>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3840">
                <a:latin typeface="Arial" panose="020B0604020202020204" pitchFamily="34" charset="0"/>
              </a:rPr>
              <a:t>  QRS duration?</a:t>
            </a:r>
            <a:endParaRPr lang="en-US" altLang="en-US" sz="2880"/>
          </a:p>
        </p:txBody>
      </p:sp>
      <p:sp>
        <p:nvSpPr>
          <p:cNvPr id="110606" name="Text Box 14"/>
          <p:cNvSpPr txBox="1">
            <a:spLocks noChangeArrowheads="1"/>
          </p:cNvSpPr>
          <p:nvPr/>
        </p:nvSpPr>
        <p:spPr bwMode="auto">
          <a:xfrm>
            <a:off x="2651760" y="6949440"/>
            <a:ext cx="4114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a:latin typeface="Arial" panose="020B0604020202020204" pitchFamily="34" charset="0"/>
              </a:rPr>
              <a:t>Interpretation?</a:t>
            </a:r>
            <a:endParaRPr lang="en-US" altLang="en-US" sz="2880"/>
          </a:p>
        </p:txBody>
      </p:sp>
      <p:sp>
        <p:nvSpPr>
          <p:cNvPr id="110607" name="Text Box 15"/>
          <p:cNvSpPr txBox="1">
            <a:spLocks noChangeArrowheads="1"/>
          </p:cNvSpPr>
          <p:nvPr/>
        </p:nvSpPr>
        <p:spPr bwMode="auto">
          <a:xfrm>
            <a:off x="6126480" y="6985636"/>
            <a:ext cx="73152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840" i="1">
                <a:solidFill>
                  <a:srgbClr val="FF5050"/>
                </a:solidFill>
                <a:latin typeface="Arial" panose="020B0604020202020204" pitchFamily="34" charset="0"/>
              </a:rPr>
              <a:t>3rd Degree AV Block</a:t>
            </a:r>
          </a:p>
        </p:txBody>
      </p:sp>
      <p:sp>
        <p:nvSpPr>
          <p:cNvPr id="110608" name="Line 16"/>
          <p:cNvSpPr>
            <a:spLocks noChangeShapeType="1"/>
          </p:cNvSpPr>
          <p:nvPr/>
        </p:nvSpPr>
        <p:spPr bwMode="auto">
          <a:xfrm flipV="1">
            <a:off x="4572000" y="265176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10609" name="Line 17"/>
          <p:cNvSpPr>
            <a:spLocks noChangeShapeType="1"/>
          </p:cNvSpPr>
          <p:nvPr/>
        </p:nvSpPr>
        <p:spPr bwMode="auto">
          <a:xfrm flipV="1">
            <a:off x="8595360" y="283464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10610" name="Line 18"/>
          <p:cNvSpPr>
            <a:spLocks noChangeShapeType="1"/>
          </p:cNvSpPr>
          <p:nvPr/>
        </p:nvSpPr>
        <p:spPr bwMode="auto">
          <a:xfrm flipV="1">
            <a:off x="9601200" y="265176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10611" name="Line 19"/>
          <p:cNvSpPr>
            <a:spLocks noChangeShapeType="1"/>
          </p:cNvSpPr>
          <p:nvPr/>
        </p:nvSpPr>
        <p:spPr bwMode="auto">
          <a:xfrm flipV="1">
            <a:off x="10607040" y="265176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10612" name="Line 20"/>
          <p:cNvSpPr>
            <a:spLocks noChangeShapeType="1"/>
          </p:cNvSpPr>
          <p:nvPr/>
        </p:nvSpPr>
        <p:spPr bwMode="auto">
          <a:xfrm flipV="1">
            <a:off x="11612880" y="265176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10613" name="Line 21"/>
          <p:cNvSpPr>
            <a:spLocks noChangeShapeType="1"/>
          </p:cNvSpPr>
          <p:nvPr/>
        </p:nvSpPr>
        <p:spPr bwMode="auto">
          <a:xfrm flipV="1">
            <a:off x="7589520" y="265176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10614" name="Line 22"/>
          <p:cNvSpPr>
            <a:spLocks noChangeShapeType="1"/>
          </p:cNvSpPr>
          <p:nvPr/>
        </p:nvSpPr>
        <p:spPr bwMode="auto">
          <a:xfrm flipV="1">
            <a:off x="6492240" y="265176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10615" name="Line 23"/>
          <p:cNvSpPr>
            <a:spLocks noChangeShapeType="1"/>
          </p:cNvSpPr>
          <p:nvPr/>
        </p:nvSpPr>
        <p:spPr bwMode="auto">
          <a:xfrm flipV="1">
            <a:off x="5486400" y="265176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10616" name="Line 24"/>
          <p:cNvSpPr>
            <a:spLocks noChangeShapeType="1"/>
          </p:cNvSpPr>
          <p:nvPr/>
        </p:nvSpPr>
        <p:spPr bwMode="auto">
          <a:xfrm flipV="1">
            <a:off x="3566160" y="2651760"/>
            <a:ext cx="0" cy="548640"/>
          </a:xfrm>
          <a:prstGeom prst="line">
            <a:avLst/>
          </a:prstGeom>
          <a:noFill/>
          <a:ln w="57150">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762653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597"/>
                                        </p:tgtEl>
                                        <p:attrNameLst>
                                          <p:attrName>style.visibility</p:attrName>
                                        </p:attrNameLst>
                                      </p:cBhvr>
                                      <p:to>
                                        <p:strVal val="visible"/>
                                      </p:to>
                                    </p:set>
                                    <p:animEffect transition="in" filter="dissolve">
                                      <p:cBhvr>
                                        <p:cTn id="7" dur="500"/>
                                        <p:tgtEl>
                                          <p:spTgt spid="110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0596"/>
                                        </p:tgtEl>
                                        <p:attrNameLst>
                                          <p:attrName>style.visibility</p:attrName>
                                        </p:attrNameLst>
                                      </p:cBhvr>
                                      <p:to>
                                        <p:strVal val="visible"/>
                                      </p:to>
                                    </p:set>
                                    <p:animEffect transition="in" filter="dissolve">
                                      <p:cBhvr>
                                        <p:cTn id="12" dur="500"/>
                                        <p:tgtEl>
                                          <p:spTgt spid="1105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0598"/>
                                        </p:tgtEl>
                                        <p:attrNameLst>
                                          <p:attrName>style.visibility</p:attrName>
                                        </p:attrNameLst>
                                      </p:cBhvr>
                                      <p:to>
                                        <p:strVal val="visible"/>
                                      </p:to>
                                    </p:set>
                                    <p:animEffect transition="in" filter="dissolve">
                                      <p:cBhvr>
                                        <p:cTn id="17" dur="500"/>
                                        <p:tgtEl>
                                          <p:spTgt spid="1105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0599"/>
                                        </p:tgtEl>
                                        <p:attrNameLst>
                                          <p:attrName>style.visibility</p:attrName>
                                        </p:attrNameLst>
                                      </p:cBhvr>
                                      <p:to>
                                        <p:strVal val="visible"/>
                                      </p:to>
                                    </p:set>
                                    <p:animEffect transition="in" filter="dissolve">
                                      <p:cBhvr>
                                        <p:cTn id="22" dur="500"/>
                                        <p:tgtEl>
                                          <p:spTgt spid="1105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0602"/>
                                        </p:tgtEl>
                                        <p:attrNameLst>
                                          <p:attrName>style.visibility</p:attrName>
                                        </p:attrNameLst>
                                      </p:cBhvr>
                                      <p:to>
                                        <p:strVal val="visible"/>
                                      </p:to>
                                    </p:set>
                                    <p:animEffect transition="in" filter="dissolve">
                                      <p:cBhvr>
                                        <p:cTn id="27" dur="500"/>
                                        <p:tgtEl>
                                          <p:spTgt spid="110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0616"/>
                                        </p:tgtEl>
                                        <p:attrNameLst>
                                          <p:attrName>style.visibility</p:attrName>
                                        </p:attrNameLst>
                                      </p:cBhvr>
                                      <p:to>
                                        <p:strVal val="visible"/>
                                      </p:to>
                                    </p:set>
                                    <p:animEffect transition="in" filter="dissolve">
                                      <p:cBhvr>
                                        <p:cTn id="32" dur="500"/>
                                        <p:tgtEl>
                                          <p:spTgt spid="110616"/>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10608"/>
                                        </p:tgtEl>
                                        <p:attrNameLst>
                                          <p:attrName>style.visibility</p:attrName>
                                        </p:attrNameLst>
                                      </p:cBhvr>
                                      <p:to>
                                        <p:strVal val="visible"/>
                                      </p:to>
                                    </p:set>
                                    <p:animEffect transition="in" filter="dissolve">
                                      <p:cBhvr>
                                        <p:cTn id="36" dur="500"/>
                                        <p:tgtEl>
                                          <p:spTgt spid="110608"/>
                                        </p:tgtEl>
                                      </p:cBhvr>
                                    </p:animEffect>
                                  </p:childTnLst>
                                </p:cTn>
                              </p:par>
                            </p:childTnLst>
                          </p:cTn>
                        </p:par>
                        <p:par>
                          <p:cTn id="37" fill="hold" nodeType="afterGroup">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110615"/>
                                        </p:tgtEl>
                                        <p:attrNameLst>
                                          <p:attrName>style.visibility</p:attrName>
                                        </p:attrNameLst>
                                      </p:cBhvr>
                                      <p:to>
                                        <p:strVal val="visible"/>
                                      </p:to>
                                    </p:set>
                                    <p:animEffect transition="in" filter="dissolve">
                                      <p:cBhvr>
                                        <p:cTn id="40" dur="500"/>
                                        <p:tgtEl>
                                          <p:spTgt spid="110615"/>
                                        </p:tgtEl>
                                      </p:cBhvr>
                                    </p:animEffect>
                                  </p:childTnLst>
                                </p:cTn>
                              </p:par>
                            </p:childTnLst>
                          </p:cTn>
                        </p:par>
                        <p:par>
                          <p:cTn id="41" fill="hold" nodeType="afterGroup">
                            <p:stCondLst>
                              <p:cond delay="1500"/>
                            </p:stCondLst>
                            <p:childTnLst>
                              <p:par>
                                <p:cTn id="42" presetID="9" presetClass="entr" presetSubtype="0" fill="hold" grpId="0" nodeType="afterEffect">
                                  <p:stCondLst>
                                    <p:cond delay="0"/>
                                  </p:stCondLst>
                                  <p:childTnLst>
                                    <p:set>
                                      <p:cBhvr>
                                        <p:cTn id="43" dur="1" fill="hold">
                                          <p:stCondLst>
                                            <p:cond delay="0"/>
                                          </p:stCondLst>
                                        </p:cTn>
                                        <p:tgtEl>
                                          <p:spTgt spid="110614"/>
                                        </p:tgtEl>
                                        <p:attrNameLst>
                                          <p:attrName>style.visibility</p:attrName>
                                        </p:attrNameLst>
                                      </p:cBhvr>
                                      <p:to>
                                        <p:strVal val="visible"/>
                                      </p:to>
                                    </p:set>
                                    <p:animEffect transition="in" filter="dissolve">
                                      <p:cBhvr>
                                        <p:cTn id="44" dur="500"/>
                                        <p:tgtEl>
                                          <p:spTgt spid="110614"/>
                                        </p:tgtEl>
                                      </p:cBhvr>
                                    </p:animEffect>
                                  </p:childTnLst>
                                </p:cTn>
                              </p:par>
                            </p:childTnLst>
                          </p:cTn>
                        </p:par>
                        <p:par>
                          <p:cTn id="45" fill="hold" nodeType="afterGroup">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0613"/>
                                        </p:tgtEl>
                                        <p:attrNameLst>
                                          <p:attrName>style.visibility</p:attrName>
                                        </p:attrNameLst>
                                      </p:cBhvr>
                                      <p:to>
                                        <p:strVal val="visible"/>
                                      </p:to>
                                    </p:set>
                                    <p:animEffect transition="in" filter="dissolve">
                                      <p:cBhvr>
                                        <p:cTn id="48" dur="500"/>
                                        <p:tgtEl>
                                          <p:spTgt spid="110613"/>
                                        </p:tgtEl>
                                      </p:cBhvr>
                                    </p:animEffect>
                                  </p:childTnLst>
                                </p:cTn>
                              </p:par>
                            </p:childTnLst>
                          </p:cTn>
                        </p:par>
                        <p:par>
                          <p:cTn id="49" fill="hold" nodeType="afterGroup">
                            <p:stCondLst>
                              <p:cond delay="2500"/>
                            </p:stCondLst>
                            <p:childTnLst>
                              <p:par>
                                <p:cTn id="50" presetID="9" presetClass="entr" presetSubtype="0" fill="hold" grpId="0" nodeType="afterEffect">
                                  <p:stCondLst>
                                    <p:cond delay="0"/>
                                  </p:stCondLst>
                                  <p:childTnLst>
                                    <p:set>
                                      <p:cBhvr>
                                        <p:cTn id="51" dur="1" fill="hold">
                                          <p:stCondLst>
                                            <p:cond delay="0"/>
                                          </p:stCondLst>
                                        </p:cTn>
                                        <p:tgtEl>
                                          <p:spTgt spid="110609"/>
                                        </p:tgtEl>
                                        <p:attrNameLst>
                                          <p:attrName>style.visibility</p:attrName>
                                        </p:attrNameLst>
                                      </p:cBhvr>
                                      <p:to>
                                        <p:strVal val="visible"/>
                                      </p:to>
                                    </p:set>
                                    <p:animEffect transition="in" filter="dissolve">
                                      <p:cBhvr>
                                        <p:cTn id="52" dur="500"/>
                                        <p:tgtEl>
                                          <p:spTgt spid="110609"/>
                                        </p:tgtEl>
                                      </p:cBhvr>
                                    </p:animEffect>
                                  </p:childTnLst>
                                </p:cTn>
                              </p:par>
                            </p:childTnLst>
                          </p:cTn>
                        </p:par>
                        <p:par>
                          <p:cTn id="53" fill="hold" nodeType="afterGroup">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10610"/>
                                        </p:tgtEl>
                                        <p:attrNameLst>
                                          <p:attrName>style.visibility</p:attrName>
                                        </p:attrNameLst>
                                      </p:cBhvr>
                                      <p:to>
                                        <p:strVal val="visible"/>
                                      </p:to>
                                    </p:set>
                                    <p:animEffect transition="in" filter="dissolve">
                                      <p:cBhvr>
                                        <p:cTn id="56" dur="500"/>
                                        <p:tgtEl>
                                          <p:spTgt spid="110610"/>
                                        </p:tgtEl>
                                      </p:cBhvr>
                                    </p:animEffect>
                                  </p:childTnLst>
                                </p:cTn>
                              </p:par>
                            </p:childTnLst>
                          </p:cTn>
                        </p:par>
                        <p:par>
                          <p:cTn id="57" fill="hold" nodeType="afterGroup">
                            <p:stCondLst>
                              <p:cond delay="3500"/>
                            </p:stCondLst>
                            <p:childTnLst>
                              <p:par>
                                <p:cTn id="58" presetID="9" presetClass="entr" presetSubtype="0" fill="hold" grpId="0" nodeType="afterEffect">
                                  <p:stCondLst>
                                    <p:cond delay="0"/>
                                  </p:stCondLst>
                                  <p:childTnLst>
                                    <p:set>
                                      <p:cBhvr>
                                        <p:cTn id="59" dur="1" fill="hold">
                                          <p:stCondLst>
                                            <p:cond delay="0"/>
                                          </p:stCondLst>
                                        </p:cTn>
                                        <p:tgtEl>
                                          <p:spTgt spid="110611"/>
                                        </p:tgtEl>
                                        <p:attrNameLst>
                                          <p:attrName>style.visibility</p:attrName>
                                        </p:attrNameLst>
                                      </p:cBhvr>
                                      <p:to>
                                        <p:strVal val="visible"/>
                                      </p:to>
                                    </p:set>
                                    <p:animEffect transition="in" filter="dissolve">
                                      <p:cBhvr>
                                        <p:cTn id="60" dur="500"/>
                                        <p:tgtEl>
                                          <p:spTgt spid="110611"/>
                                        </p:tgtEl>
                                      </p:cBhvr>
                                    </p:animEffect>
                                  </p:childTnLst>
                                </p:cTn>
                              </p:par>
                            </p:childTnLst>
                          </p:cTn>
                        </p:par>
                        <p:par>
                          <p:cTn id="61" fill="hold" nodeType="afterGroup">
                            <p:stCondLst>
                              <p:cond delay="4000"/>
                            </p:stCondLst>
                            <p:childTnLst>
                              <p:par>
                                <p:cTn id="62" presetID="9" presetClass="entr" presetSubtype="0" fill="hold" grpId="0" nodeType="afterEffect">
                                  <p:stCondLst>
                                    <p:cond delay="0"/>
                                  </p:stCondLst>
                                  <p:childTnLst>
                                    <p:set>
                                      <p:cBhvr>
                                        <p:cTn id="63" dur="1" fill="hold">
                                          <p:stCondLst>
                                            <p:cond delay="0"/>
                                          </p:stCondLst>
                                        </p:cTn>
                                        <p:tgtEl>
                                          <p:spTgt spid="110612"/>
                                        </p:tgtEl>
                                        <p:attrNameLst>
                                          <p:attrName>style.visibility</p:attrName>
                                        </p:attrNameLst>
                                      </p:cBhvr>
                                      <p:to>
                                        <p:strVal val="visible"/>
                                      </p:to>
                                    </p:set>
                                    <p:animEffect transition="in" filter="dissolve">
                                      <p:cBhvr>
                                        <p:cTn id="64" dur="500"/>
                                        <p:tgtEl>
                                          <p:spTgt spid="11061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10600"/>
                                        </p:tgtEl>
                                        <p:attrNameLst>
                                          <p:attrName>style.visibility</p:attrName>
                                        </p:attrNameLst>
                                      </p:cBhvr>
                                      <p:to>
                                        <p:strVal val="visible"/>
                                      </p:to>
                                    </p:set>
                                    <p:animEffect transition="in" filter="dissolve">
                                      <p:cBhvr>
                                        <p:cTn id="69" dur="500"/>
                                        <p:tgtEl>
                                          <p:spTgt spid="11060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10603"/>
                                        </p:tgtEl>
                                        <p:attrNameLst>
                                          <p:attrName>style.visibility</p:attrName>
                                        </p:attrNameLst>
                                      </p:cBhvr>
                                      <p:to>
                                        <p:strVal val="visible"/>
                                      </p:to>
                                    </p:set>
                                    <p:animEffect transition="in" filter="dissolve">
                                      <p:cBhvr>
                                        <p:cTn id="74" dur="500"/>
                                        <p:tgtEl>
                                          <p:spTgt spid="11060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10604"/>
                                        </p:tgtEl>
                                        <p:attrNameLst>
                                          <p:attrName>style.visibility</p:attrName>
                                        </p:attrNameLst>
                                      </p:cBhvr>
                                      <p:to>
                                        <p:strVal val="visible"/>
                                      </p:to>
                                    </p:set>
                                    <p:animEffect transition="in" filter="dissolve">
                                      <p:cBhvr>
                                        <p:cTn id="79" dur="500"/>
                                        <p:tgtEl>
                                          <p:spTgt spid="110604"/>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10605"/>
                                        </p:tgtEl>
                                        <p:attrNameLst>
                                          <p:attrName>style.visibility</p:attrName>
                                        </p:attrNameLst>
                                      </p:cBhvr>
                                      <p:to>
                                        <p:strVal val="visible"/>
                                      </p:to>
                                    </p:set>
                                    <p:animEffect transition="in" filter="dissolve">
                                      <p:cBhvr>
                                        <p:cTn id="84" dur="500"/>
                                        <p:tgtEl>
                                          <p:spTgt spid="11060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10601"/>
                                        </p:tgtEl>
                                        <p:attrNameLst>
                                          <p:attrName>style.visibility</p:attrName>
                                        </p:attrNameLst>
                                      </p:cBhvr>
                                      <p:to>
                                        <p:strVal val="visible"/>
                                      </p:to>
                                    </p:set>
                                    <p:animEffect transition="in" filter="dissolve">
                                      <p:cBhvr>
                                        <p:cTn id="89" dur="500"/>
                                        <p:tgtEl>
                                          <p:spTgt spid="11060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110606"/>
                                        </p:tgtEl>
                                        <p:attrNameLst>
                                          <p:attrName>style.visibility</p:attrName>
                                        </p:attrNameLst>
                                      </p:cBhvr>
                                      <p:to>
                                        <p:strVal val="visible"/>
                                      </p:to>
                                    </p:set>
                                    <p:animEffect transition="in" filter="dissolve">
                                      <p:cBhvr>
                                        <p:cTn id="94" dur="500"/>
                                        <p:tgtEl>
                                          <p:spTgt spid="110606"/>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110607"/>
                                        </p:tgtEl>
                                        <p:attrNameLst>
                                          <p:attrName>style.visibility</p:attrName>
                                        </p:attrNameLst>
                                      </p:cBhvr>
                                      <p:to>
                                        <p:strVal val="visible"/>
                                      </p:to>
                                    </p:set>
                                    <p:animEffect transition="in" filter="dissolve">
                                      <p:cBhvr>
                                        <p:cTn id="99" dur="500"/>
                                        <p:tgtEl>
                                          <p:spTgt spid="110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10597" grpId="0" autoUpdateAnimBg="0"/>
      <p:bldP spid="110598" grpId="0" autoUpdateAnimBg="0"/>
      <p:bldP spid="110599" grpId="0" autoUpdateAnimBg="0"/>
      <p:bldP spid="110600" grpId="0" autoUpdateAnimBg="0"/>
      <p:bldP spid="110601" grpId="0" autoUpdateAnimBg="0"/>
      <p:bldP spid="110602" grpId="0" autoUpdateAnimBg="0"/>
      <p:bldP spid="110603" grpId="0" autoUpdateAnimBg="0"/>
      <p:bldP spid="110604" grpId="0" autoUpdateAnimBg="0"/>
      <p:bldP spid="110605" grpId="0" autoUpdateAnimBg="0"/>
      <p:bldP spid="110606" grpId="0" autoUpdateAnimBg="0"/>
      <p:bldP spid="110607" grpId="0" autoUpdateAnimBg="0"/>
      <p:bldP spid="110608" grpId="0" animBg="1"/>
      <p:bldP spid="110609" grpId="0" animBg="1"/>
      <p:bldP spid="110610" grpId="0" animBg="1"/>
      <p:bldP spid="110611" grpId="0" animBg="1"/>
      <p:bldP spid="110612" grpId="0" animBg="1"/>
      <p:bldP spid="110613" grpId="0" animBg="1"/>
      <p:bldP spid="110614" grpId="0" animBg="1"/>
      <p:bldP spid="110615" grpId="0" animBg="1"/>
      <p:bldP spid="11061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3rd Degree AV Block</a:t>
            </a:r>
          </a:p>
        </p:txBody>
      </p:sp>
      <p:sp>
        <p:nvSpPr>
          <p:cNvPr id="111619" name="Rectangle 3"/>
          <p:cNvSpPr>
            <a:spLocks noGrp="1" noChangeArrowheads="1"/>
          </p:cNvSpPr>
          <p:nvPr>
            <p:ph idx="1"/>
          </p:nvPr>
        </p:nvSpPr>
        <p:spPr>
          <a:xfrm>
            <a:off x="2651760" y="2468880"/>
            <a:ext cx="9692640" cy="4937760"/>
          </a:xfrm>
        </p:spPr>
        <p:txBody>
          <a:bodyPr/>
          <a:lstStyle/>
          <a:p>
            <a:endParaRPr lang="en-US" altLang="en-US"/>
          </a:p>
          <a:p>
            <a:r>
              <a:rPr lang="en-US" altLang="en-US" sz="4320">
                <a:solidFill>
                  <a:srgbClr val="FF5050"/>
                </a:solidFill>
              </a:rPr>
              <a:t>Deviation from NSR</a:t>
            </a:r>
            <a:endParaRPr lang="en-US" altLang="en-US"/>
          </a:p>
          <a:p>
            <a:pPr lvl="1"/>
            <a:r>
              <a:rPr lang="en-US" altLang="en-US" sz="3840"/>
              <a:t>The P waves are completely blocked in the AV junction; QRS complexes originate independently from below the junction.</a:t>
            </a:r>
            <a:endParaRPr lang="en-US" altLang="en-US">
              <a:solidFill>
                <a:srgbClr val="FF5050"/>
              </a:solidFill>
            </a:endParaRPr>
          </a:p>
          <a:p>
            <a:pPr algn="ctr">
              <a:buFontTx/>
              <a:buNone/>
            </a:pPr>
            <a:endParaRPr lang="en-US" altLang="en-US"/>
          </a:p>
        </p:txBody>
      </p:sp>
      <p:pic>
        <p:nvPicPr>
          <p:cNvPr id="19461" name="Picture 4" descr="3AV-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828800"/>
            <a:ext cx="9326880" cy="129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363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animEffect transition="in" filter="dissolve">
                                      <p:cBhvr>
                                        <p:cTn id="7" dur="500"/>
                                        <p:tgtEl>
                                          <p:spTgt spid="111619">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1619">
                                            <p:txEl>
                                              <p:pRg st="2" end="2"/>
                                            </p:txEl>
                                          </p:spTgt>
                                        </p:tgtEl>
                                        <p:attrNameLst>
                                          <p:attrName>style.visibility</p:attrName>
                                        </p:attrNameLst>
                                      </p:cBhvr>
                                      <p:to>
                                        <p:strVal val="visible"/>
                                      </p:to>
                                    </p:set>
                                    <p:animEffect transition="in" filter="dissolve">
                                      <p:cBhvr>
                                        <p:cTn id="10" dur="500"/>
                                        <p:tgtEl>
                                          <p:spTgt spid="1116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altLang="en-US"/>
              <a:t>Remember</a:t>
            </a:r>
          </a:p>
        </p:txBody>
      </p:sp>
      <p:sp>
        <p:nvSpPr>
          <p:cNvPr id="21508" name="Rectangle 3"/>
          <p:cNvSpPr>
            <a:spLocks noGrp="1" noChangeArrowheads="1"/>
          </p:cNvSpPr>
          <p:nvPr>
            <p:ph idx="1"/>
          </p:nvPr>
        </p:nvSpPr>
        <p:spPr>
          <a:xfrm>
            <a:off x="731837" y="1600200"/>
            <a:ext cx="12898437" cy="2680336"/>
          </a:xfrm>
        </p:spPr>
        <p:txBody>
          <a:bodyPr/>
          <a:lstStyle/>
          <a:p>
            <a:r>
              <a:rPr lang="en-US" altLang="en-US" dirty="0"/>
              <a:t>When an impulse originates in a ventricle, conduction through the ventricles will be inefficient and the QRS will be wide and bizarre.</a:t>
            </a:r>
          </a:p>
          <a:p>
            <a:endParaRPr lang="en-US" altLang="en-US" dirty="0"/>
          </a:p>
        </p:txBody>
      </p:sp>
      <p:pic>
        <p:nvPicPr>
          <p:cNvPr id="21509" name="Picture 4" descr="3AV-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4463416"/>
            <a:ext cx="9326880" cy="129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pvc-mf3-m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760" y="5943600"/>
            <a:ext cx="9326880"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964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9"/>
          <p:cNvGrpSpPr>
            <a:grpSpLocks/>
          </p:cNvGrpSpPr>
          <p:nvPr/>
        </p:nvGrpSpPr>
        <p:grpSpPr bwMode="auto">
          <a:xfrm>
            <a:off x="2370138" y="5045075"/>
            <a:ext cx="9832975" cy="85725"/>
            <a:chOff x="-2189645" y="5087956"/>
            <a:chExt cx="14190790" cy="86015"/>
          </a:xfrm>
        </p:grpSpPr>
        <p:sp>
          <p:nvSpPr>
            <p:cNvPr id="11" name="Rectangle 10"/>
            <p:cNvSpPr/>
            <p:nvPr/>
          </p:nvSpPr>
          <p:spPr>
            <a:xfrm>
              <a:off x="7038722" y="5087956"/>
              <a:ext cx="4962423" cy="86015"/>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53110" eaLnBrk="1" fontAlgn="auto" hangingPunct="1">
                <a:spcBef>
                  <a:spcPts val="0"/>
                </a:spcBef>
                <a:spcAft>
                  <a:spcPts val="0"/>
                </a:spcAft>
                <a:defRPr/>
              </a:pPr>
              <a:endParaRPr lang="en-US"/>
            </a:p>
          </p:txBody>
        </p:sp>
        <p:sp>
          <p:nvSpPr>
            <p:cNvPr id="12" name="Rectangle 11"/>
            <p:cNvSpPr/>
            <p:nvPr/>
          </p:nvSpPr>
          <p:spPr>
            <a:xfrm>
              <a:off x="2568874" y="5087956"/>
              <a:ext cx="4760811" cy="86015"/>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53110" eaLnBrk="1" fontAlgn="auto" hangingPunct="1">
                <a:spcBef>
                  <a:spcPts val="0"/>
                </a:spcBef>
                <a:spcAft>
                  <a:spcPts val="0"/>
                </a:spcAft>
                <a:defRPr/>
              </a:pPr>
              <a:endParaRPr lang="en-US"/>
            </a:p>
          </p:txBody>
        </p:sp>
        <p:sp>
          <p:nvSpPr>
            <p:cNvPr id="13" name="Rectangle 12"/>
            <p:cNvSpPr/>
            <p:nvPr/>
          </p:nvSpPr>
          <p:spPr>
            <a:xfrm>
              <a:off x="-2189645" y="5087956"/>
              <a:ext cx="4758519" cy="86015"/>
            </a:xfrm>
            <a:prstGeom prst="rect">
              <a:avLst/>
            </a:prstGeom>
            <a:solidFill>
              <a:srgbClr val="149D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53110" eaLnBrk="1" fontAlgn="auto" hangingPunct="1">
                <a:spcBef>
                  <a:spcPts val="0"/>
                </a:spcBef>
                <a:spcAft>
                  <a:spcPts val="0"/>
                </a:spcAft>
                <a:defRPr/>
              </a:pPr>
              <a:endParaRPr lang="en-US">
                <a:solidFill>
                  <a:srgbClr val="149D47"/>
                </a:solidFill>
              </a:endParaRPr>
            </a:p>
          </p:txBody>
        </p:sp>
      </p:grpSp>
      <p:sp>
        <p:nvSpPr>
          <p:cNvPr id="8195" name="Title 1"/>
          <p:cNvSpPr txBox="1">
            <a:spLocks/>
          </p:cNvSpPr>
          <p:nvPr/>
        </p:nvSpPr>
        <p:spPr bwMode="auto">
          <a:xfrm>
            <a:off x="1665288" y="3656013"/>
            <a:ext cx="113490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nchor="ctr"/>
          <a:lstStyle>
            <a:lvl1pPr>
              <a:defRPr sz="2600">
                <a:solidFill>
                  <a:schemeClr val="tx1"/>
                </a:solidFill>
                <a:latin typeface="Calibri" panose="020F0502020204030204" pitchFamily="34" charset="0"/>
              </a:defRPr>
            </a:lvl1pPr>
            <a:lvl2pPr marL="742950" indent="-285750">
              <a:defRPr sz="2600">
                <a:solidFill>
                  <a:schemeClr val="tx1"/>
                </a:solidFill>
                <a:latin typeface="Calibri" panose="020F0502020204030204" pitchFamily="34" charset="0"/>
              </a:defRPr>
            </a:lvl2pPr>
            <a:lvl3pPr marL="1143000" indent="-228600">
              <a:defRPr sz="2600">
                <a:solidFill>
                  <a:schemeClr val="tx1"/>
                </a:solidFill>
                <a:latin typeface="Calibri" panose="020F0502020204030204" pitchFamily="34" charset="0"/>
              </a:defRPr>
            </a:lvl3pPr>
            <a:lvl4pPr marL="1600200" indent="-228600">
              <a:defRPr sz="2600">
                <a:solidFill>
                  <a:schemeClr val="tx1"/>
                </a:solidFill>
                <a:latin typeface="Calibri" panose="020F0502020204030204" pitchFamily="34" charset="0"/>
              </a:defRPr>
            </a:lvl4pPr>
            <a:lvl5pPr marL="2057400" indent="-228600">
              <a:defRPr sz="2600">
                <a:solidFill>
                  <a:schemeClr val="tx1"/>
                </a:solidFill>
                <a:latin typeface="Calibri" panose="020F0502020204030204" pitchFamily="34" charset="0"/>
              </a:defRPr>
            </a:lvl5pPr>
            <a:lvl6pPr marL="2514600" indent="-228600" defTabSz="652463" fontAlgn="base">
              <a:spcBef>
                <a:spcPct val="0"/>
              </a:spcBef>
              <a:spcAft>
                <a:spcPct val="0"/>
              </a:spcAft>
              <a:defRPr sz="2600">
                <a:solidFill>
                  <a:schemeClr val="tx1"/>
                </a:solidFill>
                <a:latin typeface="Calibri" panose="020F0502020204030204" pitchFamily="34" charset="0"/>
              </a:defRPr>
            </a:lvl6pPr>
            <a:lvl7pPr marL="2971800" indent="-228600" defTabSz="652463" fontAlgn="base">
              <a:spcBef>
                <a:spcPct val="0"/>
              </a:spcBef>
              <a:spcAft>
                <a:spcPct val="0"/>
              </a:spcAft>
              <a:defRPr sz="2600">
                <a:solidFill>
                  <a:schemeClr val="tx1"/>
                </a:solidFill>
                <a:latin typeface="Calibri" panose="020F0502020204030204" pitchFamily="34" charset="0"/>
              </a:defRPr>
            </a:lvl7pPr>
            <a:lvl8pPr marL="3429000" indent="-228600" defTabSz="652463" fontAlgn="base">
              <a:spcBef>
                <a:spcPct val="0"/>
              </a:spcBef>
              <a:spcAft>
                <a:spcPct val="0"/>
              </a:spcAft>
              <a:defRPr sz="2600">
                <a:solidFill>
                  <a:schemeClr val="tx1"/>
                </a:solidFill>
                <a:latin typeface="Calibri" panose="020F0502020204030204" pitchFamily="34" charset="0"/>
              </a:defRPr>
            </a:lvl8pPr>
            <a:lvl9pPr marL="3886200" indent="-228600" defTabSz="652463" fontAlgn="base">
              <a:spcBef>
                <a:spcPct val="0"/>
              </a:spcBef>
              <a:spcAft>
                <a:spcPct val="0"/>
              </a:spcAft>
              <a:defRPr sz="2600">
                <a:solidFill>
                  <a:schemeClr val="tx1"/>
                </a:solidFill>
                <a:latin typeface="Calibri" panose="020F0502020204030204" pitchFamily="34" charset="0"/>
              </a:defRPr>
            </a:lvl9pPr>
          </a:lstStyle>
          <a:p>
            <a:pPr algn="ctr" eaLnBrk="1" hangingPunct="1"/>
            <a:r>
              <a:rPr lang="en-US" altLang="en-US" sz="7200" dirty="0">
                <a:solidFill>
                  <a:srgbClr val="074282"/>
                </a:solidFill>
                <a:latin typeface="Arial Unicode MS" panose="020B0604020202020204" pitchFamily="34" charset="-128"/>
                <a:ea typeface="Arial Unicode MS" panose="020B0604020202020204" pitchFamily="34" charset="-128"/>
                <a:cs typeface="Arial Unicode MS" panose="020B0604020202020204" pitchFamily="34" charset="-128"/>
              </a:rPr>
              <a:t>Practice...</a:t>
            </a:r>
          </a:p>
        </p:txBody>
      </p:sp>
      <p:pic>
        <p:nvPicPr>
          <p:cNvPr id="819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4630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PS_5_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5.20</a:t>
            </a:r>
          </a:p>
        </p:txBody>
      </p:sp>
    </p:spTree>
    <p:extLst>
      <p:ext uri="{BB962C8B-B14F-4D97-AF65-F5344CB8AC3E}">
        <p14:creationId xmlns:p14="http://schemas.microsoft.com/office/powerpoint/2010/main" val="20374987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5.21</a:t>
            </a:r>
          </a:p>
        </p:txBody>
      </p:sp>
      <p:pic>
        <p:nvPicPr>
          <p:cNvPr id="152579" name="Picture 6" descr="PS_5_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85690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PS_5_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3"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5.22</a:t>
            </a:r>
          </a:p>
        </p:txBody>
      </p:sp>
    </p:spTree>
    <p:extLst>
      <p:ext uri="{BB962C8B-B14F-4D97-AF65-F5344CB8AC3E}">
        <p14:creationId xmlns:p14="http://schemas.microsoft.com/office/powerpoint/2010/main" val="3649241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ltLang="en-US"/>
              <a:t>The PR Interval</a:t>
            </a:r>
          </a:p>
        </p:txBody>
      </p:sp>
      <p:sp>
        <p:nvSpPr>
          <p:cNvPr id="48131" name="Rectangle 3"/>
          <p:cNvSpPr>
            <a:spLocks noGrp="1" noChangeArrowheads="1"/>
          </p:cNvSpPr>
          <p:nvPr>
            <p:ph type="body" sz="half" idx="1"/>
          </p:nvPr>
        </p:nvSpPr>
        <p:spPr>
          <a:xfrm>
            <a:off x="2651760" y="2468880"/>
            <a:ext cx="5120640" cy="4937760"/>
          </a:xfrm>
        </p:spPr>
        <p:txBody>
          <a:bodyPr/>
          <a:lstStyle/>
          <a:p>
            <a:pPr algn="ctr">
              <a:buFontTx/>
              <a:buNone/>
            </a:pPr>
            <a:r>
              <a:rPr lang="en-US" altLang="en-US">
                <a:solidFill>
                  <a:srgbClr val="FF5050"/>
                </a:solidFill>
              </a:rPr>
              <a:t>Atrial depolarization </a:t>
            </a:r>
          </a:p>
          <a:p>
            <a:pPr algn="ctr">
              <a:buFontTx/>
              <a:buNone/>
            </a:pPr>
            <a:r>
              <a:rPr lang="en-US" altLang="en-US">
                <a:solidFill>
                  <a:srgbClr val="FF5050"/>
                </a:solidFill>
              </a:rPr>
              <a:t>+</a:t>
            </a:r>
          </a:p>
          <a:p>
            <a:pPr algn="ctr">
              <a:buFontTx/>
              <a:buNone/>
            </a:pPr>
            <a:r>
              <a:rPr lang="en-US" altLang="en-US">
                <a:solidFill>
                  <a:srgbClr val="FF5050"/>
                </a:solidFill>
              </a:rPr>
              <a:t>delay in AV junction</a:t>
            </a:r>
          </a:p>
          <a:p>
            <a:pPr>
              <a:buFontTx/>
              <a:buNone/>
            </a:pPr>
            <a:r>
              <a:rPr lang="en-US" altLang="en-US">
                <a:solidFill>
                  <a:srgbClr val="FF5050"/>
                </a:solidFill>
              </a:rPr>
              <a:t> </a:t>
            </a:r>
            <a:r>
              <a:rPr lang="en-US" altLang="en-US" sz="3360">
                <a:solidFill>
                  <a:srgbClr val="FF5050"/>
                </a:solidFill>
              </a:rPr>
              <a:t>(AV node/Bundle of His)</a:t>
            </a:r>
            <a:endParaRPr lang="en-US" altLang="en-US">
              <a:solidFill>
                <a:srgbClr val="FF5050"/>
              </a:solidFill>
            </a:endParaRPr>
          </a:p>
          <a:p>
            <a:pPr>
              <a:buFontTx/>
              <a:buNone/>
            </a:pPr>
            <a:endParaRPr lang="en-US" altLang="en-US" sz="1440">
              <a:solidFill>
                <a:srgbClr val="FF5050"/>
              </a:solidFill>
            </a:endParaRPr>
          </a:p>
          <a:p>
            <a:pPr>
              <a:buFontTx/>
              <a:buNone/>
            </a:pPr>
            <a:r>
              <a:rPr lang="en-US" altLang="en-US"/>
              <a:t> (delay allows time for the atria to contract before the ventricles contract)</a:t>
            </a:r>
          </a:p>
        </p:txBody>
      </p:sp>
      <p:pic>
        <p:nvPicPr>
          <p:cNvPr id="10245" name="Picture 7" descr="Conductionand Heart"/>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890510" y="2468880"/>
            <a:ext cx="3914776" cy="4572000"/>
          </a:xfrm>
          <a:noFill/>
        </p:spPr>
      </p:pic>
      <p:sp>
        <p:nvSpPr>
          <p:cNvPr id="48136" name="Line 8"/>
          <p:cNvSpPr>
            <a:spLocks noChangeShapeType="1"/>
          </p:cNvSpPr>
          <p:nvPr/>
        </p:nvSpPr>
        <p:spPr bwMode="auto">
          <a:xfrm>
            <a:off x="9052560" y="3474720"/>
            <a:ext cx="731520" cy="0"/>
          </a:xfrm>
          <a:prstGeom prst="line">
            <a:avLst/>
          </a:prstGeom>
          <a:noFill/>
          <a:ln w="57150">
            <a:solidFill>
              <a:srgbClr val="FF505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Tree>
    <p:extLst>
      <p:ext uri="{BB962C8B-B14F-4D97-AF65-F5344CB8AC3E}">
        <p14:creationId xmlns:p14="http://schemas.microsoft.com/office/powerpoint/2010/main" val="2844287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box(out)">
                                      <p:cBhvr>
                                        <p:cTn id="7" dur="500"/>
                                        <p:tgtEl>
                                          <p:spTgt spid="481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8131">
                                            <p:txEl>
                                              <p:pRg st="0" end="0"/>
                                            </p:txEl>
                                          </p:spTgt>
                                        </p:tgtEl>
                                        <p:attrNameLst>
                                          <p:attrName>style.visibility</p:attrName>
                                        </p:attrNameLst>
                                      </p:cBhvr>
                                      <p:to>
                                        <p:strVal val="visible"/>
                                      </p:to>
                                    </p:set>
                                    <p:animEffect transition="in" filter="dissolve">
                                      <p:cBhvr>
                                        <p:cTn id="12" dur="500"/>
                                        <p:tgtEl>
                                          <p:spTgt spid="481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8131">
                                            <p:txEl>
                                              <p:pRg st="1" end="1"/>
                                            </p:txEl>
                                          </p:spTgt>
                                        </p:tgtEl>
                                        <p:attrNameLst>
                                          <p:attrName>style.visibility</p:attrName>
                                        </p:attrNameLst>
                                      </p:cBhvr>
                                      <p:to>
                                        <p:strVal val="visible"/>
                                      </p:to>
                                    </p:set>
                                    <p:animEffect transition="in" filter="dissolve">
                                      <p:cBhvr>
                                        <p:cTn id="17" dur="500"/>
                                        <p:tgtEl>
                                          <p:spTgt spid="481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8131">
                                            <p:txEl>
                                              <p:pRg st="2" end="2"/>
                                            </p:txEl>
                                          </p:spTgt>
                                        </p:tgtEl>
                                        <p:attrNameLst>
                                          <p:attrName>style.visibility</p:attrName>
                                        </p:attrNameLst>
                                      </p:cBhvr>
                                      <p:to>
                                        <p:strVal val="visible"/>
                                      </p:to>
                                    </p:set>
                                    <p:animEffect transition="in" filter="dissolve">
                                      <p:cBhvr>
                                        <p:cTn id="22" dur="500"/>
                                        <p:tgtEl>
                                          <p:spTgt spid="4813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8131">
                                            <p:txEl>
                                              <p:pRg st="3" end="3"/>
                                            </p:txEl>
                                          </p:spTgt>
                                        </p:tgtEl>
                                        <p:attrNameLst>
                                          <p:attrName>style.visibility</p:attrName>
                                        </p:attrNameLst>
                                      </p:cBhvr>
                                      <p:to>
                                        <p:strVal val="visible"/>
                                      </p:to>
                                    </p:set>
                                    <p:animEffect transition="in" filter="dissolve">
                                      <p:cBhvr>
                                        <p:cTn id="27" dur="500"/>
                                        <p:tgtEl>
                                          <p:spTgt spid="4813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8131">
                                            <p:txEl>
                                              <p:pRg st="5" end="5"/>
                                            </p:txEl>
                                          </p:spTgt>
                                        </p:tgtEl>
                                        <p:attrNameLst>
                                          <p:attrName>style.visibility</p:attrName>
                                        </p:attrNameLst>
                                      </p:cBhvr>
                                      <p:to>
                                        <p:strVal val="visible"/>
                                      </p:to>
                                    </p:set>
                                    <p:animEffect transition="in" filter="dissolve">
                                      <p:cBhvr>
                                        <p:cTn id="32" dur="500"/>
                                        <p:tgtEl>
                                          <p:spTgt spid="481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P spid="4813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5.23</a:t>
            </a:r>
          </a:p>
        </p:txBody>
      </p:sp>
      <p:pic>
        <p:nvPicPr>
          <p:cNvPr id="154627" name="Picture 6" descr="PS_5_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50682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descr="PS_5_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5.24</a:t>
            </a:r>
          </a:p>
        </p:txBody>
      </p:sp>
    </p:spTree>
    <p:extLst>
      <p:ext uri="{BB962C8B-B14F-4D97-AF65-F5344CB8AC3E}">
        <p14:creationId xmlns:p14="http://schemas.microsoft.com/office/powerpoint/2010/main" val="41244153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5.25</a:t>
            </a:r>
          </a:p>
        </p:txBody>
      </p:sp>
      <p:pic>
        <p:nvPicPr>
          <p:cNvPr id="156675" name="Picture 6" descr="PS_5_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34842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4" descr="PS_5_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9"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5.26</a:t>
            </a:r>
          </a:p>
        </p:txBody>
      </p:sp>
    </p:spTree>
    <p:extLst>
      <p:ext uri="{BB962C8B-B14F-4D97-AF65-F5344CB8AC3E}">
        <p14:creationId xmlns:p14="http://schemas.microsoft.com/office/powerpoint/2010/main" val="3866088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5.27</a:t>
            </a:r>
          </a:p>
        </p:txBody>
      </p:sp>
      <p:pic>
        <p:nvPicPr>
          <p:cNvPr id="158723" name="Picture 6" descr="PS_5_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0544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4" descr="PS_5_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7"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5.28</a:t>
            </a:r>
          </a:p>
        </p:txBody>
      </p:sp>
    </p:spTree>
    <p:extLst>
      <p:ext uri="{BB962C8B-B14F-4D97-AF65-F5344CB8AC3E}">
        <p14:creationId xmlns:p14="http://schemas.microsoft.com/office/powerpoint/2010/main" val="3150809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5.29</a:t>
            </a:r>
          </a:p>
        </p:txBody>
      </p:sp>
      <p:pic>
        <p:nvPicPr>
          <p:cNvPr id="160771" name="Picture 6" descr="PS_5_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0286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4" descr="PS_5_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5.30</a:t>
            </a:r>
          </a:p>
        </p:txBody>
      </p:sp>
    </p:spTree>
    <p:extLst>
      <p:ext uri="{BB962C8B-B14F-4D97-AF65-F5344CB8AC3E}">
        <p14:creationId xmlns:p14="http://schemas.microsoft.com/office/powerpoint/2010/main" val="197207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5.31</a:t>
            </a:r>
          </a:p>
        </p:txBody>
      </p:sp>
      <p:pic>
        <p:nvPicPr>
          <p:cNvPr id="162819" name="Picture 6" descr="PS_5_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46167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4" descr="PS_5_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5.32</a:t>
            </a:r>
          </a:p>
        </p:txBody>
      </p:sp>
    </p:spTree>
    <p:extLst>
      <p:ext uri="{BB962C8B-B14F-4D97-AF65-F5344CB8AC3E}">
        <p14:creationId xmlns:p14="http://schemas.microsoft.com/office/powerpoint/2010/main" val="3720868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ltLang="en-US"/>
              <a:t>Pacemakers of the Heart</a:t>
            </a:r>
          </a:p>
        </p:txBody>
      </p:sp>
      <p:sp>
        <p:nvSpPr>
          <p:cNvPr id="101379" name="Rectangle 3"/>
          <p:cNvSpPr>
            <a:spLocks noGrp="1" noChangeArrowheads="1"/>
          </p:cNvSpPr>
          <p:nvPr>
            <p:ph idx="1"/>
          </p:nvPr>
        </p:nvSpPr>
        <p:spPr/>
        <p:txBody>
          <a:bodyPr/>
          <a:lstStyle/>
          <a:p>
            <a:r>
              <a:rPr lang="en-US" altLang="en-US">
                <a:solidFill>
                  <a:srgbClr val="FF5050"/>
                </a:solidFill>
              </a:rPr>
              <a:t>SA Node</a:t>
            </a:r>
            <a:r>
              <a:rPr lang="en-US" altLang="en-US"/>
              <a:t> - Dominant pacemaker with an intrinsic rate of 60 - 100 beats/minute.</a:t>
            </a:r>
          </a:p>
          <a:p>
            <a:endParaRPr lang="en-US" altLang="en-US" sz="1440"/>
          </a:p>
          <a:p>
            <a:r>
              <a:rPr lang="en-US" altLang="en-US">
                <a:solidFill>
                  <a:srgbClr val="FF5050"/>
                </a:solidFill>
              </a:rPr>
              <a:t>AV Node</a:t>
            </a:r>
            <a:r>
              <a:rPr lang="en-US" altLang="en-US"/>
              <a:t> - Back-up pacemaker with an intrinsic rate of 40 - 60 beats/minute.</a:t>
            </a:r>
          </a:p>
          <a:p>
            <a:endParaRPr lang="en-US" altLang="en-US" sz="1440"/>
          </a:p>
          <a:p>
            <a:r>
              <a:rPr lang="en-US" altLang="en-US">
                <a:solidFill>
                  <a:srgbClr val="FF5050"/>
                </a:solidFill>
              </a:rPr>
              <a:t>Ventricular cells</a:t>
            </a:r>
            <a:r>
              <a:rPr lang="en-US" altLang="en-US"/>
              <a:t> - Back-up pacemaker with an intrinsic rate of 20 - 45 bpm.</a:t>
            </a:r>
          </a:p>
        </p:txBody>
      </p:sp>
    </p:spTree>
    <p:extLst>
      <p:ext uri="{BB962C8B-B14F-4D97-AF65-F5344CB8AC3E}">
        <p14:creationId xmlns:p14="http://schemas.microsoft.com/office/powerpoint/2010/main" val="1625962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dissolve">
                                      <p:cBhvr>
                                        <p:cTn id="7" dur="500"/>
                                        <p:tgtEl>
                                          <p:spTgt spid="101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1379">
                                            <p:txEl>
                                              <p:pRg st="2" end="2"/>
                                            </p:txEl>
                                          </p:spTgt>
                                        </p:tgtEl>
                                        <p:attrNameLst>
                                          <p:attrName>style.visibility</p:attrName>
                                        </p:attrNameLst>
                                      </p:cBhvr>
                                      <p:to>
                                        <p:strVal val="visible"/>
                                      </p:to>
                                    </p:set>
                                    <p:animEffect transition="in" filter="dissolve">
                                      <p:cBhvr>
                                        <p:cTn id="12" dur="500"/>
                                        <p:tgtEl>
                                          <p:spTgt spid="1013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1379">
                                            <p:txEl>
                                              <p:pRg st="4" end="4"/>
                                            </p:txEl>
                                          </p:spTgt>
                                        </p:tgtEl>
                                        <p:attrNameLst>
                                          <p:attrName>style.visibility</p:attrName>
                                        </p:attrNameLst>
                                      </p:cBhvr>
                                      <p:to>
                                        <p:strVal val="visible"/>
                                      </p:to>
                                    </p:set>
                                    <p:animEffect transition="in" filter="dissolve">
                                      <p:cBhvr>
                                        <p:cTn id="17" dur="500"/>
                                        <p:tgtEl>
                                          <p:spTgt spid="101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4" descr="PS_5_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785860" cy="3291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1"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5.54</a:t>
            </a:r>
          </a:p>
        </p:txBody>
      </p:sp>
    </p:spTree>
    <p:extLst>
      <p:ext uri="{BB962C8B-B14F-4D97-AF65-F5344CB8AC3E}">
        <p14:creationId xmlns:p14="http://schemas.microsoft.com/office/powerpoint/2010/main" val="11259900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5.55</a:t>
            </a:r>
          </a:p>
        </p:txBody>
      </p:sp>
      <p:pic>
        <p:nvPicPr>
          <p:cNvPr id="187395" name="Picture 6" descr="PS_5_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99220" cy="337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56896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descr="PS_5_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9922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9"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5.56</a:t>
            </a:r>
          </a:p>
        </p:txBody>
      </p:sp>
    </p:spTree>
    <p:extLst>
      <p:ext uri="{BB962C8B-B14F-4D97-AF65-F5344CB8AC3E}">
        <p14:creationId xmlns:p14="http://schemas.microsoft.com/office/powerpoint/2010/main" val="22468852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5.57</a:t>
            </a:r>
          </a:p>
        </p:txBody>
      </p:sp>
      <p:pic>
        <p:nvPicPr>
          <p:cNvPr id="189443" name="Picture 6" descr="PS_5_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7684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4"/>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a:t>
            </a:r>
          </a:p>
        </p:txBody>
      </p:sp>
      <p:pic>
        <p:nvPicPr>
          <p:cNvPr id="210947" name="Picture 7" descr="PS_6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32232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4" descr="PS_6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Text Box 5"/>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6.2</a:t>
            </a:r>
          </a:p>
        </p:txBody>
      </p:sp>
    </p:spTree>
    <p:extLst>
      <p:ext uri="{BB962C8B-B14F-4D97-AF65-F5344CB8AC3E}">
        <p14:creationId xmlns:p14="http://schemas.microsoft.com/office/powerpoint/2010/main" val="19559151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4"/>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6.3</a:t>
            </a:r>
          </a:p>
        </p:txBody>
      </p:sp>
      <p:pic>
        <p:nvPicPr>
          <p:cNvPr id="212995" name="Picture 7" descr="PS_6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96500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PS_6_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Text Box 5"/>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6.4</a:t>
            </a:r>
          </a:p>
        </p:txBody>
      </p:sp>
    </p:spTree>
    <p:extLst>
      <p:ext uri="{BB962C8B-B14F-4D97-AF65-F5344CB8AC3E}">
        <p14:creationId xmlns:p14="http://schemas.microsoft.com/office/powerpoint/2010/main" val="39508440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4"/>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6.5</a:t>
            </a:r>
          </a:p>
        </p:txBody>
      </p:sp>
      <p:pic>
        <p:nvPicPr>
          <p:cNvPr id="215043" name="Picture 7" descr="PS_6_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06335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PS_6_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Text Box 5"/>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6.6</a:t>
            </a:r>
          </a:p>
        </p:txBody>
      </p:sp>
    </p:spTree>
    <p:extLst>
      <p:ext uri="{BB962C8B-B14F-4D97-AF65-F5344CB8AC3E}">
        <p14:creationId xmlns:p14="http://schemas.microsoft.com/office/powerpoint/2010/main" val="224755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ltLang="en-US"/>
              <a:t>The ECG Paper (cont)</a:t>
            </a:r>
          </a:p>
        </p:txBody>
      </p:sp>
      <p:sp>
        <p:nvSpPr>
          <p:cNvPr id="51203" name="Rectangle 3"/>
          <p:cNvSpPr>
            <a:spLocks noGrp="1" noChangeArrowheads="1"/>
          </p:cNvSpPr>
          <p:nvPr>
            <p:ph idx="1"/>
          </p:nvPr>
        </p:nvSpPr>
        <p:spPr/>
        <p:txBody>
          <a:bodyPr/>
          <a:lstStyle/>
          <a:p>
            <a:endParaRPr lang="en-US" altLang="en-US" dirty="0"/>
          </a:p>
          <a:p>
            <a:endParaRPr lang="en-US" altLang="en-US" sz="1440" dirty="0"/>
          </a:p>
          <a:p>
            <a:endParaRPr lang="en-US" altLang="en-US" dirty="0"/>
          </a:p>
          <a:p>
            <a:r>
              <a:rPr lang="en-US" altLang="en-US" dirty="0"/>
              <a:t>Every 3 seconds (15 large boxes) is marked by a vertical line.</a:t>
            </a:r>
          </a:p>
          <a:p>
            <a:r>
              <a:rPr lang="en-US" altLang="en-US" dirty="0"/>
              <a:t>This helps when calculating the heart rate.</a:t>
            </a:r>
          </a:p>
          <a:p>
            <a:pPr>
              <a:buFontTx/>
              <a:buNone/>
            </a:pPr>
            <a:r>
              <a:rPr lang="en-US" altLang="en-US" dirty="0">
                <a:solidFill>
                  <a:srgbClr val="FF5050"/>
                </a:solidFill>
              </a:rPr>
              <a:t>NOTE:</a:t>
            </a:r>
            <a:r>
              <a:rPr lang="en-US" altLang="en-US" dirty="0"/>
              <a:t> the following strips are not marked but all are 6 seconds long.</a:t>
            </a:r>
          </a:p>
        </p:txBody>
      </p:sp>
      <p:sp>
        <p:nvSpPr>
          <p:cNvPr id="13317" name="Line 6"/>
          <p:cNvSpPr>
            <a:spLocks noChangeShapeType="1"/>
          </p:cNvSpPr>
          <p:nvPr/>
        </p:nvSpPr>
        <p:spPr bwMode="auto">
          <a:xfrm flipV="1">
            <a:off x="2651760" y="1920240"/>
            <a:ext cx="0" cy="457200"/>
          </a:xfrm>
          <a:prstGeom prst="line">
            <a:avLst/>
          </a:prstGeom>
          <a:noFill/>
          <a:ln w="5715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3318" name="Line 7"/>
          <p:cNvSpPr>
            <a:spLocks noChangeShapeType="1"/>
          </p:cNvSpPr>
          <p:nvPr/>
        </p:nvSpPr>
        <p:spPr bwMode="auto">
          <a:xfrm flipV="1">
            <a:off x="7315200" y="1920240"/>
            <a:ext cx="0" cy="457200"/>
          </a:xfrm>
          <a:prstGeom prst="line">
            <a:avLst/>
          </a:prstGeom>
          <a:noFill/>
          <a:ln w="5715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3319" name="Line 8"/>
          <p:cNvSpPr>
            <a:spLocks noChangeShapeType="1"/>
          </p:cNvSpPr>
          <p:nvPr/>
        </p:nvSpPr>
        <p:spPr bwMode="auto">
          <a:xfrm flipV="1">
            <a:off x="11978640" y="1920240"/>
            <a:ext cx="0" cy="457200"/>
          </a:xfrm>
          <a:prstGeom prst="line">
            <a:avLst/>
          </a:prstGeom>
          <a:noFill/>
          <a:ln w="5715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3320" name="Line 9"/>
          <p:cNvSpPr>
            <a:spLocks noChangeShapeType="1"/>
          </p:cNvSpPr>
          <p:nvPr/>
        </p:nvSpPr>
        <p:spPr bwMode="auto">
          <a:xfrm>
            <a:off x="2834640" y="2103120"/>
            <a:ext cx="4206240" cy="0"/>
          </a:xfrm>
          <a:prstGeom prst="line">
            <a:avLst/>
          </a:prstGeom>
          <a:noFill/>
          <a:ln w="571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3321" name="Line 10"/>
          <p:cNvSpPr>
            <a:spLocks noChangeShapeType="1"/>
          </p:cNvSpPr>
          <p:nvPr/>
        </p:nvSpPr>
        <p:spPr bwMode="auto">
          <a:xfrm>
            <a:off x="7498080" y="2103120"/>
            <a:ext cx="4206240" cy="0"/>
          </a:xfrm>
          <a:prstGeom prst="line">
            <a:avLst/>
          </a:prstGeom>
          <a:noFill/>
          <a:ln w="571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120"/>
          </a:p>
        </p:txBody>
      </p:sp>
      <p:sp>
        <p:nvSpPr>
          <p:cNvPr id="13322" name="Text Box 11"/>
          <p:cNvSpPr txBox="1">
            <a:spLocks noChangeArrowheads="1"/>
          </p:cNvSpPr>
          <p:nvPr/>
        </p:nvSpPr>
        <p:spPr bwMode="auto">
          <a:xfrm>
            <a:off x="4389120" y="1737360"/>
            <a:ext cx="1188720" cy="572464"/>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120" b="1">
                <a:solidFill>
                  <a:srgbClr val="FF5050"/>
                </a:solidFill>
              </a:rPr>
              <a:t>3 sec</a:t>
            </a:r>
          </a:p>
        </p:txBody>
      </p:sp>
      <p:sp>
        <p:nvSpPr>
          <p:cNvPr id="13323" name="Text Box 12"/>
          <p:cNvSpPr txBox="1">
            <a:spLocks noChangeArrowheads="1"/>
          </p:cNvSpPr>
          <p:nvPr/>
        </p:nvSpPr>
        <p:spPr bwMode="auto">
          <a:xfrm>
            <a:off x="9052560" y="1737360"/>
            <a:ext cx="1188720" cy="572464"/>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120" b="1">
                <a:solidFill>
                  <a:srgbClr val="FF5050"/>
                </a:solidFill>
              </a:rPr>
              <a:t>3 sec</a:t>
            </a:r>
          </a:p>
        </p:txBody>
      </p:sp>
      <p:pic>
        <p:nvPicPr>
          <p:cNvPr id="13324" name="Picture 13" descr="nsr-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2377441"/>
            <a:ext cx="93268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86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3">
                                            <p:txEl>
                                              <p:pRg st="3" end="3"/>
                                            </p:txEl>
                                          </p:spTgt>
                                        </p:tgtEl>
                                        <p:attrNameLst>
                                          <p:attrName>style.visibility</p:attrName>
                                        </p:attrNameLst>
                                      </p:cBhvr>
                                      <p:to>
                                        <p:strVal val="visible"/>
                                      </p:to>
                                    </p:set>
                                    <p:animEffect transition="in" filter="dissolve">
                                      <p:cBhvr>
                                        <p:cTn id="7" dur="500"/>
                                        <p:tgtEl>
                                          <p:spTgt spid="5120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03">
                                            <p:txEl>
                                              <p:pRg st="4" end="4"/>
                                            </p:txEl>
                                          </p:spTgt>
                                        </p:tgtEl>
                                        <p:attrNameLst>
                                          <p:attrName>style.visibility</p:attrName>
                                        </p:attrNameLst>
                                      </p:cBhvr>
                                      <p:to>
                                        <p:strVal val="visible"/>
                                      </p:to>
                                    </p:set>
                                    <p:animEffect transition="in" filter="dissolve">
                                      <p:cBhvr>
                                        <p:cTn id="12" dur="500"/>
                                        <p:tgtEl>
                                          <p:spTgt spid="5120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03">
                                            <p:txEl>
                                              <p:pRg st="5" end="5"/>
                                            </p:txEl>
                                          </p:spTgt>
                                        </p:tgtEl>
                                        <p:attrNameLst>
                                          <p:attrName>style.visibility</p:attrName>
                                        </p:attrNameLst>
                                      </p:cBhvr>
                                      <p:to>
                                        <p:strVal val="visible"/>
                                      </p:to>
                                    </p:set>
                                    <p:animEffect transition="in" filter="dissolve">
                                      <p:cBhvr>
                                        <p:cTn id="17" dur="500"/>
                                        <p:tgtEl>
                                          <p:spTgt spid="512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4"/>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6.7</a:t>
            </a:r>
          </a:p>
        </p:txBody>
      </p:sp>
      <p:pic>
        <p:nvPicPr>
          <p:cNvPr id="217091" name="Picture 7" descr="PS_6_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55833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4" descr="PS_6_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5" name="Text Box 5"/>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6.8</a:t>
            </a:r>
          </a:p>
        </p:txBody>
      </p:sp>
    </p:spTree>
    <p:extLst>
      <p:ext uri="{BB962C8B-B14F-4D97-AF65-F5344CB8AC3E}">
        <p14:creationId xmlns:p14="http://schemas.microsoft.com/office/powerpoint/2010/main" val="35357307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4"/>
          <p:cNvSpPr txBox="1">
            <a:spLocks noChangeArrowheads="1"/>
          </p:cNvSpPr>
          <p:nvPr/>
        </p:nvSpPr>
        <p:spPr bwMode="auto">
          <a:xfrm>
            <a:off x="3198496" y="1754506"/>
            <a:ext cx="56938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6.9</a:t>
            </a:r>
          </a:p>
        </p:txBody>
      </p:sp>
      <p:pic>
        <p:nvPicPr>
          <p:cNvPr id="219139" name="Picture 7" descr="PS_6_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87668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4" descr="PS_6_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0163"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6.10</a:t>
            </a:r>
          </a:p>
        </p:txBody>
      </p:sp>
    </p:spTree>
    <p:extLst>
      <p:ext uri="{BB962C8B-B14F-4D97-AF65-F5344CB8AC3E}">
        <p14:creationId xmlns:p14="http://schemas.microsoft.com/office/powerpoint/2010/main" val="11975542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4"/>
          <p:cNvSpPr txBox="1">
            <a:spLocks noChangeArrowheads="1"/>
          </p:cNvSpPr>
          <p:nvPr/>
        </p:nvSpPr>
        <p:spPr bwMode="auto">
          <a:xfrm>
            <a:off x="3198496" y="1754506"/>
            <a:ext cx="702693"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6.11</a:t>
            </a:r>
          </a:p>
        </p:txBody>
      </p:sp>
      <p:pic>
        <p:nvPicPr>
          <p:cNvPr id="221187" name="Picture 9" descr="PS_6_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02053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4" descr="PS_6_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Text Box 5"/>
          <p:cNvSpPr txBox="1">
            <a:spLocks noChangeArrowheads="1"/>
          </p:cNvSpPr>
          <p:nvPr/>
        </p:nvSpPr>
        <p:spPr bwMode="auto">
          <a:xfrm>
            <a:off x="3198496" y="1754506"/>
            <a:ext cx="754380"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6.12</a:t>
            </a:r>
          </a:p>
        </p:txBody>
      </p:sp>
    </p:spTree>
    <p:extLst>
      <p:ext uri="{BB962C8B-B14F-4D97-AF65-F5344CB8AC3E}">
        <p14:creationId xmlns:p14="http://schemas.microsoft.com/office/powerpoint/2010/main" val="22691380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6.13</a:t>
            </a:r>
          </a:p>
        </p:txBody>
      </p:sp>
      <p:pic>
        <p:nvPicPr>
          <p:cNvPr id="223235" name="Picture 7" descr="PS_6_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24595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PS_6_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6.14</a:t>
            </a:r>
          </a:p>
        </p:txBody>
      </p:sp>
    </p:spTree>
    <p:extLst>
      <p:ext uri="{BB962C8B-B14F-4D97-AF65-F5344CB8AC3E}">
        <p14:creationId xmlns:p14="http://schemas.microsoft.com/office/powerpoint/2010/main" val="930860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4"/>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6.15</a:t>
            </a:r>
          </a:p>
        </p:txBody>
      </p:sp>
      <p:pic>
        <p:nvPicPr>
          <p:cNvPr id="225283" name="Picture 7" descr="PS_6_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50493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4" descr="PS_6_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40" y="2367916"/>
            <a:ext cx="8983980" cy="336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5"/>
          <p:cNvSpPr txBox="1">
            <a:spLocks noChangeArrowheads="1"/>
          </p:cNvSpPr>
          <p:nvPr/>
        </p:nvSpPr>
        <p:spPr bwMode="auto">
          <a:xfrm>
            <a:off x="3198496" y="1754506"/>
            <a:ext cx="72327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548640" eaLnBrk="1" hangingPunct="1"/>
            <a:r>
              <a:rPr lang="en-US" sz="2160">
                <a:solidFill>
                  <a:prstClr val="black"/>
                </a:solidFill>
              </a:rPr>
              <a:t>6.16</a:t>
            </a:r>
          </a:p>
        </p:txBody>
      </p:sp>
    </p:spTree>
    <p:extLst>
      <p:ext uri="{BB962C8B-B14F-4D97-AF65-F5344CB8AC3E}">
        <p14:creationId xmlns:p14="http://schemas.microsoft.com/office/powerpoint/2010/main" val="42070460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59</TotalTime>
  <Words>2008</Words>
  <Application>Microsoft Office PowerPoint</Application>
  <PresentationFormat>Custom</PresentationFormat>
  <Paragraphs>750</Paragraphs>
  <Slides>171</Slides>
  <Notes>171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171</vt:i4>
      </vt:variant>
    </vt:vector>
  </HeadingPairs>
  <TitlesOfParts>
    <vt:vector size="182" baseType="lpstr">
      <vt:lpstr>Arial Unicode MS</vt:lpstr>
      <vt:lpstr>ＭＳ Ｐゴシック</vt:lpstr>
      <vt:lpstr>Arial</vt:lpstr>
      <vt:lpstr>Calibri</vt:lpstr>
      <vt:lpstr>Century Gothic</vt:lpstr>
      <vt:lpstr>Comic Sans MS</vt:lpstr>
      <vt:lpstr>Times</vt:lpstr>
      <vt:lpstr>Times New Roman</vt:lpstr>
      <vt:lpstr>Wingdings</vt:lpstr>
      <vt:lpstr>Wingdings 3</vt:lpstr>
      <vt:lpstr>Ion</vt:lpstr>
      <vt:lpstr>PowerPoint Presentation</vt:lpstr>
      <vt:lpstr>PowerPoint Presentation</vt:lpstr>
      <vt:lpstr>Course Objectives</vt:lpstr>
      <vt:lpstr>Learning Modules</vt:lpstr>
      <vt:lpstr>Normal Impulse Conduction</vt:lpstr>
      <vt:lpstr>The “PQRST”</vt:lpstr>
      <vt:lpstr>The PR Interval</vt:lpstr>
      <vt:lpstr>Pacemakers of the Heart</vt:lpstr>
      <vt:lpstr>The ECG Paper (cont)</vt:lpstr>
      <vt:lpstr>Learning Modules</vt:lpstr>
      <vt:lpstr>Rhythm Analysis</vt:lpstr>
      <vt:lpstr>Step 1: Calculate Rate</vt:lpstr>
      <vt:lpstr>Step 3: Assess the P waves</vt:lpstr>
      <vt:lpstr>Step 4: Determine PR interval</vt:lpstr>
      <vt:lpstr>Step 5: QRS duration</vt:lpstr>
      <vt:lpstr>Rhythm Summary</vt:lpstr>
      <vt:lpstr>Learning Modules</vt:lpstr>
      <vt:lpstr>Normal Sinus Rhythm (NSR)</vt:lpstr>
      <vt:lpstr>NSR Parameters</vt:lpstr>
      <vt:lpstr>Arrhythmia Formation</vt:lpstr>
      <vt:lpstr>Teaching Moment</vt:lpstr>
      <vt:lpstr>Atrial Cell Problems</vt:lpstr>
      <vt:lpstr>AV Junctional Problems</vt:lpstr>
      <vt:lpstr>Ventricular Cell Problems</vt:lpstr>
      <vt:lpstr>Learning Modules</vt:lpstr>
      <vt:lpstr>Arrhythmias</vt:lpstr>
      <vt:lpstr>Sinus Rhythms</vt:lpstr>
      <vt:lpstr>Rhythm #1</vt:lpstr>
      <vt:lpstr>Sinus Bradycardia</vt:lpstr>
      <vt:lpstr>Sinus Bradycardia</vt:lpstr>
      <vt:lpstr>Rhythm #2</vt:lpstr>
      <vt:lpstr>Sinus Tachycardia</vt:lpstr>
      <vt:lpstr>Sinus Tachycardia</vt:lpstr>
      <vt:lpstr>Premature Beats</vt:lpstr>
      <vt:lpstr>Rhythm #3</vt:lpstr>
      <vt:lpstr>Premature Atrial Contractions</vt:lpstr>
      <vt:lpstr>Premature Atrial Contractions</vt:lpstr>
      <vt:lpstr>Teaching Moment</vt:lpstr>
      <vt:lpstr>Rhythm #4</vt:lpstr>
      <vt:lpstr>PVCs</vt:lpstr>
      <vt:lpstr>PVCs</vt:lpstr>
      <vt:lpstr>Teaching Moment</vt:lpstr>
      <vt:lpstr>Arrhythmias</vt:lpstr>
      <vt:lpstr>Supraventricular Arrhythmias</vt:lpstr>
      <vt:lpstr>Rhythm #5</vt:lpstr>
      <vt:lpstr>Rhythm #6</vt:lpstr>
      <vt:lpstr>Atrial Flutter</vt:lpstr>
      <vt:lpstr>Rhythm #7</vt:lpstr>
      <vt:lpstr>PSVT</vt:lpstr>
      <vt:lpstr>Ventricular Arrhythmias</vt:lpstr>
      <vt:lpstr>Rhythm #8</vt:lpstr>
      <vt:lpstr>Ventricular Tachycardia</vt:lpstr>
      <vt:lpstr>Rhythm #9</vt:lpstr>
      <vt:lpstr>Ventricular Fibrillation</vt:lpstr>
      <vt:lpstr>Arrhythmias</vt:lpstr>
      <vt:lpstr>AV Nodal Blocks</vt:lpstr>
      <vt:lpstr>Rhythm #10</vt:lpstr>
      <vt:lpstr>1st Degree AV Block</vt:lpstr>
      <vt:lpstr>Rhythm #11</vt:lpstr>
      <vt:lpstr>2nd Degree AV Block, Type I</vt:lpstr>
      <vt:lpstr>Rhythm #12</vt:lpstr>
      <vt:lpstr>2nd Degree AV Block, Type II</vt:lpstr>
      <vt:lpstr>Rhythm #13</vt:lpstr>
      <vt:lpstr>3rd Degree AV Block</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Tangen, Lisa</dc:creator>
  <cp:lastModifiedBy>Cole, Jim</cp:lastModifiedBy>
  <cp:revision>11</cp:revision>
  <cp:lastPrinted>2015-07-21T00:16:08Z</cp:lastPrinted>
  <dcterms:created xsi:type="dcterms:W3CDTF">2015-08-06T15:04:22Z</dcterms:created>
  <dcterms:modified xsi:type="dcterms:W3CDTF">2018-03-02T18:14:37Z</dcterms:modified>
</cp:coreProperties>
</file>